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3" r:id="rId10"/>
    <p:sldId id="268" r:id="rId11"/>
    <p:sldId id="269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818AC-2106-43EA-B6BA-FD41F8F63C05}" v="12" dt="2026-02-18T22:05:27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346" autoAdjust="0"/>
  </p:normalViewPr>
  <p:slideViewPr>
    <p:cSldViewPr snapToGrid="0">
      <p:cViewPr varScale="1">
        <p:scale>
          <a:sx n="61" d="100"/>
          <a:sy n="61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7303E-1C4A-40FC-AACE-E9155CBB36A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861CE-E34D-4EB9-9F46-B6E3F0B3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0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 blowing up picture to make it easy to see. Can say the bullets without putting them on slide: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supply chain plays a vital role in delivering foods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Supply chains increase the risk of food losses –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temperature-sensitive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foods, e.g., fresh produce, poultry, meat, fish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Important – Growers facing challenges with water, weather, and labor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861CE-E34D-4EB9-9F46-B6E3F0B31A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861CE-E34D-4EB9-9F46-B6E3F0B31A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C15E-6C84-1150-2F48-EC483A953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502F-97F7-C269-CFF1-8465DFEF8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FBD6-87FF-1B7D-5A3B-2BE5EC12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83938-0A2C-F304-D616-97D59136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8CE5F-A886-A66B-4C95-6D8079B0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B8F8-BA7E-E7BB-3D36-68984A01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091EC-900E-9A88-EAEA-C09894CB1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E7847-93CB-F6E3-6D01-68FCBE90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A1AEB-8BEB-39CE-0F4F-5A87D508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053E2-D2DE-995A-D10B-D296939F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3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FFDA7C-DD7A-BEE9-FDD7-8A1704671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D369E-7648-99A0-643B-754FB1A9B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878E2-5F36-668E-45BA-99F44EB4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58C3-A6F0-8537-275D-8BD78909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7DCF8-576F-F516-A644-C95C1102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0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5F5D-0206-D3A4-8298-C06E00C6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41E28-36BF-43C6-58D6-C9E813FF6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AE072-E3EB-9C8F-C947-E0591925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51908-84DC-E92B-0F72-85AE6CD1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A4BEE-AA49-E4F3-94C9-3D800893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76E7-EC46-F1AF-BDE8-7E87E33A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8F28C-C393-1875-FE47-E3B851D38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ED31-DA85-2772-2E9F-C0CABF32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CC1A-4C27-7C54-46EC-87D853CD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911A4-F540-719B-C172-1DF627C3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DA3F-6842-ABE9-2512-4CCD6E17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C0CB7-BFC4-330D-B4F6-492A16B26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43DC6-680F-6D05-D472-A9EFC1A97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949F2-0B19-D340-C9BB-3FD4504C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38CA1-56D1-4628-B1C8-15DF58A9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24346-821D-0B42-FC86-326D4C52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90B-4BD4-E9AD-4BE6-08CD4EA0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3D407-41AB-039F-8F50-74A8A82F7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0DC96-309A-4B3F-8748-C25F1DC54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A76D5-364B-6322-297A-857CA55AA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1C3C0-D605-FD3D-A957-79368E7F7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607D9-C338-FF28-A0D2-5BBFFD56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FBAB8-B4FA-8CFC-4532-29261EA5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B194A-FB2E-73D7-56B1-B152D03F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4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0E172-0249-B3CD-2F21-75154C76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ABAA4-6986-D4E0-D736-F4A69688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1BC73-293D-652C-987A-9A2BE788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BF631-80E3-0789-9E20-D2C923B6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1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9BDBE-6C96-62D1-622F-3591EBF7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EA1F8-F57C-5C9D-2BC9-2DFF42D2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47C2E-1A4E-AE75-866A-9D435F73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333C-74BE-34A4-01B6-32F22C5F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871F9-C717-37A9-E66D-3BB30C20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A2A9E-D90C-ED94-5B67-14D14712D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72494-40FB-A4FE-FE71-1AB0CDF2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A2CC0-2887-9C9F-96E7-CE7A8A17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81B0D-DF40-24F3-0EE8-07F9E131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D135-1F83-6A57-E459-36393FDC0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244A7-92A5-AC63-1094-498509AF0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0FBB1-594D-F0EF-D3A4-BDE1F6F27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10715-0B6D-D65F-D11F-80CB1049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8840F-DA59-35B9-2209-C9E6B9CC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27029-305A-08F7-7B9A-09EDFDC3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0455C-C86D-015B-69C2-CB3CF23D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07154-C05C-66CA-0EFF-8DB7B52C9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A4EB5-DCED-90A8-3307-C52B3B31C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055F2-09DD-40E5-93C0-D4389B65CD9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1FCE4-2063-6683-299D-B1ED10F62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6353F-2803-347C-129C-7FBB47661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FF70C-211A-4332-9A97-8B609E0D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AF7A-F260-A733-36C8-1F7122539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636" y="1895302"/>
            <a:ext cx="6610006" cy="162098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AI in Food Supply Chain Management</a:t>
            </a:r>
            <a:br>
              <a:rPr lang="en-US" sz="3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84440-87AE-F77F-7E2C-4016D838C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56" y="5436524"/>
            <a:ext cx="4348943" cy="108065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Shyam Sablani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Professor of Food Engineering </a:t>
            </a:r>
            <a:r>
              <a:rPr lang="en-US" sz="2000" dirty="0"/>
              <a:t>Washington State University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C8BF14-14F1-9E29-6A9E-14EE244E28CF}"/>
              </a:ext>
            </a:extLst>
          </p:cNvPr>
          <p:cNvSpPr txBox="1">
            <a:spLocks/>
          </p:cNvSpPr>
          <p:nvPr/>
        </p:nvSpPr>
        <p:spPr>
          <a:xfrm>
            <a:off x="65115" y="89417"/>
            <a:ext cx="7063048" cy="804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Growing with AI: AI for Post-Harvest</a:t>
            </a:r>
            <a:endParaRPr lang="en-US" sz="3200" dirty="0">
              <a:latin typeface="+mn-lt"/>
            </a:endParaRPr>
          </a:p>
        </p:txBody>
      </p:sp>
      <p:pic>
        <p:nvPicPr>
          <p:cNvPr id="1026" name="Picture 2" descr="IoT and Digital Twins for Ssmart Food Supply Chains | Springer Nature Link">
            <a:extLst>
              <a:ext uri="{FF2B5EF4-FFF2-40B4-BE49-F238E27FC236}">
                <a16:creationId xmlns:a16="http://schemas.microsoft.com/office/drawing/2014/main" id="{A53F1FFC-371F-4C3E-792E-14EB1C63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70" y="1602941"/>
            <a:ext cx="4913774" cy="480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shington Tree Fruit Research ...">
            <a:extLst>
              <a:ext uri="{FF2B5EF4-FFF2-40B4-BE49-F238E27FC236}">
                <a16:creationId xmlns:a16="http://schemas.microsoft.com/office/drawing/2014/main" id="{6CA0F153-8EA0-6EDD-1512-72562550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022505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llan Brothers, Inc. | Naches WA">
            <a:extLst>
              <a:ext uri="{FF2B5EF4-FFF2-40B4-BE49-F238E27FC236}">
                <a16:creationId xmlns:a16="http://schemas.microsoft.com/office/drawing/2014/main" id="{530296D6-832A-EAFB-B26B-7BC9950F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1" y="2022505"/>
            <a:ext cx="1473863" cy="134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me - FirstFruits">
            <a:extLst>
              <a:ext uri="{FF2B5EF4-FFF2-40B4-BE49-F238E27FC236}">
                <a16:creationId xmlns:a16="http://schemas.microsoft.com/office/drawing/2014/main" id="{D75E4A2D-D92A-9666-02DE-965D3638C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57" y="4017455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Welcome to Real Digital">
            <a:extLst>
              <a:ext uri="{FF2B5EF4-FFF2-40B4-BE49-F238E27FC236}">
                <a16:creationId xmlns:a16="http://schemas.microsoft.com/office/drawing/2014/main" id="{BC059D07-A647-910D-CA01-C00BDAED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76" y="4713863"/>
            <a:ext cx="4523248" cy="8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University of Washington - Wikipedia">
            <a:extLst>
              <a:ext uri="{FF2B5EF4-FFF2-40B4-BE49-F238E27FC236}">
                <a16:creationId xmlns:a16="http://schemas.microsoft.com/office/drawing/2014/main" id="{6D2526FA-EB32-1DA9-979A-A682A3B13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1" y="4322010"/>
            <a:ext cx="1666945" cy="16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Washington State University | TeenLife">
            <a:extLst>
              <a:ext uri="{FF2B5EF4-FFF2-40B4-BE49-F238E27FC236}">
                <a16:creationId xmlns:a16="http://schemas.microsoft.com/office/drawing/2014/main" id="{7520C93E-7C33-696F-8E64-B23ED600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71" y="2022505"/>
            <a:ext cx="2422357" cy="157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C6939-2E83-E8D2-C91B-58466E15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23" y="333641"/>
            <a:ext cx="2755107" cy="88323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Our team</a:t>
            </a:r>
          </a:p>
        </p:txBody>
      </p:sp>
    </p:spTree>
    <p:extLst>
      <p:ext uri="{BB962C8B-B14F-4D97-AF65-F5344CB8AC3E}">
        <p14:creationId xmlns:p14="http://schemas.microsoft.com/office/powerpoint/2010/main" val="182950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0AE7-F42D-C594-4AC9-377C2A69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17" y="134089"/>
            <a:ext cx="9482640" cy="75024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Supply Chain Issues Cause Large Post-Harvest Losses </a:t>
            </a:r>
          </a:p>
        </p:txBody>
      </p:sp>
      <p:pic>
        <p:nvPicPr>
          <p:cNvPr id="1026" name="Picture 2" descr="Food Waste">
            <a:extLst>
              <a:ext uri="{FF2B5EF4-FFF2-40B4-BE49-F238E27FC236}">
                <a16:creationId xmlns:a16="http://schemas.microsoft.com/office/drawing/2014/main" id="{646582B2-2CAB-4BD0-9EC1-03AADC667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53" y="1219200"/>
            <a:ext cx="9329835" cy="51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0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0C4-ECE6-39C5-8FCF-1F8B72FD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5" y="228455"/>
            <a:ext cx="11501582" cy="101014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Digital Twin: An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AI+IoT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tool for Food Supply Chain Management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7C134-80E7-82DF-9708-37581F6C8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55" y="1454727"/>
            <a:ext cx="6173124" cy="5174817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Digital Twin = A virtual replica </a:t>
            </a:r>
          </a:p>
          <a:p>
            <a:r>
              <a:rPr lang="en-US" sz="24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IoT: GPS, RFID, mobile sensors, wireless connectivity</a:t>
            </a:r>
          </a:p>
          <a:p>
            <a:r>
              <a:rPr lang="en-US" sz="24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Enable the collection of large volumes of real-time data, supporting big data analytics and artificial intelligence (AI)</a:t>
            </a:r>
          </a:p>
          <a:p>
            <a:r>
              <a:rPr lang="en-US" sz="24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Continuous monitoring and analysis of agricultural and food product flow from farm to retail store</a:t>
            </a:r>
          </a:p>
          <a:p>
            <a:r>
              <a:rPr lang="en-US" sz="2400" dirty="0">
                <a:ea typeface="DengXian" panose="02010600030101010101" pitchFamily="2" charset="-122"/>
                <a:cs typeface="Times New Roman" panose="02020603050405020304" pitchFamily="18" charset="0"/>
              </a:rPr>
              <a:t>Predict remaining shelf life – inventory management</a:t>
            </a:r>
          </a:p>
          <a:p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Contribute to the development of a traceability framework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FA38D-9561-2616-04EB-ED180DDBD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536" y="1864364"/>
            <a:ext cx="5874327" cy="31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7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9C97-1B05-34A0-2D19-EA49E993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447" y="174567"/>
            <a:ext cx="5501640" cy="9556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Digital Twin – Framework 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EC4AA7E9-1CBD-23A7-9BCC-AC7C87EE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1364199"/>
            <a:ext cx="8617528" cy="50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4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4461-8A3E-FF60-7B8D-64E0590D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34" y="55966"/>
            <a:ext cx="5113713" cy="87347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Fresh produce supply chain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D76D52-2317-92F8-077F-5E4016BA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114" y="1087257"/>
            <a:ext cx="1899259" cy="2218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0E444-40B6-BCE9-3860-9F97C0A65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156" y="2244622"/>
            <a:ext cx="1323110" cy="1240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88AEDE-26DA-AD7A-1714-5B52EC170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971" y="3130648"/>
            <a:ext cx="525019" cy="36069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6A0B5A-C2A6-EBF4-FED0-20C51D0FF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266" y="4708111"/>
            <a:ext cx="3947705" cy="2029485"/>
          </a:xfrm>
          <a:prstGeom prst="rect">
            <a:avLst/>
          </a:prstGeom>
        </p:spPr>
      </p:pic>
      <p:pic>
        <p:nvPicPr>
          <p:cNvPr id="2052" name="Picture 4" descr="Wholesale Strawberries | Polter's Berry Farm">
            <a:extLst>
              <a:ext uri="{FF2B5EF4-FFF2-40B4-BE49-F238E27FC236}">
                <a16:creationId xmlns:a16="http://schemas.microsoft.com/office/drawing/2014/main" id="{3646D6B8-1EF9-147D-1D22-95B9557C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4" y="1643587"/>
            <a:ext cx="2618512" cy="19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FB7294-3D85-DF9E-8AE1-AD6CA9A9E9A6}"/>
              </a:ext>
            </a:extLst>
          </p:cNvPr>
          <p:cNvSpPr txBox="1">
            <a:spLocks/>
          </p:cNvSpPr>
          <p:nvPr/>
        </p:nvSpPr>
        <p:spPr>
          <a:xfrm>
            <a:off x="2958246" y="3513571"/>
            <a:ext cx="1842978" cy="75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+mn-lt"/>
              </a:rPr>
              <a:t>Biophysical model of a fruit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D7D70F3-0911-EAE0-CFAF-BE434DB9723D}"/>
              </a:ext>
            </a:extLst>
          </p:cNvPr>
          <p:cNvSpPr txBox="1">
            <a:spLocks/>
          </p:cNvSpPr>
          <p:nvPr/>
        </p:nvSpPr>
        <p:spPr>
          <a:xfrm>
            <a:off x="5552386" y="2949064"/>
            <a:ext cx="1784027" cy="821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+mn-lt"/>
              </a:rPr>
              <a:t>Temperature sensor and microcontroller 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12CA214-BB6C-AF97-3DD5-8E1C00A5889C}"/>
              </a:ext>
            </a:extLst>
          </p:cNvPr>
          <p:cNvSpPr/>
          <p:nvPr/>
        </p:nvSpPr>
        <p:spPr>
          <a:xfrm>
            <a:off x="5566711" y="3804214"/>
            <a:ext cx="368302" cy="7581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Road Trip Follows Strawberries Across the U.S. | National Geographic">
            <a:extLst>
              <a:ext uri="{FF2B5EF4-FFF2-40B4-BE49-F238E27FC236}">
                <a16:creationId xmlns:a16="http://schemas.microsoft.com/office/drawing/2014/main" id="{835D1EBC-FF25-052F-E78B-6D62B318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33" y="891575"/>
            <a:ext cx="3010452" cy="16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ventory Management Software Development Services Company">
            <a:extLst>
              <a:ext uri="{FF2B5EF4-FFF2-40B4-BE49-F238E27FC236}">
                <a16:creationId xmlns:a16="http://schemas.microsoft.com/office/drawing/2014/main" id="{A57312E7-DFBC-6597-E628-B9E44405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27" y="3013235"/>
            <a:ext cx="2258489" cy="18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5705C82-F283-4548-EF04-553A9183FD46}"/>
              </a:ext>
            </a:extLst>
          </p:cNvPr>
          <p:cNvSpPr txBox="1">
            <a:spLocks/>
          </p:cNvSpPr>
          <p:nvPr/>
        </p:nvSpPr>
        <p:spPr>
          <a:xfrm>
            <a:off x="9270108" y="4981122"/>
            <a:ext cx="2764156" cy="1571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Combined machine intelligence and human insight - Inventory management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80F4D2D-FCAB-41AF-1C4F-B94FE8D9B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" y="5159273"/>
            <a:ext cx="4250530" cy="966848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ea typeface="DengXian" panose="02010600030101010101" pitchFamily="2" charset="-122"/>
              </a:rPr>
              <a:t>Food quality degradation models</a:t>
            </a:r>
          </a:p>
          <a:p>
            <a:r>
              <a:rPr lang="en-US" sz="2400" dirty="0">
                <a:effectLst/>
                <a:ea typeface="DengXian" panose="02010600030101010101" pitchFamily="2" charset="-122"/>
              </a:rPr>
              <a:t>Estimation of remaining shelf-life</a:t>
            </a:r>
          </a:p>
        </p:txBody>
      </p:sp>
    </p:spTree>
    <p:extLst>
      <p:ext uri="{BB962C8B-B14F-4D97-AF65-F5344CB8AC3E}">
        <p14:creationId xmlns:p14="http://schemas.microsoft.com/office/powerpoint/2010/main" val="275228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DEE151-CA43-D1EA-022B-53A8CDFD1027}"/>
              </a:ext>
            </a:extLst>
          </p:cNvPr>
          <p:cNvSpPr txBox="1">
            <a:spLocks/>
          </p:cNvSpPr>
          <p:nvPr/>
        </p:nvSpPr>
        <p:spPr>
          <a:xfrm>
            <a:off x="472441" y="0"/>
            <a:ext cx="8569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Benefits of supply chain digital twins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D5D117-2E1C-5388-17FF-724EDA1C163F}"/>
              </a:ext>
            </a:extLst>
          </p:cNvPr>
          <p:cNvSpPr txBox="1">
            <a:spLocks/>
          </p:cNvSpPr>
          <p:nvPr/>
        </p:nvSpPr>
        <p:spPr>
          <a:xfrm>
            <a:off x="4379423" y="1480471"/>
            <a:ext cx="7696200" cy="2102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Adjusting temperature settings, humidity levels, or airflow rates during transportation or storage </a:t>
            </a:r>
            <a:r>
              <a:rPr lang="en-US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can be made to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maximize </a:t>
            </a:r>
            <a:r>
              <a:rPr lang="en-US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produce quality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u="sng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minimize </a:t>
            </a:r>
            <a:r>
              <a:rPr lang="en-US" u="sng" dirty="0">
                <a:solidFill>
                  <a:srgbClr val="000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quality changes</a:t>
            </a:r>
          </a:p>
          <a:p>
            <a:r>
              <a:rPr lang="en-US" dirty="0">
                <a:solidFill>
                  <a:srgbClr val="000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Transport delays, environmental effects</a:t>
            </a:r>
            <a:endParaRPr lang="en-US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88B87-D841-EA92-1A13-F61853D1A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3" y="1629469"/>
            <a:ext cx="3481128" cy="1602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670B30-BB35-B1A3-9437-BEB792AA4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84" y="4112539"/>
            <a:ext cx="3481127" cy="182079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A2D1B7-4246-6E10-8542-659AD50AC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916" y="4126124"/>
            <a:ext cx="6772332" cy="1793621"/>
          </a:xfrm>
        </p:spPr>
        <p:txBody>
          <a:bodyPr>
            <a:normAutofit/>
          </a:bodyPr>
          <a:lstStyle/>
          <a:p>
            <a:r>
              <a:rPr lang="en-US" u="sng" dirty="0"/>
              <a:t>Transactional data</a:t>
            </a:r>
            <a:r>
              <a:rPr lang="en-US" dirty="0"/>
              <a:t>: product specification, transport line, in-transit warehouses, refrigerated truck details, truck driver ID, weather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4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C2F9-10EE-0587-0D1C-865C5A0A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80456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Economic and environmental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8044E-8FE2-1A86-71E6-7264FFAEB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3" y="1479664"/>
            <a:ext cx="7740535" cy="5286895"/>
          </a:xfrm>
        </p:spPr>
        <p:txBody>
          <a:bodyPr>
            <a:normAutofit/>
          </a:bodyPr>
          <a:lstStyle/>
          <a:p>
            <a:r>
              <a:rPr lang="en-US" b="1" dirty="0"/>
              <a:t>Initial investment:</a:t>
            </a:r>
            <a:r>
              <a:rPr lang="en-US" dirty="0"/>
              <a:t> Sensors (IoT), connectivity infrastructure, cloud computing, food quality degradation models, and system integration</a:t>
            </a:r>
          </a:p>
          <a:p>
            <a:r>
              <a:rPr lang="en-US" b="1" dirty="0"/>
              <a:t>Maintenance costs:</a:t>
            </a:r>
            <a:r>
              <a:rPr lang="en-US" dirty="0"/>
              <a:t> Data storage, calibration of sensors, system upgrades, cybersecurity protection, and skilled technical staff</a:t>
            </a:r>
            <a:endParaRPr lang="en-US" b="1" dirty="0"/>
          </a:p>
          <a:p>
            <a:r>
              <a:rPr lang="en-US" b="1" dirty="0"/>
              <a:t>Typical ROI timeframe - </a:t>
            </a:r>
            <a:r>
              <a:rPr lang="en-US" dirty="0"/>
              <a:t>1–3 years</a:t>
            </a:r>
          </a:p>
          <a:p>
            <a:r>
              <a:rPr lang="en-US" b="1" dirty="0"/>
              <a:t>Food waste reduction:</a:t>
            </a:r>
            <a:r>
              <a:rPr lang="en-US" dirty="0"/>
              <a:t> improved storage management</a:t>
            </a:r>
          </a:p>
          <a:p>
            <a:r>
              <a:rPr lang="en-US" b="1" dirty="0"/>
              <a:t>Energy demand </a:t>
            </a:r>
            <a:r>
              <a:rPr lang="en-US" dirty="0"/>
              <a:t>of data infrastructure</a:t>
            </a:r>
          </a:p>
          <a:p>
            <a:r>
              <a:rPr lang="en-US" b="1" dirty="0"/>
              <a:t>Electronic waste</a:t>
            </a:r>
          </a:p>
        </p:txBody>
      </p:sp>
      <p:pic>
        <p:nvPicPr>
          <p:cNvPr id="5124" name="Picture 4" descr="77,000+ Economic Environment Stock Illustrations, Royalty-Free Vector  Graphics &amp; Clip Art - iStock | Social economic environment">
            <a:extLst>
              <a:ext uri="{FF2B5EF4-FFF2-40B4-BE49-F238E27FC236}">
                <a16:creationId xmlns:a16="http://schemas.microsoft.com/office/drawing/2014/main" id="{55FE9A63-C6D5-BE29-CA29-1D3DCE187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57" y="1808279"/>
            <a:ext cx="3939885" cy="29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8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9542-AA18-B59A-2179-445A0182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394" y="6504600"/>
            <a:ext cx="10515600" cy="5054138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382554A-F9C5-1BF7-A043-1DB8A4B8F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78793"/>
              </p:ext>
            </p:extLst>
          </p:nvPr>
        </p:nvGraphicFramePr>
        <p:xfrm>
          <a:off x="1112018" y="602665"/>
          <a:ext cx="10323490" cy="590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745">
                  <a:extLst>
                    <a:ext uri="{9D8B030D-6E8A-4147-A177-3AD203B41FA5}">
                      <a16:colId xmlns:a16="http://schemas.microsoft.com/office/drawing/2014/main" val="2898666691"/>
                    </a:ext>
                  </a:extLst>
                </a:gridCol>
                <a:gridCol w="5161745">
                  <a:extLst>
                    <a:ext uri="{9D8B030D-6E8A-4147-A177-3AD203B41FA5}">
                      <a16:colId xmlns:a16="http://schemas.microsoft.com/office/drawing/2014/main" val="2166163631"/>
                    </a:ext>
                  </a:extLst>
                </a:gridCol>
              </a:tblGrid>
              <a:tr h="974295">
                <a:tc>
                  <a:txBody>
                    <a:bodyPr/>
                    <a:lstStyle/>
                    <a:p>
                      <a:r>
                        <a:rPr lang="en-US" sz="3200" dirty="0"/>
                        <a:t>Risks/Challenges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Opportunities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35515"/>
                  </a:ext>
                </a:extLst>
              </a:tr>
              <a:tr h="1346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Poor data quality → inaccurate predictions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Optimization of postharvest logistics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91861"/>
                  </a:ext>
                </a:extLst>
              </a:tr>
              <a:tr h="1236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Ownership and control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Training needs (e.g., Digital literacy)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31458"/>
                  </a:ext>
                </a:extLst>
              </a:tr>
              <a:tr h="716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Upfront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Shared digital twin platforms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248244"/>
                  </a:ext>
                </a:extLst>
              </a:tr>
              <a:tr h="1629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Cybersecurity threats affecting supply-chain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Public–private partnerships providing subsidized training and infrastructure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42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2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BC24-B11A-A3A6-5C12-521A747C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Other uses of Digital twins in agriculture</a:t>
            </a:r>
          </a:p>
        </p:txBody>
      </p:sp>
      <p:pic>
        <p:nvPicPr>
          <p:cNvPr id="4098" name="Picture 2" descr="Digital Twins in Agriculture: Precision Farming and Beyond">
            <a:extLst>
              <a:ext uri="{FF2B5EF4-FFF2-40B4-BE49-F238E27FC236}">
                <a16:creationId xmlns:a16="http://schemas.microsoft.com/office/drawing/2014/main" id="{7789A9D0-8850-031F-228F-1060E4186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7" y="1627909"/>
            <a:ext cx="2603270" cy="26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F9779-4313-A0E9-8128-B96ECD010941}"/>
              </a:ext>
            </a:extLst>
          </p:cNvPr>
          <p:cNvSpPr txBox="1"/>
          <p:nvPr/>
        </p:nvSpPr>
        <p:spPr>
          <a:xfrm>
            <a:off x="928946" y="4502372"/>
            <a:ext cx="2961409" cy="1507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A0A0A"/>
                </a:solidFill>
                <a:effectLst/>
              </a:rPr>
              <a:t>Digital Field: How different crops will grow based on current soil conditions,  nitrogen levels, and predicted weather.</a:t>
            </a:r>
            <a:endParaRPr lang="en-US" dirty="0"/>
          </a:p>
        </p:txBody>
      </p:sp>
      <p:pic>
        <p:nvPicPr>
          <p:cNvPr id="4100" name="Picture 4" descr="Digital twins in animal farming: Tackling climate change and enhancing  sustainability | illuminem">
            <a:extLst>
              <a:ext uri="{FF2B5EF4-FFF2-40B4-BE49-F238E27FC236}">
                <a16:creationId xmlns:a16="http://schemas.microsoft.com/office/drawing/2014/main" id="{4E264B16-F783-9520-3C50-ACB0B702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71" y="1627909"/>
            <a:ext cx="3168517" cy="26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62A1C-22DF-CE0F-FB5F-507F5A822D41}"/>
              </a:ext>
            </a:extLst>
          </p:cNvPr>
          <p:cNvSpPr txBox="1"/>
          <p:nvPr/>
        </p:nvSpPr>
        <p:spPr>
          <a:xfrm>
            <a:off x="5761412" y="4379073"/>
            <a:ext cx="43801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A0A0A"/>
                </a:solidFill>
                <a:effectLst/>
              </a:rPr>
              <a:t>Digital Cow: How a change in activity or spike in temperature (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IoT collars or ear tags) can signal animal health; how feed composition affects methane production; and how manure management methods can affect methane capture.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8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95AB89E14DE44A3C2D338CFA92CE0" ma:contentTypeVersion="19" ma:contentTypeDescription="Create a new document." ma:contentTypeScope="" ma:versionID="e0913a5d6057828cdc8e464e22770226">
  <xsd:schema xmlns:xsd="http://www.w3.org/2001/XMLSchema" xmlns:xs="http://www.w3.org/2001/XMLSchema" xmlns:p="http://schemas.microsoft.com/office/2006/metadata/properties" xmlns:ns2="d7fc0a7d-09c4-4740-9ea0-c1d0c3f2b341" xmlns:ns3="d22b87ec-82fc-4b64-9e47-b681a2d69081" targetNamespace="http://schemas.microsoft.com/office/2006/metadata/properties" ma:root="true" ma:fieldsID="902d212606507f8fefa364827063f726" ns2:_="" ns3:_="">
    <xsd:import namespace="d7fc0a7d-09c4-4740-9ea0-c1d0c3f2b341"/>
    <xsd:import namespace="d22b87ec-82fc-4b64-9e47-b681a2d690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c0a7d-09c4-4740-9ea0-c1d0c3f2b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da502c-7e40-4002-9fa7-8e5645d13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b87ec-82fc-4b64-9e47-b681a2d6908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cd8d18-e9d2-4777-abde-913de1b7502d}" ma:internalName="TaxCatchAll" ma:showField="CatchAllData" ma:web="d22b87ec-82fc-4b64-9e47-b681a2d690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2b87ec-82fc-4b64-9e47-b681a2d69081" xsi:nil="true"/>
    <lcf76f155ced4ddcb4097134ff3c332f xmlns="d7fc0a7d-09c4-4740-9ea0-c1d0c3f2b3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F9878D-C318-4DA8-A6C4-2CE4625C2D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1BF378-0C7C-46CE-A11D-BBD782DB7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fc0a7d-09c4-4740-9ea0-c1d0c3f2b341"/>
    <ds:schemaRef ds:uri="d22b87ec-82fc-4b64-9e47-b681a2d690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6BBD9A-91C8-412A-9B45-AD84432082E4}">
  <ds:schemaRefs>
    <ds:schemaRef ds:uri="http://schemas.microsoft.com/office/2006/metadata/properties"/>
    <ds:schemaRef ds:uri="http://schemas.microsoft.com/office/infopath/2007/PartnerControls"/>
    <ds:schemaRef ds:uri="d22b87ec-82fc-4b64-9e47-b681a2d69081"/>
    <ds:schemaRef ds:uri="d7fc0a7d-09c4-4740-9ea0-c1d0c3f2b3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456</Words>
  <Application>Microsoft Office PowerPoint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Google Sans</vt:lpstr>
      <vt:lpstr>Office Theme</vt:lpstr>
      <vt:lpstr>AI in Food Supply Chain Management </vt:lpstr>
      <vt:lpstr>Supply Chain Issues Cause Large Post-Harvest Losses </vt:lpstr>
      <vt:lpstr>Digital Twin: An AI+IoT tool for Food Supply Chain Management </vt:lpstr>
      <vt:lpstr>Digital Twin – Framework </vt:lpstr>
      <vt:lpstr>Fresh produce supply chain </vt:lpstr>
      <vt:lpstr>PowerPoint Presentation</vt:lpstr>
      <vt:lpstr>Economic and environmental considerations</vt:lpstr>
      <vt:lpstr>PowerPoint Presentation</vt:lpstr>
      <vt:lpstr>Other uses of Digital twins in agriculture</vt:lpstr>
      <vt:lpstr>Our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Sablani, Shyam S</dc:creator>
  <cp:lastModifiedBy>Sablani, Shyam S</cp:lastModifiedBy>
  <cp:revision>4</cp:revision>
  <dcterms:created xsi:type="dcterms:W3CDTF">2025-10-09T16:09:13Z</dcterms:created>
  <dcterms:modified xsi:type="dcterms:W3CDTF">2026-02-18T22:11:09Z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0x0101006D795AB89E14DE44A3C2D338CFA92CE0</vt:lpwstr>
  </property>
  <property fmtid="{D5CDD505-2E9C-101B-9397-08002B2CF9AE}" pid="3" name="MediaServiceImageTags">
    <vt:lpwstr/>
  </property>
</Properties>
</file>