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10495" r:id="rId2"/>
    <p:sldId id="680" r:id="rId3"/>
    <p:sldId id="10556" r:id="rId4"/>
    <p:sldId id="10532" r:id="rId5"/>
    <p:sldId id="10533" r:id="rId6"/>
    <p:sldId id="10545" r:id="rId7"/>
    <p:sldId id="10559" r:id="rId8"/>
    <p:sldId id="10534" r:id="rId9"/>
    <p:sldId id="813" r:id="rId10"/>
    <p:sldId id="361" r:id="rId11"/>
    <p:sldId id="10520" r:id="rId12"/>
    <p:sldId id="553" r:id="rId13"/>
    <p:sldId id="10523" r:id="rId14"/>
    <p:sldId id="10516" r:id="rId15"/>
    <p:sldId id="10557" r:id="rId16"/>
    <p:sldId id="10471" r:id="rId17"/>
    <p:sldId id="10555" r:id="rId18"/>
    <p:sldId id="10490" r:id="rId19"/>
    <p:sldId id="10522" r:id="rId20"/>
    <p:sldId id="10538" r:id="rId21"/>
    <p:sldId id="10542" r:id="rId22"/>
    <p:sldId id="10560" r:id="rId23"/>
    <p:sldId id="256" r:id="rId24"/>
    <p:sldId id="851" r:id="rId25"/>
    <p:sldId id="10514" r:id="rId26"/>
    <p:sldId id="10504" r:id="rId27"/>
    <p:sldId id="105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7946"/>
    <a:srgbClr val="7A465F"/>
    <a:srgbClr val="007335"/>
    <a:srgbClr val="00A2B2"/>
    <a:srgbClr val="FF3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6" autoAdjust="0"/>
    <p:restoredTop sz="85851" autoAdjust="0"/>
  </p:normalViewPr>
  <p:slideViewPr>
    <p:cSldViewPr snapToGrid="0" snapToObjects="1">
      <p:cViewPr varScale="1">
        <p:scale>
          <a:sx n="134" d="100"/>
          <a:sy n="134" d="100"/>
        </p:scale>
        <p:origin x="2064" y="114"/>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87351-6F8D-AD4F-B19E-D287416FA691}" type="datetimeFigureOut">
              <a:rPr lang="en-US" smtClean="0"/>
              <a:t>2/17/2026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E2D6C-A84D-F942-AFEE-0D44CA1E8EE2}" type="slidenum">
              <a:rPr lang="en-US" smtClean="0"/>
              <a:t>‹#›</a:t>
            </a:fld>
            <a:endParaRPr lang="en-US"/>
          </a:p>
        </p:txBody>
      </p:sp>
    </p:spTree>
    <p:extLst>
      <p:ext uri="{BB962C8B-B14F-4D97-AF65-F5344CB8AC3E}">
        <p14:creationId xmlns:p14="http://schemas.microsoft.com/office/powerpoint/2010/main" val="191900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C9A82F30-21E8-C440-82BB-3797E39F22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bg1"/>
                </a:solidFill>
                <a:latin typeface="Times New Roman" panose="02020603050405020304" pitchFamily="18" charset="0"/>
              </a:defRPr>
            </a:lvl1pPr>
            <a:lvl2pPr marL="742950" indent="-285750">
              <a:defRPr sz="3200" b="1">
                <a:solidFill>
                  <a:schemeClr val="bg1"/>
                </a:solidFill>
                <a:latin typeface="Times New Roman" panose="02020603050405020304" pitchFamily="18" charset="0"/>
              </a:defRPr>
            </a:lvl2pPr>
            <a:lvl3pPr marL="1143000" indent="-228600">
              <a:defRPr sz="3200" b="1">
                <a:solidFill>
                  <a:schemeClr val="bg1"/>
                </a:solidFill>
                <a:latin typeface="Times New Roman" panose="02020603050405020304" pitchFamily="18" charset="0"/>
              </a:defRPr>
            </a:lvl3pPr>
            <a:lvl4pPr marL="1600200" indent="-228600">
              <a:defRPr sz="3200" b="1">
                <a:solidFill>
                  <a:schemeClr val="bg1"/>
                </a:solidFill>
                <a:latin typeface="Times New Roman" panose="02020603050405020304" pitchFamily="18" charset="0"/>
              </a:defRPr>
            </a:lvl4pPr>
            <a:lvl5pPr marL="2057400" indent="-228600">
              <a:defRPr sz="3200" b="1">
                <a:solidFill>
                  <a:schemeClr val="bg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1"/>
                </a:solidFill>
                <a:latin typeface="Times New Roman" panose="02020603050405020304" pitchFamily="18" charset="0"/>
              </a:defRPr>
            </a:lvl9pPr>
          </a:lstStyle>
          <a:p>
            <a:fld id="{613AF1D9-075C-3B4A-B249-28F9F50539D2}" type="slidenum">
              <a:rPr lang="en-US" altLang="en-US" sz="1200" b="0" smtClean="0">
                <a:solidFill>
                  <a:schemeClr val="tx1"/>
                </a:solidFill>
              </a:rPr>
              <a:pPr/>
              <a:t>1</a:t>
            </a:fld>
            <a:endParaRPr lang="en-US" altLang="en-US" sz="1200" b="0">
              <a:solidFill>
                <a:schemeClr val="tx1"/>
              </a:solidFill>
            </a:endParaRPr>
          </a:p>
        </p:txBody>
      </p:sp>
      <p:sp>
        <p:nvSpPr>
          <p:cNvPr id="90114" name="Rectangle 2">
            <a:extLst>
              <a:ext uri="{FF2B5EF4-FFF2-40B4-BE49-F238E27FC236}">
                <a16:creationId xmlns:a16="http://schemas.microsoft.com/office/drawing/2014/main" id="{9D06A2D6-E3D9-2043-88C1-2CF7CE131EF8}"/>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F8ED45EA-3147-A54E-9BDB-6A07532A35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6955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E8B19-B56A-DE61-3847-C22BDABB1695}"/>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BF09709-29FC-ADE8-D613-132AE4F12146}"/>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5E883820-C75C-E704-6AF3-F3B5E76FD45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ltLang="en-US" dirty="0">
              <a:latin typeface="Times New Roman" charset="0"/>
            </a:endParaRPr>
          </a:p>
        </p:txBody>
      </p:sp>
      <p:sp>
        <p:nvSpPr>
          <p:cNvPr id="23556" name="Slide Number Placeholder 3">
            <a:extLst>
              <a:ext uri="{FF2B5EF4-FFF2-40B4-BE49-F238E27FC236}">
                <a16:creationId xmlns:a16="http://schemas.microsoft.com/office/drawing/2014/main" id="{57E9DACD-151D-712A-FF5B-B9C2F88BA579}"/>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200" b="1">
                <a:solidFill>
                  <a:schemeClr val="bg1"/>
                </a:solidFill>
                <a:latin typeface="Times New Roman" charset="0"/>
              </a:defRPr>
            </a:lvl1pPr>
            <a:lvl2pPr marL="742950" indent="-285750">
              <a:defRPr sz="3200" b="1">
                <a:solidFill>
                  <a:schemeClr val="bg1"/>
                </a:solidFill>
                <a:latin typeface="Times New Roman" charset="0"/>
              </a:defRPr>
            </a:lvl2pPr>
            <a:lvl3pPr marL="1143000" indent="-228600">
              <a:defRPr sz="3200" b="1">
                <a:solidFill>
                  <a:schemeClr val="bg1"/>
                </a:solidFill>
                <a:latin typeface="Times New Roman" charset="0"/>
              </a:defRPr>
            </a:lvl3pPr>
            <a:lvl4pPr marL="1600200" indent="-228600">
              <a:defRPr sz="3200" b="1">
                <a:solidFill>
                  <a:schemeClr val="bg1"/>
                </a:solidFill>
                <a:latin typeface="Times New Roman" charset="0"/>
              </a:defRPr>
            </a:lvl4pPr>
            <a:lvl5pPr marL="2057400" indent="-228600">
              <a:defRPr sz="3200" b="1">
                <a:solidFill>
                  <a:schemeClr val="bg1"/>
                </a:solidFill>
                <a:latin typeface="Times New Roman" charset="0"/>
              </a:defRPr>
            </a:lvl5pPr>
            <a:lvl6pPr marL="2514600" indent="-228600" eaLnBrk="0" fontAlgn="base" hangingPunct="0">
              <a:spcBef>
                <a:spcPct val="0"/>
              </a:spcBef>
              <a:spcAft>
                <a:spcPct val="0"/>
              </a:spcAft>
              <a:defRPr sz="3200" b="1">
                <a:solidFill>
                  <a:schemeClr val="bg1"/>
                </a:solidFill>
                <a:latin typeface="Times New Roman" charset="0"/>
              </a:defRPr>
            </a:lvl6pPr>
            <a:lvl7pPr marL="2971800" indent="-228600" eaLnBrk="0" fontAlgn="base" hangingPunct="0">
              <a:spcBef>
                <a:spcPct val="0"/>
              </a:spcBef>
              <a:spcAft>
                <a:spcPct val="0"/>
              </a:spcAft>
              <a:defRPr sz="3200" b="1">
                <a:solidFill>
                  <a:schemeClr val="bg1"/>
                </a:solidFill>
                <a:latin typeface="Times New Roman" charset="0"/>
              </a:defRPr>
            </a:lvl7pPr>
            <a:lvl8pPr marL="3429000" indent="-228600" eaLnBrk="0" fontAlgn="base" hangingPunct="0">
              <a:spcBef>
                <a:spcPct val="0"/>
              </a:spcBef>
              <a:spcAft>
                <a:spcPct val="0"/>
              </a:spcAft>
              <a:defRPr sz="3200" b="1">
                <a:solidFill>
                  <a:schemeClr val="bg1"/>
                </a:solidFill>
                <a:latin typeface="Times New Roman" charset="0"/>
              </a:defRPr>
            </a:lvl8pPr>
            <a:lvl9pPr marL="3886200" indent="-228600" eaLnBrk="0" fontAlgn="base" hangingPunct="0">
              <a:spcBef>
                <a:spcPct val="0"/>
              </a:spcBef>
              <a:spcAft>
                <a:spcPct val="0"/>
              </a:spcAft>
              <a:defRPr sz="3200" b="1">
                <a:solidFill>
                  <a:schemeClr val="bg1"/>
                </a:solidFill>
                <a:latin typeface="Times New Roman" charset="0"/>
              </a:defRPr>
            </a:lvl9pPr>
          </a:lstStyle>
          <a:p>
            <a:pPr>
              <a:defRPr/>
            </a:pPr>
            <a:fld id="{4B909CEB-4616-4F43-B817-BF42309A2127}" type="slidenum">
              <a:rPr lang="en-US" altLang="en-US" sz="1200" b="0">
                <a:solidFill>
                  <a:schemeClr val="tx1"/>
                </a:solidFill>
              </a:rPr>
              <a:pPr>
                <a:defRPr/>
              </a:pPr>
              <a:t>14</a:t>
            </a:fld>
            <a:endParaRPr lang="en-US" altLang="en-US" sz="1200" b="0">
              <a:solidFill>
                <a:schemeClr val="tx1"/>
              </a:solidFill>
            </a:endParaRPr>
          </a:p>
        </p:txBody>
      </p:sp>
    </p:spTree>
    <p:extLst>
      <p:ext uri="{BB962C8B-B14F-4D97-AF65-F5344CB8AC3E}">
        <p14:creationId xmlns:p14="http://schemas.microsoft.com/office/powerpoint/2010/main" val="295545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8D4B7-106E-C469-BE15-70B549E3DBB1}"/>
            </a:ext>
          </a:extLst>
        </p:cNvPr>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3CCDF50D-4DDE-3772-0217-41CC3FC4677C}"/>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0A938D16-B09E-F0DD-FB25-0F4678A81D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https://www.ers.usda.gov/data-products/chart-gallery/gallery/chart-detail/?chartId=58334 </a:t>
            </a:r>
          </a:p>
        </p:txBody>
      </p:sp>
      <p:sp>
        <p:nvSpPr>
          <p:cNvPr id="58371" name="Slide Number Placeholder 3">
            <a:extLst>
              <a:ext uri="{FF2B5EF4-FFF2-40B4-BE49-F238E27FC236}">
                <a16:creationId xmlns:a16="http://schemas.microsoft.com/office/drawing/2014/main" id="{406BD0B2-8182-5CA0-93E5-E9CCD3BB58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B2EB31D9-AABA-9044-88BC-C1D47BBE1A72}" type="slidenum">
              <a:rPr lang="en-US" altLang="en-US"/>
              <a:pPr/>
              <a:t>15</a:t>
            </a:fld>
            <a:endParaRPr lang="en-US" altLang="en-US"/>
          </a:p>
        </p:txBody>
      </p:sp>
    </p:spTree>
    <p:extLst>
      <p:ext uri="{BB962C8B-B14F-4D97-AF65-F5344CB8AC3E}">
        <p14:creationId xmlns:p14="http://schemas.microsoft.com/office/powerpoint/2010/main" val="266121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6E0261-B81A-4E49-8C7F-2392513596D3}" type="slidenum">
              <a:rPr lang="en-US" smtClean="0"/>
              <a:t>16</a:t>
            </a:fld>
            <a:endParaRPr lang="en-US"/>
          </a:p>
        </p:txBody>
      </p:sp>
    </p:spTree>
    <p:extLst>
      <p:ext uri="{BB962C8B-B14F-4D97-AF65-F5344CB8AC3E}">
        <p14:creationId xmlns:p14="http://schemas.microsoft.com/office/powerpoint/2010/main" val="1389809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E2D6C-A84D-F942-AFEE-0D44CA1E8EE2}" type="slidenum">
              <a:rPr lang="en-US" smtClean="0"/>
              <a:t>19</a:t>
            </a:fld>
            <a:endParaRPr lang="en-US"/>
          </a:p>
        </p:txBody>
      </p:sp>
    </p:spTree>
    <p:extLst>
      <p:ext uri="{BB962C8B-B14F-4D97-AF65-F5344CB8AC3E}">
        <p14:creationId xmlns:p14="http://schemas.microsoft.com/office/powerpoint/2010/main" val="2247232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D628-1D6C-21FA-6CFD-55E640222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CACB3-C8B9-15EC-5097-E7D004514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44492-859E-81B6-8D81-04B7DA9700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9400A3-8050-2D18-8FF7-378969ED8CDE}"/>
              </a:ext>
            </a:extLst>
          </p:cNvPr>
          <p:cNvSpPr>
            <a:spLocks noGrp="1"/>
          </p:cNvSpPr>
          <p:nvPr>
            <p:ph type="sldNum" sz="quarter" idx="10"/>
          </p:nvPr>
        </p:nvSpPr>
        <p:spPr/>
        <p:txBody>
          <a:bodyPr/>
          <a:lstStyle/>
          <a:p>
            <a:fld id="{8C6E0261-B81A-4E49-8C7F-2392513596D3}" type="slidenum">
              <a:rPr lang="en-US" smtClean="0"/>
              <a:t>20</a:t>
            </a:fld>
            <a:endParaRPr lang="en-US"/>
          </a:p>
        </p:txBody>
      </p:sp>
    </p:spTree>
    <p:extLst>
      <p:ext uri="{BB962C8B-B14F-4D97-AF65-F5344CB8AC3E}">
        <p14:creationId xmlns:p14="http://schemas.microsoft.com/office/powerpoint/2010/main" val="1926298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5CAC7-2EDF-F3B7-FC5A-17B4C7D99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6DF36-ADAE-5474-335B-CDDC0F7BB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6E9B6-BDBB-7902-7FBD-7D694FBA27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6BFF94-0145-7771-6B8E-9B9666235141}"/>
              </a:ext>
            </a:extLst>
          </p:cNvPr>
          <p:cNvSpPr>
            <a:spLocks noGrp="1"/>
          </p:cNvSpPr>
          <p:nvPr>
            <p:ph type="sldNum" sz="quarter" idx="10"/>
          </p:nvPr>
        </p:nvSpPr>
        <p:spPr/>
        <p:txBody>
          <a:bodyPr/>
          <a:lstStyle/>
          <a:p>
            <a:fld id="{8C6E0261-B81A-4E49-8C7F-2392513596D3}" type="slidenum">
              <a:rPr lang="en-US" smtClean="0"/>
              <a:t>21</a:t>
            </a:fld>
            <a:endParaRPr lang="en-US"/>
          </a:p>
        </p:txBody>
      </p:sp>
    </p:spTree>
    <p:extLst>
      <p:ext uri="{BB962C8B-B14F-4D97-AF65-F5344CB8AC3E}">
        <p14:creationId xmlns:p14="http://schemas.microsoft.com/office/powerpoint/2010/main" val="1290222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38E80-BE6C-6DDE-B3A2-A3379D318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EDACF-92EB-F95C-51D4-F79469C9B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10A56-C487-4309-059E-1B8E0FBB97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D25FB0-61AA-95CD-3C63-C292A67F5046}"/>
              </a:ext>
            </a:extLst>
          </p:cNvPr>
          <p:cNvSpPr>
            <a:spLocks noGrp="1"/>
          </p:cNvSpPr>
          <p:nvPr>
            <p:ph type="sldNum" sz="quarter" idx="10"/>
          </p:nvPr>
        </p:nvSpPr>
        <p:spPr/>
        <p:txBody>
          <a:bodyPr/>
          <a:lstStyle/>
          <a:p>
            <a:fld id="{8C6E0261-B81A-4E49-8C7F-2392513596D3}" type="slidenum">
              <a:rPr lang="en-US" smtClean="0"/>
              <a:t>22</a:t>
            </a:fld>
            <a:endParaRPr lang="en-US"/>
          </a:p>
        </p:txBody>
      </p:sp>
    </p:spTree>
    <p:extLst>
      <p:ext uri="{BB962C8B-B14F-4D97-AF65-F5344CB8AC3E}">
        <p14:creationId xmlns:p14="http://schemas.microsoft.com/office/powerpoint/2010/main" val="3855398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pPr/>
              <a:t>24</a:t>
            </a:fld>
            <a:endParaRPr lang="en-US" dirty="0"/>
          </a:p>
        </p:txBody>
      </p:sp>
    </p:spTree>
    <p:extLst>
      <p:ext uri="{BB962C8B-B14F-4D97-AF65-F5344CB8AC3E}">
        <p14:creationId xmlns:p14="http://schemas.microsoft.com/office/powerpoint/2010/main" val="2042259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29313-DF54-4EE7-2E94-A979C1F3E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27CAB-CB16-95A9-6A57-0CA6C22C2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8633C-8F2D-4CFA-59FD-235DD618C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D03FB0-A012-FB06-DFEF-C261AFEE241C}"/>
              </a:ext>
            </a:extLst>
          </p:cNvPr>
          <p:cNvSpPr>
            <a:spLocks noGrp="1"/>
          </p:cNvSpPr>
          <p:nvPr>
            <p:ph type="sldNum" sz="quarter" idx="10"/>
          </p:nvPr>
        </p:nvSpPr>
        <p:spPr/>
        <p:txBody>
          <a:bodyPr/>
          <a:lstStyle/>
          <a:p>
            <a:fld id="{893B0CF2-7F87-4E02-A248-870047730F99}" type="slidenum">
              <a:rPr lang="en-US" smtClean="0"/>
              <a:pPr/>
              <a:t>25</a:t>
            </a:fld>
            <a:endParaRPr lang="en-US" dirty="0"/>
          </a:p>
        </p:txBody>
      </p:sp>
    </p:spTree>
    <p:extLst>
      <p:ext uri="{BB962C8B-B14F-4D97-AF65-F5344CB8AC3E}">
        <p14:creationId xmlns:p14="http://schemas.microsoft.com/office/powerpoint/2010/main" val="3594978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885F3-CEBF-53A5-6079-1998608E5244}"/>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6249047-4DBE-FBB2-3125-DE4AF9C10A7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C505CB52-209F-2B7C-DFB0-4B02DAD02BF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ltLang="en-US">
              <a:latin typeface="Times New Roman" charset="0"/>
            </a:endParaRPr>
          </a:p>
        </p:txBody>
      </p:sp>
      <p:sp>
        <p:nvSpPr>
          <p:cNvPr id="23556" name="Slide Number Placeholder 3">
            <a:extLst>
              <a:ext uri="{FF2B5EF4-FFF2-40B4-BE49-F238E27FC236}">
                <a16:creationId xmlns:a16="http://schemas.microsoft.com/office/drawing/2014/main" id="{6757AE38-3858-B86F-7C37-66993D7CD207}"/>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200" b="1">
                <a:solidFill>
                  <a:schemeClr val="bg1"/>
                </a:solidFill>
                <a:latin typeface="Times New Roman" charset="0"/>
              </a:defRPr>
            </a:lvl1pPr>
            <a:lvl2pPr marL="742950" indent="-285750">
              <a:defRPr sz="3200" b="1">
                <a:solidFill>
                  <a:schemeClr val="bg1"/>
                </a:solidFill>
                <a:latin typeface="Times New Roman" charset="0"/>
              </a:defRPr>
            </a:lvl2pPr>
            <a:lvl3pPr marL="1143000" indent="-228600">
              <a:defRPr sz="3200" b="1">
                <a:solidFill>
                  <a:schemeClr val="bg1"/>
                </a:solidFill>
                <a:latin typeface="Times New Roman" charset="0"/>
              </a:defRPr>
            </a:lvl3pPr>
            <a:lvl4pPr marL="1600200" indent="-228600">
              <a:defRPr sz="3200" b="1">
                <a:solidFill>
                  <a:schemeClr val="bg1"/>
                </a:solidFill>
                <a:latin typeface="Times New Roman" charset="0"/>
              </a:defRPr>
            </a:lvl4pPr>
            <a:lvl5pPr marL="2057400" indent="-228600">
              <a:defRPr sz="3200" b="1">
                <a:solidFill>
                  <a:schemeClr val="bg1"/>
                </a:solidFill>
                <a:latin typeface="Times New Roman" charset="0"/>
              </a:defRPr>
            </a:lvl5pPr>
            <a:lvl6pPr marL="2514600" indent="-228600" eaLnBrk="0" fontAlgn="base" hangingPunct="0">
              <a:spcBef>
                <a:spcPct val="0"/>
              </a:spcBef>
              <a:spcAft>
                <a:spcPct val="0"/>
              </a:spcAft>
              <a:defRPr sz="3200" b="1">
                <a:solidFill>
                  <a:schemeClr val="bg1"/>
                </a:solidFill>
                <a:latin typeface="Times New Roman" charset="0"/>
              </a:defRPr>
            </a:lvl6pPr>
            <a:lvl7pPr marL="2971800" indent="-228600" eaLnBrk="0" fontAlgn="base" hangingPunct="0">
              <a:spcBef>
                <a:spcPct val="0"/>
              </a:spcBef>
              <a:spcAft>
                <a:spcPct val="0"/>
              </a:spcAft>
              <a:defRPr sz="3200" b="1">
                <a:solidFill>
                  <a:schemeClr val="bg1"/>
                </a:solidFill>
                <a:latin typeface="Times New Roman" charset="0"/>
              </a:defRPr>
            </a:lvl7pPr>
            <a:lvl8pPr marL="3429000" indent="-228600" eaLnBrk="0" fontAlgn="base" hangingPunct="0">
              <a:spcBef>
                <a:spcPct val="0"/>
              </a:spcBef>
              <a:spcAft>
                <a:spcPct val="0"/>
              </a:spcAft>
              <a:defRPr sz="3200" b="1">
                <a:solidFill>
                  <a:schemeClr val="bg1"/>
                </a:solidFill>
                <a:latin typeface="Times New Roman" charset="0"/>
              </a:defRPr>
            </a:lvl8pPr>
            <a:lvl9pPr marL="3886200" indent="-228600" eaLnBrk="0" fontAlgn="base" hangingPunct="0">
              <a:spcBef>
                <a:spcPct val="0"/>
              </a:spcBef>
              <a:spcAft>
                <a:spcPct val="0"/>
              </a:spcAft>
              <a:defRPr sz="3200" b="1">
                <a:solidFill>
                  <a:schemeClr val="bg1"/>
                </a:solidFill>
                <a:latin typeface="Times New Roman" charset="0"/>
              </a:defRPr>
            </a:lvl9pPr>
          </a:lstStyle>
          <a:p>
            <a:pPr>
              <a:defRPr/>
            </a:pPr>
            <a:fld id="{4B909CEB-4616-4F43-B817-BF42309A2127}" type="slidenum">
              <a:rPr lang="en-US" altLang="en-US" sz="1200" b="0">
                <a:solidFill>
                  <a:schemeClr val="tx1"/>
                </a:solidFill>
              </a:rPr>
              <a:pPr>
                <a:defRPr/>
              </a:pPr>
              <a:t>26</a:t>
            </a:fld>
            <a:endParaRPr lang="en-US" altLang="en-US" sz="1200" b="0">
              <a:solidFill>
                <a:schemeClr val="tx1"/>
              </a:solidFill>
            </a:endParaRPr>
          </a:p>
        </p:txBody>
      </p:sp>
    </p:spTree>
    <p:extLst>
      <p:ext uri="{BB962C8B-B14F-4D97-AF65-F5344CB8AC3E}">
        <p14:creationId xmlns:p14="http://schemas.microsoft.com/office/powerpoint/2010/main" val="332424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E2D6C-A84D-F942-AFEE-0D44CA1E8EE2}" type="slidenum">
              <a:rPr lang="en-US" smtClean="0"/>
              <a:t>2</a:t>
            </a:fld>
            <a:endParaRPr lang="en-US"/>
          </a:p>
        </p:txBody>
      </p:sp>
    </p:spTree>
    <p:extLst>
      <p:ext uri="{BB962C8B-B14F-4D97-AF65-F5344CB8AC3E}">
        <p14:creationId xmlns:p14="http://schemas.microsoft.com/office/powerpoint/2010/main" val="164423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6ECB3-7C37-2A84-1B44-42BDA22DD267}"/>
            </a:ext>
          </a:extLst>
        </p:cNvPr>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9C763122-C2CC-F361-447C-779A76E462D2}"/>
              </a:ext>
            </a:extLst>
          </p:cNvPr>
          <p:cNvSpPr>
            <a:spLocks noGrp="1" noRot="1" noChangeAspect="1" noChangeArrowheads="1" noTextEdit="1"/>
          </p:cNvSpPr>
          <p:nvPr>
            <p:ph type="sldImg"/>
          </p:nvPr>
        </p:nvSpPr>
        <p:spPr>
          <a:ln/>
        </p:spPr>
      </p:sp>
      <p:sp>
        <p:nvSpPr>
          <p:cNvPr id="99330" name="Notes Placeholder 2">
            <a:extLst>
              <a:ext uri="{FF2B5EF4-FFF2-40B4-BE49-F238E27FC236}">
                <a16:creationId xmlns:a16="http://schemas.microsoft.com/office/drawing/2014/main" id="{EA921A6E-299F-6F47-4C2A-E2AC78E4D0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9331" name="Slide Number Placeholder 3">
            <a:extLst>
              <a:ext uri="{FF2B5EF4-FFF2-40B4-BE49-F238E27FC236}">
                <a16:creationId xmlns:a16="http://schemas.microsoft.com/office/drawing/2014/main" id="{32C099F7-9F67-22C8-9CE7-8BF2A04F8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fld id="{1BFE255E-7100-7746-835F-F6195ED89158}" type="slidenum">
              <a:rPr lang="en-US" altLang="en-US" sz="1200" smtClean="0"/>
              <a:pPr/>
              <a:t>3</a:t>
            </a:fld>
            <a:endParaRPr lang="en-US" altLang="en-US" sz="1200"/>
          </a:p>
        </p:txBody>
      </p:sp>
    </p:spTree>
    <p:extLst>
      <p:ext uri="{BB962C8B-B14F-4D97-AF65-F5344CB8AC3E}">
        <p14:creationId xmlns:p14="http://schemas.microsoft.com/office/powerpoint/2010/main" val="1468706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08C14-4FAC-70D3-8E9D-9DDA298FD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6C47C-0E1D-F5AF-33D7-FA60EB76B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1D158-A5EC-1373-443C-37E7298C6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1CE142-B3ED-9C31-3108-ACCB4D1B3ABA}"/>
              </a:ext>
            </a:extLst>
          </p:cNvPr>
          <p:cNvSpPr>
            <a:spLocks noGrp="1"/>
          </p:cNvSpPr>
          <p:nvPr>
            <p:ph type="sldNum" sz="quarter" idx="10"/>
          </p:nvPr>
        </p:nvSpPr>
        <p:spPr/>
        <p:txBody>
          <a:bodyPr/>
          <a:lstStyle/>
          <a:p>
            <a:fld id="{8C6E0261-B81A-4E49-8C7F-2392513596D3}" type="slidenum">
              <a:rPr lang="en-US" smtClean="0"/>
              <a:t>4</a:t>
            </a:fld>
            <a:endParaRPr lang="en-US"/>
          </a:p>
        </p:txBody>
      </p:sp>
    </p:spTree>
    <p:extLst>
      <p:ext uri="{BB962C8B-B14F-4D97-AF65-F5344CB8AC3E}">
        <p14:creationId xmlns:p14="http://schemas.microsoft.com/office/powerpoint/2010/main" val="341312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3A350-B2C1-1B96-A1AB-5C448EB89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C093D-58A8-7D4C-9213-22A3B511A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F000B-C5BC-5548-FFDF-7A171871CB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B6DEF1-F56E-0041-D160-AD5F285F838B}"/>
              </a:ext>
            </a:extLst>
          </p:cNvPr>
          <p:cNvSpPr>
            <a:spLocks noGrp="1"/>
          </p:cNvSpPr>
          <p:nvPr>
            <p:ph type="sldNum" sz="quarter" idx="10"/>
          </p:nvPr>
        </p:nvSpPr>
        <p:spPr/>
        <p:txBody>
          <a:bodyPr/>
          <a:lstStyle/>
          <a:p>
            <a:fld id="{8C6E0261-B81A-4E49-8C7F-2392513596D3}" type="slidenum">
              <a:rPr lang="en-US" smtClean="0"/>
              <a:t>5</a:t>
            </a:fld>
            <a:endParaRPr lang="en-US"/>
          </a:p>
        </p:txBody>
      </p:sp>
    </p:spTree>
    <p:extLst>
      <p:ext uri="{BB962C8B-B14F-4D97-AF65-F5344CB8AC3E}">
        <p14:creationId xmlns:p14="http://schemas.microsoft.com/office/powerpoint/2010/main" val="161000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048A2-BA1E-A6F7-EE4F-5E946BB4E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221B8-FDD2-A08A-FD90-65270C228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E7207-FA28-D141-024F-CDFDA146EF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0247DE-1883-1A9D-FE6A-9FED13791FB7}"/>
              </a:ext>
            </a:extLst>
          </p:cNvPr>
          <p:cNvSpPr>
            <a:spLocks noGrp="1"/>
          </p:cNvSpPr>
          <p:nvPr>
            <p:ph type="sldNum" sz="quarter" idx="10"/>
          </p:nvPr>
        </p:nvSpPr>
        <p:spPr/>
        <p:txBody>
          <a:bodyPr/>
          <a:lstStyle/>
          <a:p>
            <a:fld id="{8C6E0261-B81A-4E49-8C7F-2392513596D3}" type="slidenum">
              <a:rPr lang="en-US" smtClean="0"/>
              <a:t>6</a:t>
            </a:fld>
            <a:endParaRPr lang="en-US"/>
          </a:p>
        </p:txBody>
      </p:sp>
    </p:spTree>
    <p:extLst>
      <p:ext uri="{BB962C8B-B14F-4D97-AF65-F5344CB8AC3E}">
        <p14:creationId xmlns:p14="http://schemas.microsoft.com/office/powerpoint/2010/main" val="191801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5F507-52DC-F29D-0E8F-57F842F04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81DF1-5D6B-1D38-A7D9-09B0BE95B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0A7BA-72E4-CE1B-F0D7-CC068A3610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8766B2-6447-FA39-2F9B-57042F5A4093}"/>
              </a:ext>
            </a:extLst>
          </p:cNvPr>
          <p:cNvSpPr>
            <a:spLocks noGrp="1"/>
          </p:cNvSpPr>
          <p:nvPr>
            <p:ph type="sldNum" sz="quarter" idx="5"/>
          </p:nvPr>
        </p:nvSpPr>
        <p:spPr/>
        <p:txBody>
          <a:bodyPr/>
          <a:lstStyle/>
          <a:p>
            <a:fld id="{CF9E2D6C-A84D-F942-AFEE-0D44CA1E8EE2}" type="slidenum">
              <a:rPr lang="en-US" smtClean="0"/>
              <a:t>7</a:t>
            </a:fld>
            <a:endParaRPr lang="en-US"/>
          </a:p>
        </p:txBody>
      </p:sp>
    </p:spTree>
    <p:extLst>
      <p:ext uri="{BB962C8B-B14F-4D97-AF65-F5344CB8AC3E}">
        <p14:creationId xmlns:p14="http://schemas.microsoft.com/office/powerpoint/2010/main" val="23726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E2D6C-A84D-F942-AFEE-0D44CA1E8EE2}" type="slidenum">
              <a:rPr lang="en-US" smtClean="0"/>
              <a:t>8</a:t>
            </a:fld>
            <a:endParaRPr lang="en-US"/>
          </a:p>
        </p:txBody>
      </p:sp>
    </p:spTree>
    <p:extLst>
      <p:ext uri="{BB962C8B-B14F-4D97-AF65-F5344CB8AC3E}">
        <p14:creationId xmlns:p14="http://schemas.microsoft.com/office/powerpoint/2010/main" val="2678789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p:spPr>
      </p:sp>
      <p:sp>
        <p:nvSpPr>
          <p:cNvPr id="23555" name="Notes Placeholder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ltLang="en-US">
              <a:latin typeface="Times New Roman" charset="0"/>
            </a:endParaRPr>
          </a:p>
        </p:txBody>
      </p:sp>
      <p:sp>
        <p:nvSpPr>
          <p:cNvPr id="2355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200" b="1">
                <a:solidFill>
                  <a:schemeClr val="bg1"/>
                </a:solidFill>
                <a:latin typeface="Times New Roman" charset="0"/>
              </a:defRPr>
            </a:lvl1pPr>
            <a:lvl2pPr marL="742950" indent="-285750">
              <a:defRPr sz="3200" b="1">
                <a:solidFill>
                  <a:schemeClr val="bg1"/>
                </a:solidFill>
                <a:latin typeface="Times New Roman" charset="0"/>
              </a:defRPr>
            </a:lvl2pPr>
            <a:lvl3pPr marL="1143000" indent="-228600">
              <a:defRPr sz="3200" b="1">
                <a:solidFill>
                  <a:schemeClr val="bg1"/>
                </a:solidFill>
                <a:latin typeface="Times New Roman" charset="0"/>
              </a:defRPr>
            </a:lvl3pPr>
            <a:lvl4pPr marL="1600200" indent="-228600">
              <a:defRPr sz="3200" b="1">
                <a:solidFill>
                  <a:schemeClr val="bg1"/>
                </a:solidFill>
                <a:latin typeface="Times New Roman" charset="0"/>
              </a:defRPr>
            </a:lvl4pPr>
            <a:lvl5pPr marL="2057400" indent="-228600">
              <a:defRPr sz="3200" b="1">
                <a:solidFill>
                  <a:schemeClr val="bg1"/>
                </a:solidFill>
                <a:latin typeface="Times New Roman" charset="0"/>
              </a:defRPr>
            </a:lvl5pPr>
            <a:lvl6pPr marL="2514600" indent="-228600" eaLnBrk="0" fontAlgn="base" hangingPunct="0">
              <a:spcBef>
                <a:spcPct val="0"/>
              </a:spcBef>
              <a:spcAft>
                <a:spcPct val="0"/>
              </a:spcAft>
              <a:defRPr sz="3200" b="1">
                <a:solidFill>
                  <a:schemeClr val="bg1"/>
                </a:solidFill>
                <a:latin typeface="Times New Roman" charset="0"/>
              </a:defRPr>
            </a:lvl6pPr>
            <a:lvl7pPr marL="2971800" indent="-228600" eaLnBrk="0" fontAlgn="base" hangingPunct="0">
              <a:spcBef>
                <a:spcPct val="0"/>
              </a:spcBef>
              <a:spcAft>
                <a:spcPct val="0"/>
              </a:spcAft>
              <a:defRPr sz="3200" b="1">
                <a:solidFill>
                  <a:schemeClr val="bg1"/>
                </a:solidFill>
                <a:latin typeface="Times New Roman" charset="0"/>
              </a:defRPr>
            </a:lvl7pPr>
            <a:lvl8pPr marL="3429000" indent="-228600" eaLnBrk="0" fontAlgn="base" hangingPunct="0">
              <a:spcBef>
                <a:spcPct val="0"/>
              </a:spcBef>
              <a:spcAft>
                <a:spcPct val="0"/>
              </a:spcAft>
              <a:defRPr sz="3200" b="1">
                <a:solidFill>
                  <a:schemeClr val="bg1"/>
                </a:solidFill>
                <a:latin typeface="Times New Roman" charset="0"/>
              </a:defRPr>
            </a:lvl8pPr>
            <a:lvl9pPr marL="3886200" indent="-228600" eaLnBrk="0" fontAlgn="base" hangingPunct="0">
              <a:spcBef>
                <a:spcPct val="0"/>
              </a:spcBef>
              <a:spcAft>
                <a:spcPct val="0"/>
              </a:spcAft>
              <a:defRPr sz="3200" b="1">
                <a:solidFill>
                  <a:schemeClr val="bg1"/>
                </a:solidFill>
                <a:latin typeface="Times New Roman" charset="0"/>
              </a:defRPr>
            </a:lvl9pPr>
          </a:lstStyle>
          <a:p>
            <a:pPr>
              <a:defRPr/>
            </a:pPr>
            <a:fld id="{4B909CEB-4616-4F43-B817-BF42309A2127}" type="slidenum">
              <a:rPr lang="en-US" altLang="en-US" sz="1200" b="0">
                <a:solidFill>
                  <a:schemeClr val="tx1"/>
                </a:solidFill>
              </a:rPr>
              <a:pPr>
                <a:defRPr/>
              </a:pPr>
              <a:t>12</a:t>
            </a:fld>
            <a:endParaRPr lang="en-US" altLang="en-US" sz="1200" b="0">
              <a:solidFill>
                <a:schemeClr val="tx1"/>
              </a:solidFill>
            </a:endParaRPr>
          </a:p>
        </p:txBody>
      </p:sp>
    </p:spTree>
    <p:extLst>
      <p:ext uri="{BB962C8B-B14F-4D97-AF65-F5344CB8AC3E}">
        <p14:creationId xmlns:p14="http://schemas.microsoft.com/office/powerpoint/2010/main" val="417995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217F-696B-6C4D-BC03-953A53DCC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056813-028E-1A40-AFC8-7772F71D96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229BB-43DA-8C45-9332-D5C5F619330B}"/>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5" name="Footer Placeholder 4">
            <a:extLst>
              <a:ext uri="{FF2B5EF4-FFF2-40B4-BE49-F238E27FC236}">
                <a16:creationId xmlns:a16="http://schemas.microsoft.com/office/drawing/2014/main" id="{7B5D3821-63DA-F548-B42E-B072EBEE8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66814-AF88-BF4D-BD02-96647B743B41}"/>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3717840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4780-0F99-2C4A-A0B9-2E033D634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D3A67-467B-DD46-9EF8-55D66F57D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55A0E-FC5B-DF45-9C19-632D80F09665}"/>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5" name="Footer Placeholder 4">
            <a:extLst>
              <a:ext uri="{FF2B5EF4-FFF2-40B4-BE49-F238E27FC236}">
                <a16:creationId xmlns:a16="http://schemas.microsoft.com/office/drawing/2014/main" id="{567D9A90-FA31-1E42-BC0D-1EEBE7EFB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D471C-1718-4B4B-A794-8CC0C8D68E8A}"/>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2729996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FDB45-0759-1049-89CC-120BC4D31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AEC26C-9382-BB42-A56D-FAB4C35B67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34C08-10A8-CB43-BF7B-7E9D1A97D44B}"/>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5" name="Footer Placeholder 4">
            <a:extLst>
              <a:ext uri="{FF2B5EF4-FFF2-40B4-BE49-F238E27FC236}">
                <a16:creationId xmlns:a16="http://schemas.microsoft.com/office/drawing/2014/main" id="{E7C4F76A-1038-A447-A24A-0D00AA3AF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A92E0-8845-5845-9790-D0A762DA5566}"/>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140634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E095-07BE-6C46-901E-2E63069A4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AAAC4-9345-C04F-9736-7F9F3864E3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441E1-9A9C-244F-A829-47A0F47D1C53}"/>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5" name="Footer Placeholder 4">
            <a:extLst>
              <a:ext uri="{FF2B5EF4-FFF2-40B4-BE49-F238E27FC236}">
                <a16:creationId xmlns:a16="http://schemas.microsoft.com/office/drawing/2014/main" id="{EC4695CE-6D6E-6A42-8777-2CDA6B246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EAF66-10F3-664E-8C9D-B1CC2E28DD7A}"/>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2272534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DF07-4CEE-F649-A05C-7891A86C75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973E9D-94E7-7F4E-8D7B-F59F1B7BB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7A3CE8-3E9D-EC4B-8B28-68FB86C5EA51}"/>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5" name="Footer Placeholder 4">
            <a:extLst>
              <a:ext uri="{FF2B5EF4-FFF2-40B4-BE49-F238E27FC236}">
                <a16:creationId xmlns:a16="http://schemas.microsoft.com/office/drawing/2014/main" id="{CC0B58AC-A405-064A-AAC9-DBBF86A8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DFC46-2A6A-484B-A0AC-928245D4B74D}"/>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336193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E82-B4C6-EA42-8EFC-2616F74254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07F7E-E8B1-9747-AC1A-6CE81F76E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934207-1208-2C44-987B-040D0CACAA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D78589-1201-DB4A-ABA8-ADBE64687BBB}"/>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6" name="Footer Placeholder 5">
            <a:extLst>
              <a:ext uri="{FF2B5EF4-FFF2-40B4-BE49-F238E27FC236}">
                <a16:creationId xmlns:a16="http://schemas.microsoft.com/office/drawing/2014/main" id="{E7425A5D-B502-904A-AC9F-A5ACBF1D9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6C6AF-EC49-BB4E-B3C9-40575E395A1B}"/>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404506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4AB1-6F1C-BB4E-B042-DE13AB85D4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D35C4D-4000-0742-9F36-272331469E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793BA-80E9-DE4E-9D28-7F0939671F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6EFA4-D1AC-AD49-97BE-2B45BA858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422E38-9B8D-8445-8A29-59D872404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47CA27-4752-FF47-8BED-A8CD5EADC8EC}"/>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8" name="Footer Placeholder 7">
            <a:extLst>
              <a:ext uri="{FF2B5EF4-FFF2-40B4-BE49-F238E27FC236}">
                <a16:creationId xmlns:a16="http://schemas.microsoft.com/office/drawing/2014/main" id="{7D44F11E-D669-0A42-AEBC-C29E12228F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0D6EF5-A9FD-CA4B-9BD6-1CBA6C31FFD0}"/>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250045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D231-27B1-6246-86A8-04517314AB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0B005B-406D-D94D-BBBE-9A48E026FBE1}"/>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4" name="Footer Placeholder 3">
            <a:extLst>
              <a:ext uri="{FF2B5EF4-FFF2-40B4-BE49-F238E27FC236}">
                <a16:creationId xmlns:a16="http://schemas.microsoft.com/office/drawing/2014/main" id="{FFC637FE-DAA1-4B4D-89E3-7E215A4EF3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007017-A561-BE47-95F5-C71C7C56DBBE}"/>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108748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58478-DDD1-A84A-B0ED-E28463882626}"/>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3" name="Footer Placeholder 2">
            <a:extLst>
              <a:ext uri="{FF2B5EF4-FFF2-40B4-BE49-F238E27FC236}">
                <a16:creationId xmlns:a16="http://schemas.microsoft.com/office/drawing/2014/main" id="{855ADB8A-C938-2842-821C-3AD7C1CD1E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2E9A3-D86C-EA45-8379-23DB401B44D6}"/>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2587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10D7-867D-094B-B5C9-85F12096D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942467-E532-154E-B63F-2E7A61169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3FEB72-A1E0-9D47-9760-717BC4365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B2201-0418-5041-B95E-3C705FBA8ABF}"/>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6" name="Footer Placeholder 5">
            <a:extLst>
              <a:ext uri="{FF2B5EF4-FFF2-40B4-BE49-F238E27FC236}">
                <a16:creationId xmlns:a16="http://schemas.microsoft.com/office/drawing/2014/main" id="{672BF4AE-76B0-D342-8888-5C547C8CE0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591F4-BDEE-1546-9D3E-4BA62D82961D}"/>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2609274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0356-BDA2-7B48-9138-DDF50FC45F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74EF0F-935B-824C-A082-1D6533C902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B586D2-806D-AB47-B42E-DE3A0930C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09598-F24F-8243-A1E9-50DE1638F2B3}"/>
              </a:ext>
            </a:extLst>
          </p:cNvPr>
          <p:cNvSpPr>
            <a:spLocks noGrp="1"/>
          </p:cNvSpPr>
          <p:nvPr>
            <p:ph type="dt" sz="half" idx="10"/>
          </p:nvPr>
        </p:nvSpPr>
        <p:spPr/>
        <p:txBody>
          <a:bodyPr/>
          <a:lstStyle/>
          <a:p>
            <a:fld id="{55F008D0-4666-3D46-B19E-07FEBECFF7BD}" type="datetimeFigureOut">
              <a:rPr lang="en-US" smtClean="0"/>
              <a:t>2/17/2026</a:t>
            </a:fld>
            <a:endParaRPr lang="en-US"/>
          </a:p>
        </p:txBody>
      </p:sp>
      <p:sp>
        <p:nvSpPr>
          <p:cNvPr id="6" name="Footer Placeholder 5">
            <a:extLst>
              <a:ext uri="{FF2B5EF4-FFF2-40B4-BE49-F238E27FC236}">
                <a16:creationId xmlns:a16="http://schemas.microsoft.com/office/drawing/2014/main" id="{74F9FEDC-024A-A446-AF9A-7AD4E9AA6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3B2F8-FE4C-4840-8165-B7BC173B6715}"/>
              </a:ext>
            </a:extLst>
          </p:cNvPr>
          <p:cNvSpPr>
            <a:spLocks noGrp="1"/>
          </p:cNvSpPr>
          <p:nvPr>
            <p:ph type="sldNum" sz="quarter" idx="12"/>
          </p:nvPr>
        </p:nvSpPr>
        <p:spPr/>
        <p:txBody>
          <a:bodyPr/>
          <a:lstStyle/>
          <a:p>
            <a:fld id="{1F7595F2-DC6E-7A49-9957-3C30788E562F}" type="slidenum">
              <a:rPr lang="en-US" smtClean="0"/>
              <a:t>‹#›</a:t>
            </a:fld>
            <a:endParaRPr lang="en-US"/>
          </a:p>
        </p:txBody>
      </p:sp>
    </p:spTree>
    <p:extLst>
      <p:ext uri="{BB962C8B-B14F-4D97-AF65-F5344CB8AC3E}">
        <p14:creationId xmlns:p14="http://schemas.microsoft.com/office/powerpoint/2010/main" val="339181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7416E-CE3A-6544-939D-A5043BE4F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FE9E7F-F05F-FD47-AC01-A55F2A5F6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44E8D-37FE-CE44-9B30-3E82DACC3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008D0-4666-3D46-B19E-07FEBECFF7BD}" type="datetimeFigureOut">
              <a:rPr lang="en-US" smtClean="0"/>
              <a:t>2/17/2026</a:t>
            </a:fld>
            <a:endParaRPr lang="en-US"/>
          </a:p>
        </p:txBody>
      </p:sp>
      <p:sp>
        <p:nvSpPr>
          <p:cNvPr id="5" name="Footer Placeholder 4">
            <a:extLst>
              <a:ext uri="{FF2B5EF4-FFF2-40B4-BE49-F238E27FC236}">
                <a16:creationId xmlns:a16="http://schemas.microsoft.com/office/drawing/2014/main" id="{8299D050-BD65-9C43-B896-FACC60C44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FB6655-5C3D-9241-AF95-90254C094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595F2-DC6E-7A49-9957-3C30788E562F}" type="slidenum">
              <a:rPr lang="en-US" smtClean="0"/>
              <a:t>‹#›</a:t>
            </a:fld>
            <a:endParaRPr lang="en-US"/>
          </a:p>
        </p:txBody>
      </p:sp>
    </p:spTree>
    <p:extLst>
      <p:ext uri="{BB962C8B-B14F-4D97-AF65-F5344CB8AC3E}">
        <p14:creationId xmlns:p14="http://schemas.microsoft.com/office/powerpoint/2010/main" val="66882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search?q=real+food%2C%22&amp;rlz=1C1GCEA_enUS1133US1133&amp;oq=New+US+Dietary+&amp;gs_lcrp=EgZjaHJvbWUqBwgAEAAYgAQyBwgAEAAYgAQyBggBEEUYOTIHCAIQABiABDIHCAMQABiABDIHCAQQABiABDIHCAUQABiABDIHCAYQABiABDIHCAcQABiABDIHCAgQABiABDIHCAkQABiABNIBCjE4NjQ5ajBqMTWoAgCwAgA&amp;sourceid=chrome&amp;ie=UTF-8&amp;ved=2ahUKEwjyw772ytySAxULAzQIHedYITcQgK4QegYIAQgAEAU"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search?q=real+food%2C%22&amp;rlz=1C1GCEA_enUS1133US1133&amp;oq=New+US+Dietary+&amp;gs_lcrp=EgZjaHJvbWUqBwgAEAAYgAQyBwgAEAAYgAQyBggBEEUYOTIHCAIQABiABDIHCAMQABiABDIHCAQQABiABDIHCAUQABiABDIHCAYQABiABDIHCAcQABiABDIHCAgQABiABDIHCAkQABiABNIBCjE4NjQ5ajBqMTWoAgCwAgA&amp;sourceid=chrome&amp;ie=UTF-8&amp;ved=2ahUKEwjyw772ytySAxULAzQIHedYITcQgK4QegYIAQgAEAU" TargetMode="Externa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hyperlink" Target="https://ospi.k12.wa.us/sites/default/files/2024-09/ml02-2025-supp-fully-covering-costs-universal-meals.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www.google.com/search?sca_esv=bbe3debe957613b7&amp;rlz=1C1GCEA_enUS1133US1133&amp;q=Bourbon+County%2C+Kentucky&amp;sa=X&amp;ved=2ahUKEwjFvM3R8o-QAxUDKVkFHUk7CwgQxccNegQICBAB&amp;mstk=AUtExfC2goHPSNPDjg3qXw7F4NYkCdL5yjm71D0NOm9-d0o47kqeeLa9yK-3kAskKurWV0zDXiVIQhn2OrC9N_l_3acjP27nPTE__B48r2r-5IujrZnj8Yp8Ud88Qa1XzvLaqnw&amp;csui=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hyperlink" Target="https://www.food-safety.com/articles/10637-big-data-ai-and-the-coming-philosophical-challenges-with-food-safety"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food-safety.com/authors/386-angela-anandapp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ood-safety.com/articles/10637-big-data-ai-and-the-coming-philosophical-challenges-with-food-safety"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food-safety.com/authors/837-niam-abeysiriwardena" TargetMode="External"/><Relationship Id="rId4" Type="http://schemas.openxmlformats.org/officeDocument/2006/relationships/hyperlink" Target="https://www.food-safety.com/authors/386-angela-anandappa"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hyperlink" Target="http://en.wikipedia.org/wiki/File:Good_Food_Display_-_NCI_Visuals_Online.jpg"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ge1image1314214272">
            <a:extLst>
              <a:ext uri="{FF2B5EF4-FFF2-40B4-BE49-F238E27FC236}">
                <a16:creationId xmlns:a16="http://schemas.microsoft.com/office/drawing/2014/main" id="{A7087443-7D00-4A48-AFC1-38A8D48EB021}"/>
              </a:ext>
            </a:extLst>
          </p:cNvPr>
          <p:cNvPicPr>
            <a:picLocks noChangeAspect="1" noChangeArrowheads="1"/>
          </p:cNvPicPr>
          <p:nvPr/>
        </p:nvPicPr>
        <p:blipFill>
          <a:blip r:embed="rId3">
            <a:alphaModFix amt="29000"/>
            <a:extLst>
              <a:ext uri="{28A0092B-C50C-407E-A947-70E740481C1C}">
                <a14:useLocalDpi xmlns:a14="http://schemas.microsoft.com/office/drawing/2010/main" val="0"/>
              </a:ext>
            </a:extLst>
          </a:blip>
          <a:srcRect/>
          <a:stretch>
            <a:fillRect/>
          </a:stretch>
        </p:blipFill>
        <p:spPr bwMode="auto">
          <a:xfrm>
            <a:off x="-56271" y="-130364"/>
            <a:ext cx="12304541" cy="698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4B1519AD-78FC-9747-8785-7A24230300FB}"/>
              </a:ext>
            </a:extLst>
          </p:cNvPr>
          <p:cNvSpPr txBox="1">
            <a:spLocks/>
          </p:cNvSpPr>
          <p:nvPr/>
        </p:nvSpPr>
        <p:spPr>
          <a:xfrm>
            <a:off x="929950" y="76547"/>
            <a:ext cx="10332100" cy="54206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t"/>
            <a:r>
              <a:rPr lang="en-US" sz="3300" b="1" dirty="0">
                <a:solidFill>
                  <a:srgbClr val="007335"/>
                </a:solidFill>
                <a:latin typeface="Times New Roman" panose="02020603050405020304" pitchFamily="18" charset="0"/>
                <a:cs typeface="Times New Roman" panose="02020603050405020304" pitchFamily="18" charset="0"/>
              </a:rPr>
              <a:t>Opportunities and Challenges for AI in Food Processing</a:t>
            </a:r>
            <a:endParaRPr lang="en-US" sz="2400" b="1" i="0" u="none" strike="noStrike" dirty="0">
              <a:solidFill>
                <a:srgbClr val="007335"/>
              </a:solidFill>
              <a:effectLst/>
              <a:latin typeface="Times New Roman" panose="02020603050405020304" pitchFamily="18" charset="0"/>
              <a:cs typeface="Times New Roman" panose="02020603050405020304" pitchFamily="18" charset="0"/>
            </a:endParaRPr>
          </a:p>
          <a:p>
            <a:pPr marL="0" indent="0" algn="ctr" fontAlgn="t">
              <a:buNone/>
            </a:pPr>
            <a:endParaRPr lang="en-US" sz="2400" b="1" dirty="0">
              <a:solidFill>
                <a:srgbClr val="007335"/>
              </a:solidFill>
              <a:latin typeface="Times New Roman" panose="02020603050405020304" pitchFamily="18" charset="0"/>
              <a:cs typeface="Times New Roman" panose="02020603050405020304" pitchFamily="18" charset="0"/>
            </a:endParaRPr>
          </a:p>
          <a:p>
            <a:pPr marL="0" indent="0" algn="ctr" fontAlgn="t">
              <a:buNone/>
            </a:pPr>
            <a:endParaRPr lang="en-US" sz="2400" b="1" dirty="0">
              <a:solidFill>
                <a:srgbClr val="007335"/>
              </a:solidFill>
              <a:latin typeface="Times New Roman" panose="02020603050405020304" pitchFamily="18" charset="0"/>
              <a:cs typeface="Times New Roman" panose="02020603050405020304" pitchFamily="18" charset="0"/>
            </a:endParaRPr>
          </a:p>
          <a:p>
            <a:pPr marL="0" indent="0" algn="ctr" fontAlgn="t">
              <a:buNone/>
            </a:pPr>
            <a:endParaRPr lang="en-US" sz="2400" b="1" dirty="0">
              <a:solidFill>
                <a:srgbClr val="007335"/>
              </a:solidFill>
              <a:latin typeface="Times New Roman" panose="02020603050405020304" pitchFamily="18" charset="0"/>
              <a:cs typeface="Times New Roman" panose="02020603050405020304" pitchFamily="18" charset="0"/>
            </a:endParaRPr>
          </a:p>
          <a:p>
            <a:pPr marL="0" indent="0" algn="ctr" fontAlgn="t">
              <a:buNone/>
            </a:pPr>
            <a:endParaRPr lang="en-US" sz="2400" b="1" dirty="0">
              <a:solidFill>
                <a:srgbClr val="007335"/>
              </a:solidFill>
              <a:latin typeface="Times New Roman" panose="02020603050405020304" pitchFamily="18" charset="0"/>
              <a:cs typeface="Times New Roman" panose="02020603050405020304" pitchFamily="18" charset="0"/>
            </a:endParaRPr>
          </a:p>
          <a:p>
            <a:pPr marL="0" indent="0" algn="ctr" fontAlgn="t">
              <a:buNone/>
            </a:pPr>
            <a:r>
              <a:rPr lang="en-US" sz="2500" b="1" i="0" u="none" strike="noStrike" dirty="0">
                <a:solidFill>
                  <a:srgbClr val="007335"/>
                </a:solidFill>
                <a:effectLst/>
                <a:latin typeface="Times New Roman" panose="02020603050405020304" pitchFamily="18" charset="0"/>
                <a:cs typeface="Times New Roman" panose="02020603050405020304" pitchFamily="18" charset="0"/>
              </a:rPr>
              <a:t>Juming Tang, Frank Jungers Endowed Fellow</a:t>
            </a:r>
          </a:p>
          <a:p>
            <a:pPr marL="0" indent="0" algn="ctr" fontAlgn="t">
              <a:buNone/>
            </a:pPr>
            <a:r>
              <a:rPr lang="en-US" sz="2500" b="1" i="0" u="none" strike="noStrike" dirty="0">
                <a:solidFill>
                  <a:schemeClr val="accent6">
                    <a:lumMod val="50000"/>
                  </a:schemeClr>
                </a:solidFill>
                <a:effectLst/>
                <a:latin typeface="Times New Roman" panose="02020603050405020304" pitchFamily="18" charset="0"/>
                <a:cs typeface="Times New Roman" panose="02020603050405020304" pitchFamily="18" charset="0"/>
              </a:rPr>
              <a:t>Chair, Department of Industrial and Systems Engineering</a:t>
            </a:r>
          </a:p>
          <a:p>
            <a:pPr marL="0" indent="0" algn="ctr" fontAlgn="t">
              <a:buNone/>
            </a:pPr>
            <a:r>
              <a:rPr lang="en-US" sz="2500" b="1" i="0" u="none" strike="noStrike" dirty="0">
                <a:solidFill>
                  <a:schemeClr val="accent6">
                    <a:lumMod val="50000"/>
                  </a:schemeClr>
                </a:solidFill>
                <a:effectLst/>
                <a:latin typeface="Times New Roman" panose="02020603050405020304" pitchFamily="18" charset="0"/>
                <a:cs typeface="Times New Roman" panose="02020603050405020304" pitchFamily="18" charset="0"/>
              </a:rPr>
              <a:t>University of Washington</a:t>
            </a:r>
          </a:p>
          <a:p>
            <a:pPr marL="0" indent="0" algn="ctr" fontAlgn="t">
              <a:buNone/>
            </a:pPr>
            <a:r>
              <a:rPr lang="en-US" sz="1800" i="1" dirty="0">
                <a:solidFill>
                  <a:schemeClr val="accent6">
                    <a:lumMod val="50000"/>
                  </a:schemeClr>
                </a:solidFill>
                <a:latin typeface="Times New Roman" panose="02020603050405020304" pitchFamily="18" charset="0"/>
                <a:cs typeface="Times New Roman" panose="02020603050405020304" pitchFamily="18" charset="0"/>
              </a:rPr>
              <a:t>jutang88@uw.edu</a:t>
            </a:r>
            <a:endParaRPr lang="en-US" sz="1800" i="1" u="none" strike="noStrike" dirty="0">
              <a:solidFill>
                <a:schemeClr val="accent6">
                  <a:lumMod val="50000"/>
                </a:schemeClr>
              </a:solidFill>
              <a:effectLst/>
              <a:latin typeface="Times New Roman" panose="02020603050405020304" pitchFamily="18" charset="0"/>
              <a:cs typeface="Times New Roman" panose="02020603050405020304" pitchFamily="18" charset="0"/>
            </a:endParaRPr>
          </a:p>
          <a:p>
            <a:pPr>
              <a:defRPr/>
            </a:pPr>
            <a:endParaRPr lang="en-US" sz="2400" dirty="0">
              <a:solidFill>
                <a:srgbClr val="007335"/>
              </a:solidFill>
              <a:ea typeface="Helvetica Light" charset="0"/>
              <a:cs typeface="Times New Roman" panose="02020603050405020304" pitchFamily="18" charset="0"/>
            </a:endParaRPr>
          </a:p>
        </p:txBody>
      </p:sp>
      <p:sp>
        <p:nvSpPr>
          <p:cNvPr id="2" name="TextBox 1">
            <a:extLst>
              <a:ext uri="{FF2B5EF4-FFF2-40B4-BE49-F238E27FC236}">
                <a16:creationId xmlns:a16="http://schemas.microsoft.com/office/drawing/2014/main" id="{E5A9ED6F-0BA8-4DF1-A19D-E9F7AC6558E7}"/>
              </a:ext>
            </a:extLst>
          </p:cNvPr>
          <p:cNvSpPr txBox="1"/>
          <p:nvPr/>
        </p:nvSpPr>
        <p:spPr>
          <a:xfrm>
            <a:off x="4727357" y="5773675"/>
            <a:ext cx="2899896" cy="369332"/>
          </a:xfrm>
          <a:prstGeom prst="rect">
            <a:avLst/>
          </a:prstGeom>
          <a:noFill/>
        </p:spPr>
        <p:txBody>
          <a:bodyPr wrap="none" rtlCol="0">
            <a:spAutoFit/>
          </a:bodyPr>
          <a:lstStyle/>
          <a:p>
            <a:r>
              <a:rPr lang="en-US" dirty="0">
                <a:solidFill>
                  <a:schemeClr val="accent6">
                    <a:lumMod val="50000"/>
                  </a:schemeClr>
                </a:solidFill>
              </a:rPr>
              <a:t>WSAS Webinar Feb. 19, 2026</a:t>
            </a:r>
          </a:p>
        </p:txBody>
      </p:sp>
      <p:sp>
        <p:nvSpPr>
          <p:cNvPr id="3" name="TextBox 2">
            <a:extLst>
              <a:ext uri="{FF2B5EF4-FFF2-40B4-BE49-F238E27FC236}">
                <a16:creationId xmlns:a16="http://schemas.microsoft.com/office/drawing/2014/main" id="{39C87546-5B9D-4230-7C70-BFAF623BAE34}"/>
              </a:ext>
            </a:extLst>
          </p:cNvPr>
          <p:cNvSpPr txBox="1"/>
          <p:nvPr/>
        </p:nvSpPr>
        <p:spPr>
          <a:xfrm>
            <a:off x="2976085" y="4778543"/>
            <a:ext cx="6535892" cy="461665"/>
          </a:xfrm>
          <a:prstGeom prst="rect">
            <a:avLst/>
          </a:prstGeom>
          <a:noFill/>
        </p:spPr>
        <p:txBody>
          <a:bodyPr wrap="none" rtlCol="0">
            <a:spAutoFit/>
          </a:bodyPr>
          <a:lstStyle/>
          <a:p>
            <a:r>
              <a:rPr lang="en-US" sz="2400" b="1" dirty="0">
                <a:solidFill>
                  <a:srgbClr val="7A465F"/>
                </a:solidFill>
              </a:rPr>
              <a:t>Adjunct Professor at Washington State University </a:t>
            </a:r>
          </a:p>
        </p:txBody>
      </p:sp>
      <p:pic>
        <p:nvPicPr>
          <p:cNvPr id="3074" name="Picture 2" descr="Washington Huskies Schedule - 2025-26 ...">
            <a:extLst>
              <a:ext uri="{FF2B5EF4-FFF2-40B4-BE49-F238E27FC236}">
                <a16:creationId xmlns:a16="http://schemas.microsoft.com/office/drawing/2014/main" id="{0EC66609-F557-2B59-06E8-1DB7AEED7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6768" y="5448415"/>
            <a:ext cx="1587488" cy="13330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llege Sports Vector SVG Logo ...">
            <a:extLst>
              <a:ext uri="{FF2B5EF4-FFF2-40B4-BE49-F238E27FC236}">
                <a16:creationId xmlns:a16="http://schemas.microsoft.com/office/drawing/2014/main" id="{4937E4D3-B9F5-2080-D9FF-E792267FE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76" y="5497154"/>
            <a:ext cx="1587488" cy="123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455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30013" y="772538"/>
            <a:ext cx="11340663" cy="1323439"/>
          </a:xfrm>
          <a:prstGeom prst="rect">
            <a:avLst/>
          </a:prstGeom>
        </p:spPr>
        <p:txBody>
          <a:bodyPr wrap="square">
            <a:spAutoFit/>
          </a:bodyPr>
          <a:lstStyle/>
          <a:p>
            <a:r>
              <a:rPr lang="en-US" sz="4000" b="1" dirty="0"/>
              <a:t>Multistate Outbreak of Listeriosis Linked to Frozen Vegetables – long supply chains</a:t>
            </a:r>
            <a:endParaRPr lang="en-US" sz="4000" dirty="0"/>
          </a:p>
        </p:txBody>
      </p:sp>
      <p:sp>
        <p:nvSpPr>
          <p:cNvPr id="3" name="TextBox 2"/>
          <p:cNvSpPr txBox="1"/>
          <p:nvPr/>
        </p:nvSpPr>
        <p:spPr>
          <a:xfrm>
            <a:off x="1187669" y="6190594"/>
            <a:ext cx="2082621" cy="369332"/>
          </a:xfrm>
          <a:prstGeom prst="rect">
            <a:avLst/>
          </a:prstGeom>
          <a:noFill/>
          <a:ln>
            <a:solidFill>
              <a:schemeClr val="bg2"/>
            </a:solidFill>
          </a:ln>
        </p:spPr>
        <p:txBody>
          <a:bodyPr wrap="none" rtlCol="0">
            <a:spAutoFit/>
          </a:bodyPr>
          <a:lstStyle/>
          <a:p>
            <a:r>
              <a:rPr lang="en-US" i="1" dirty="0"/>
              <a:t>CDC, July 15, 2016</a:t>
            </a:r>
          </a:p>
        </p:txBody>
      </p:sp>
      <p:sp>
        <p:nvSpPr>
          <p:cNvPr id="4" name="Rectangle 3"/>
          <p:cNvSpPr/>
          <p:nvPr/>
        </p:nvSpPr>
        <p:spPr>
          <a:xfrm>
            <a:off x="1030013" y="2350081"/>
            <a:ext cx="10152993" cy="3108543"/>
          </a:xfrm>
          <a:prstGeom prst="rect">
            <a:avLst/>
          </a:prstGeom>
        </p:spPr>
        <p:txBody>
          <a:bodyPr wrap="square">
            <a:spAutoFit/>
          </a:bodyPr>
          <a:lstStyle/>
          <a:p>
            <a:r>
              <a:rPr lang="en-US" sz="2800" dirty="0"/>
              <a:t>“Epidemiologic and laboratory evidence indicated that frozen vegetables produced by a frozen food company in Washington and sold under various brand names were a likely source of illness in this outbreak… More than </a:t>
            </a:r>
            <a:r>
              <a:rPr lang="en-US" sz="2800" dirty="0">
                <a:solidFill>
                  <a:srgbClr val="C00000"/>
                </a:solidFill>
              </a:rPr>
              <a:t>350 consumer products sold under 42 separate brands</a:t>
            </a:r>
            <a:r>
              <a:rPr lang="en-US" sz="2800" dirty="0"/>
              <a:t> were recalled, as well as at least 100 other products prepared by other companies that contained recalled ingredients from CRF Frozen Foods”</a:t>
            </a:r>
          </a:p>
        </p:txBody>
      </p:sp>
    </p:spTree>
    <p:extLst>
      <p:ext uri="{BB962C8B-B14F-4D97-AF65-F5344CB8AC3E}">
        <p14:creationId xmlns:p14="http://schemas.microsoft.com/office/powerpoint/2010/main" val="392063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22037-B4C7-C480-67B8-9B9703C3C7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914F3A-BE5C-25F1-35FF-20616A58DAEE}"/>
              </a:ext>
            </a:extLst>
          </p:cNvPr>
          <p:cNvSpPr txBox="1"/>
          <p:nvPr/>
        </p:nvSpPr>
        <p:spPr>
          <a:xfrm>
            <a:off x="694010" y="1822906"/>
            <a:ext cx="10643692" cy="2246769"/>
          </a:xfrm>
          <a:prstGeom prst="rect">
            <a:avLst/>
          </a:prstGeom>
          <a:noFill/>
        </p:spPr>
        <p:txBody>
          <a:bodyPr wrap="square" rtlCol="0">
            <a:spAutoFit/>
          </a:bodyPr>
          <a:lstStyle/>
          <a:p>
            <a:r>
              <a:rPr lang="en-US" sz="2800" b="1" dirty="0"/>
              <a:t>Need effective detection methods and predictive models for bacterial and viral pathogens in agriculture produce.</a:t>
            </a:r>
          </a:p>
          <a:p>
            <a:endParaRPr lang="en-US" sz="2800" b="1" dirty="0"/>
          </a:p>
          <a:p>
            <a:r>
              <a:rPr lang="en-US" sz="2800" b="1" dirty="0"/>
              <a:t>Improving prevention and intervention technologies in food processing facilities.</a:t>
            </a:r>
          </a:p>
        </p:txBody>
      </p:sp>
    </p:spTree>
    <p:extLst>
      <p:ext uri="{BB962C8B-B14F-4D97-AF65-F5344CB8AC3E}">
        <p14:creationId xmlns:p14="http://schemas.microsoft.com/office/powerpoint/2010/main" val="89197566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5" name="Subtitle 2"/>
          <p:cNvSpPr>
            <a:spLocks noGrp="1"/>
          </p:cNvSpPr>
          <p:nvPr>
            <p:ph idx="1"/>
          </p:nvPr>
        </p:nvSpPr>
        <p:spPr>
          <a:xfrm>
            <a:off x="942547" y="1564384"/>
            <a:ext cx="5283200" cy="5478492"/>
          </a:xfrm>
        </p:spPr>
        <p:txBody>
          <a:bodyPr>
            <a:normAutofit/>
          </a:bodyPr>
          <a:lstStyle/>
          <a:p>
            <a:pPr>
              <a:defRPr/>
            </a:pPr>
            <a:endParaRPr lang="en-US" altLang="en-US" sz="2000" dirty="0"/>
          </a:p>
          <a:p>
            <a:pPr>
              <a:buSzPct val="90000"/>
              <a:defRPr/>
            </a:pPr>
            <a:r>
              <a:rPr lang="en-US" altLang="en-US" sz="2000" dirty="0">
                <a:latin typeface="Helvetica Light" charset="0"/>
                <a:ea typeface="Helvetica Light" charset="0"/>
                <a:cs typeface="Helvetica Light" charset="0"/>
              </a:rPr>
              <a:t>The estimated total value of food losses on farms, during distribution, at retail, and homes was estimated at  </a:t>
            </a:r>
            <a:r>
              <a:rPr lang="en-US" altLang="en-US" sz="2000" dirty="0">
                <a:solidFill>
                  <a:srgbClr val="C00000"/>
                </a:solidFill>
                <a:latin typeface="Helvetica Light" charset="0"/>
                <a:ea typeface="Helvetica Light" charset="0"/>
                <a:cs typeface="Helvetica Light" charset="0"/>
              </a:rPr>
              <a:t>$218 billion </a:t>
            </a:r>
            <a:r>
              <a:rPr lang="en-US" altLang="en-US" sz="2000" dirty="0">
                <a:latin typeface="Helvetica Light" charset="0"/>
                <a:ea typeface="Helvetica Light" charset="0"/>
                <a:cs typeface="Helvetica Light" charset="0"/>
              </a:rPr>
              <a:t>in USA ~ 1.3% total GDP (Tara McHugh, USDA ARS, </a:t>
            </a:r>
            <a:r>
              <a:rPr lang="en-US" altLang="en-US" sz="2000" i="1" dirty="0">
                <a:latin typeface="Helvetica Light" charset="0"/>
                <a:ea typeface="Helvetica Light" charset="0"/>
                <a:cs typeface="Helvetica Light" charset="0"/>
              </a:rPr>
              <a:t>Food Technology </a:t>
            </a:r>
            <a:r>
              <a:rPr lang="en-US" altLang="en-US" sz="2000" dirty="0">
                <a:latin typeface="Helvetica Light" charset="0"/>
                <a:ea typeface="Helvetica Light" charset="0"/>
                <a:cs typeface="Helvetica Light" charset="0"/>
              </a:rPr>
              <a:t>8/2018). </a:t>
            </a:r>
          </a:p>
          <a:p>
            <a:pPr>
              <a:buSzPct val="90000"/>
              <a:defRPr/>
            </a:pPr>
            <a:endParaRPr lang="en-US" altLang="en-US" sz="2000" dirty="0">
              <a:latin typeface="Helvetica Light" charset="0"/>
              <a:ea typeface="Helvetica Light" charset="0"/>
              <a:cs typeface="Helvetica Light" charset="0"/>
            </a:endParaRPr>
          </a:p>
          <a:p>
            <a:pPr>
              <a:buSzPct val="90000"/>
              <a:defRPr/>
            </a:pPr>
            <a:r>
              <a:rPr lang="en-US" altLang="en-US" sz="2000" dirty="0">
                <a:latin typeface="Helvetica Light" charset="0"/>
                <a:ea typeface="Helvetica Light" charset="0"/>
                <a:cs typeface="Helvetica Light" charset="0"/>
              </a:rPr>
              <a:t>The top three food groups in terms of the value of food loss at these levels are: meat, poultry, and fish (41%); vegetables (17%); and dairy products (14%) (http://ucce.ucdavis.edu/files/datastore/234-2425.pdf)</a:t>
            </a:r>
          </a:p>
          <a:p>
            <a:pPr>
              <a:buSzPct val="90000"/>
              <a:defRPr/>
            </a:pPr>
            <a:endParaRPr lang="en-US" altLang="en-US" sz="2000" dirty="0">
              <a:latin typeface="Helvetica Light" charset="0"/>
              <a:ea typeface="Helvetica Light" charset="0"/>
              <a:cs typeface="Helvetica Light" charset="0"/>
            </a:endParaRPr>
          </a:p>
          <a:p>
            <a:pPr>
              <a:buFontTx/>
              <a:buNone/>
              <a:defRPr/>
            </a:pPr>
            <a:endParaRPr lang="en-US" altLang="en-US" sz="1500" dirty="0"/>
          </a:p>
          <a:p>
            <a:pPr>
              <a:buFontTx/>
              <a:buNone/>
              <a:defRPr/>
            </a:pPr>
            <a:endParaRPr lang="en-US" altLang="en-US" sz="1500" dirty="0"/>
          </a:p>
          <a:p>
            <a:pPr>
              <a:buFontTx/>
              <a:buNone/>
              <a:defRPr/>
            </a:pPr>
            <a:endParaRPr lang="en-US" altLang="en-US" sz="1500" dirty="0"/>
          </a:p>
          <a:p>
            <a:pPr>
              <a:buFontTx/>
              <a:buNone/>
              <a:defRPr/>
            </a:pPr>
            <a:endParaRPr lang="en-US" altLang="en-US" sz="1500" dirty="0"/>
          </a:p>
          <a:p>
            <a:pPr>
              <a:buFontTx/>
              <a:buNone/>
              <a:defRPr/>
            </a:pPr>
            <a:endParaRPr lang="en-US" altLang="en-US" sz="1500" dirty="0"/>
          </a:p>
          <a:p>
            <a:pPr>
              <a:buFontTx/>
              <a:buNone/>
              <a:defRPr/>
            </a:pPr>
            <a:endParaRPr lang="en-US" altLang="en-US" sz="1500" dirty="0"/>
          </a:p>
          <a:p>
            <a:pPr>
              <a:buFontTx/>
              <a:buNone/>
              <a:defRPr/>
            </a:pPr>
            <a:endParaRPr lang="en-US" altLang="en-US" sz="1500" dirty="0"/>
          </a:p>
          <a:p>
            <a:pPr>
              <a:buFontTx/>
              <a:buNone/>
              <a:defRPr/>
            </a:pPr>
            <a:endParaRPr lang="en-US" altLang="en-US" sz="1500" dirty="0"/>
          </a:p>
          <a:p>
            <a:pPr algn="ctr">
              <a:buFontTx/>
              <a:buNone/>
              <a:defRPr/>
            </a:pPr>
            <a:endParaRPr lang="en-US" altLang="en-US" sz="1050" dirty="0">
              <a:latin typeface="Helvetica Light" charset="0"/>
              <a:ea typeface="Helvetica Light" charset="0"/>
              <a:cs typeface="Helvetica Light" charset="0"/>
            </a:endParaRPr>
          </a:p>
          <a:p>
            <a:pPr algn="ctr">
              <a:buFontTx/>
              <a:buNone/>
              <a:defRPr/>
            </a:pPr>
            <a:endParaRPr lang="en-US" altLang="en-US" sz="1050" dirty="0">
              <a:latin typeface="Helvetica Light" charset="0"/>
              <a:ea typeface="Helvetica Light" charset="0"/>
              <a:cs typeface="Helvetica Light" charset="0"/>
            </a:endParaRPr>
          </a:p>
          <a:p>
            <a:pPr algn="ctr">
              <a:buFontTx/>
              <a:buNone/>
              <a:defRPr/>
            </a:pPr>
            <a:endParaRPr lang="en-US" altLang="en-US" sz="1050" dirty="0">
              <a:latin typeface="Helvetica Light" charset="0"/>
              <a:ea typeface="Helvetica Light" charset="0"/>
              <a:cs typeface="Helvetica Light" charset="0"/>
            </a:endParaRPr>
          </a:p>
          <a:p>
            <a:pPr algn="ctr">
              <a:buFontTx/>
              <a:buNone/>
              <a:defRPr/>
            </a:pPr>
            <a:endParaRPr lang="en-US" altLang="en-US" sz="1050" dirty="0">
              <a:latin typeface="Helvetica Light" charset="0"/>
              <a:ea typeface="Helvetica Light" charset="0"/>
              <a:cs typeface="Helvetica Light" charset="0"/>
            </a:endParaRPr>
          </a:p>
          <a:p>
            <a:pPr algn="ctr">
              <a:buFontTx/>
              <a:buNone/>
              <a:defRPr/>
            </a:pPr>
            <a:endParaRPr lang="en-US" altLang="en-US" sz="1050" dirty="0">
              <a:latin typeface="Helvetica Light" charset="0"/>
              <a:ea typeface="Helvetica Light" charset="0"/>
              <a:cs typeface="Helvetica Light" charset="0"/>
            </a:endParaRPr>
          </a:p>
          <a:p>
            <a:pPr algn="ctr">
              <a:buFontTx/>
              <a:buNone/>
              <a:defRPr/>
            </a:pPr>
            <a:endParaRPr lang="en-US" altLang="en-US" sz="1050" dirty="0">
              <a:latin typeface="Helvetica Light" charset="0"/>
              <a:ea typeface="Helvetica Light" charset="0"/>
              <a:cs typeface="Helvetica Light" charset="0"/>
            </a:endParaRPr>
          </a:p>
          <a:p>
            <a:pPr algn="ctr">
              <a:buFontTx/>
              <a:buNone/>
              <a:defRPr/>
            </a:pPr>
            <a:endParaRPr lang="en-US" altLang="en-US" sz="1050" dirty="0">
              <a:latin typeface="Helvetica Light" charset="0"/>
              <a:ea typeface="Helvetica Light" charset="0"/>
              <a:cs typeface="Helvetica Light" charset="0"/>
            </a:endParaRPr>
          </a:p>
        </p:txBody>
      </p:sp>
      <p:sp>
        <p:nvSpPr>
          <p:cNvPr id="22531" name="Title 1"/>
          <p:cNvSpPr>
            <a:spLocks noGrp="1" noChangeArrowheads="1"/>
          </p:cNvSpPr>
          <p:nvPr>
            <p:ph type="title"/>
          </p:nvPr>
        </p:nvSpPr>
        <p:spPr>
          <a:xfrm>
            <a:off x="667909" y="984130"/>
            <a:ext cx="5832475" cy="857250"/>
          </a:xfrm>
        </p:spPr>
        <p:txBody>
          <a:bodyPr/>
          <a:lstStyle/>
          <a:p>
            <a:pPr algn="ctr">
              <a:defRPr/>
            </a:pPr>
            <a:r>
              <a:rPr lang="en-US" altLang="en-US" sz="2400" b="1" dirty="0">
                <a:latin typeface="Helvetica Light" charset="0"/>
                <a:ea typeface="Helvetica Light" charset="0"/>
                <a:cs typeface="Helvetica Light" charset="0"/>
              </a:rPr>
              <a:t>Economic losses due to food waste</a:t>
            </a:r>
          </a:p>
        </p:txBody>
      </p:sp>
      <p:pic>
        <p:nvPicPr>
          <p:cNvPr id="389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2" y="3951258"/>
            <a:ext cx="4454524" cy="256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301" y="1181099"/>
            <a:ext cx="4454524" cy="25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6"/>
          <p:cNvSpPr txBox="1">
            <a:spLocks noChangeArrowheads="1"/>
          </p:cNvSpPr>
          <p:nvPr/>
        </p:nvSpPr>
        <p:spPr bwMode="auto">
          <a:xfrm>
            <a:off x="6861176" y="4049714"/>
            <a:ext cx="1534587" cy="30777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en-US" sz="1400" dirty="0">
                <a:solidFill>
                  <a:srgbClr val="C00000"/>
                </a:solidFill>
              </a:rPr>
              <a:t>57 Million Tons/</a:t>
            </a:r>
            <a:r>
              <a:rPr lang="en-US" altLang="en-US" sz="1400" dirty="0" err="1">
                <a:solidFill>
                  <a:srgbClr val="C00000"/>
                </a:solidFill>
              </a:rPr>
              <a:t>yr</a:t>
            </a:r>
            <a:endParaRPr lang="en-US" altLang="en-US" sz="1400" dirty="0">
              <a:solidFill>
                <a:srgbClr val="C00000"/>
              </a:solidFill>
            </a:endParaRPr>
          </a:p>
        </p:txBody>
      </p:sp>
      <p:sp>
        <p:nvSpPr>
          <p:cNvPr id="2" name="TextBox 1">
            <a:extLst>
              <a:ext uri="{FF2B5EF4-FFF2-40B4-BE49-F238E27FC236}">
                <a16:creationId xmlns:a16="http://schemas.microsoft.com/office/drawing/2014/main" id="{8A791E6E-6034-6F4E-8709-A226139059ED}"/>
              </a:ext>
            </a:extLst>
          </p:cNvPr>
          <p:cNvSpPr txBox="1"/>
          <p:nvPr/>
        </p:nvSpPr>
        <p:spPr>
          <a:xfrm>
            <a:off x="1193738" y="315642"/>
            <a:ext cx="9726637" cy="523220"/>
          </a:xfrm>
          <a:prstGeom prst="rect">
            <a:avLst/>
          </a:prstGeom>
          <a:noFill/>
        </p:spPr>
        <p:txBody>
          <a:bodyPr wrap="none" rtlCol="0">
            <a:spAutoFit/>
          </a:bodyPr>
          <a:lstStyle/>
          <a:p>
            <a:r>
              <a:rPr lang="en-US" sz="2800" b="1" dirty="0"/>
              <a:t>Challenge No. 2:  FOOD WASTE (Food Security and Environment)</a:t>
            </a:r>
          </a:p>
        </p:txBody>
      </p:sp>
      <p:sp>
        <p:nvSpPr>
          <p:cNvPr id="3" name="AutoShape 2" descr="EPA’s Wasted Food Scale is a curved spectrum showing options for reducing the environmental impacts of wasted food, from most preferred to least preferred. The options are to prevent wasted food, donate food, upcycle food, feed animals, leave food unharvested, use anaerobic digestion with beneficial use of digestate or biosolids, compost, use anaerobic digestion without beneficial use of digestate or biosolids, or apply food waste to the land. Sending food waste down the drain, landfilling, and incineration">
            <a:extLst>
              <a:ext uri="{FF2B5EF4-FFF2-40B4-BE49-F238E27FC236}">
                <a16:creationId xmlns:a16="http://schemas.microsoft.com/office/drawing/2014/main" id="{CC698F3B-B5FC-4CAC-0FDB-7DE17A6CCA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343890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8C85BF-682B-FEC3-7362-1EAD7CB886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63B7CD-D244-D0F1-F0D0-08D882C3E4C1}"/>
              </a:ext>
            </a:extLst>
          </p:cNvPr>
          <p:cNvSpPr txBox="1"/>
          <p:nvPr/>
        </p:nvSpPr>
        <p:spPr>
          <a:xfrm>
            <a:off x="2072462" y="1561222"/>
            <a:ext cx="9216861" cy="2246769"/>
          </a:xfrm>
          <a:prstGeom prst="rect">
            <a:avLst/>
          </a:prstGeom>
          <a:noFill/>
        </p:spPr>
        <p:txBody>
          <a:bodyPr wrap="square" rtlCol="0">
            <a:spAutoFit/>
          </a:bodyPr>
          <a:lstStyle/>
          <a:p>
            <a:endParaRPr lang="en-US" sz="2800" b="1" dirty="0">
              <a:solidFill>
                <a:schemeClr val="accent6">
                  <a:lumMod val="50000"/>
                </a:schemeClr>
              </a:solidFill>
            </a:endParaRPr>
          </a:p>
          <a:p>
            <a:r>
              <a:rPr lang="en-US" sz="2800" b="1" dirty="0">
                <a:solidFill>
                  <a:schemeClr val="accent6">
                    <a:lumMod val="50000"/>
                  </a:schemeClr>
                </a:solidFill>
              </a:rPr>
              <a:t>Need smart sensors and models for predicting and indicating product shelf-life based on safety and quality, and AI tools/platforms for managing food supply chains.</a:t>
            </a:r>
          </a:p>
          <a:p>
            <a:endParaRPr lang="en-US" sz="2800" b="1" dirty="0"/>
          </a:p>
        </p:txBody>
      </p:sp>
    </p:spTree>
    <p:extLst>
      <p:ext uri="{BB962C8B-B14F-4D97-AF65-F5344CB8AC3E}">
        <p14:creationId xmlns:p14="http://schemas.microsoft.com/office/powerpoint/2010/main" val="168688087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450947-D8DF-94EE-FAAA-9E7C4D58E214}"/>
            </a:ext>
          </a:extLst>
        </p:cNvPr>
        <p:cNvGrpSpPr/>
        <p:nvPr/>
      </p:nvGrpSpPr>
      <p:grpSpPr>
        <a:xfrm>
          <a:off x="0" y="0"/>
          <a:ext cx="0" cy="0"/>
          <a:chOff x="0" y="0"/>
          <a:chExt cx="0" cy="0"/>
        </a:xfrm>
      </p:grpSpPr>
      <p:sp>
        <p:nvSpPr>
          <p:cNvPr id="7" name="AutoShape 2" descr="EPA’s Wasted Food Scale is a curved spectrum showing options for reducing the environmental impacts of wasted food, from most preferred to least preferred. The options are to prevent wasted food, donate food, upcycle food, feed animals, leave food unharvested, use anaerobic digestion with beneficial use of digestate or biosolids, compost, use anaerobic digestion without beneficial use of digestate or biosolids, or apply food waste to the land. Sending food waste down the drain, landfilling, and incineration">
            <a:extLst>
              <a:ext uri="{FF2B5EF4-FFF2-40B4-BE49-F238E27FC236}">
                <a16:creationId xmlns:a16="http://schemas.microsoft.com/office/drawing/2014/main" id="{89952B0D-EC3F-E0D7-D757-DC2BE16AF4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33C38E09-D5F7-7125-8F78-50F0DBF282C7}"/>
              </a:ext>
            </a:extLst>
          </p:cNvPr>
          <p:cNvSpPr txBox="1"/>
          <p:nvPr/>
        </p:nvSpPr>
        <p:spPr>
          <a:xfrm>
            <a:off x="295971" y="2088572"/>
            <a:ext cx="4026646" cy="1754326"/>
          </a:xfrm>
          <a:prstGeom prst="rect">
            <a:avLst/>
          </a:prstGeom>
          <a:noFill/>
        </p:spPr>
        <p:txBody>
          <a:bodyPr wrap="square">
            <a:spAutoFit/>
          </a:bodyPr>
          <a:lstStyle/>
          <a:p>
            <a:r>
              <a:rPr lang="en-US" sz="1800" b="1" kern="0" dirty="0">
                <a:solidFill>
                  <a:schemeClr val="accent6">
                    <a:lumMod val="50000"/>
                  </a:schemeClr>
                </a:solidFill>
                <a:effectLst/>
                <a:latin typeface="Arial" panose="020B0604020202020204" pitchFamily="34" charset="0"/>
                <a:ea typeface="DengXian" panose="02010600030101010101" pitchFamily="2" charset="-122"/>
              </a:rPr>
              <a:t>The project’s goal</a:t>
            </a:r>
            <a:r>
              <a:rPr lang="en-US" sz="1800" kern="0" dirty="0">
                <a:solidFill>
                  <a:schemeClr val="accent6">
                    <a:lumMod val="50000"/>
                  </a:schemeClr>
                </a:solidFill>
                <a:effectLst/>
                <a:latin typeface="Arial" panose="020B0604020202020204" pitchFamily="34" charset="0"/>
                <a:ea typeface="DengXian" panose="02010600030101010101" pitchFamily="2" charset="-122"/>
              </a:rPr>
              <a:t> is to develop a scalable AI-driven platform that integrates advanced sensing, data transmission with models for microbial growth and quality degradation in supply chains </a:t>
            </a:r>
            <a:endParaRPr lang="en-US" dirty="0">
              <a:solidFill>
                <a:schemeClr val="accent6">
                  <a:lumMod val="50000"/>
                </a:schemeClr>
              </a:solidFill>
            </a:endParaRPr>
          </a:p>
        </p:txBody>
      </p:sp>
      <p:sp>
        <p:nvSpPr>
          <p:cNvPr id="11" name="TextBox 10">
            <a:extLst>
              <a:ext uri="{FF2B5EF4-FFF2-40B4-BE49-F238E27FC236}">
                <a16:creationId xmlns:a16="http://schemas.microsoft.com/office/drawing/2014/main" id="{8EB619B2-8E2C-CD6E-FC95-8ECC5A311C38}"/>
              </a:ext>
            </a:extLst>
          </p:cNvPr>
          <p:cNvSpPr txBox="1"/>
          <p:nvPr/>
        </p:nvSpPr>
        <p:spPr>
          <a:xfrm>
            <a:off x="295972" y="3842898"/>
            <a:ext cx="4026645" cy="2031325"/>
          </a:xfrm>
          <a:prstGeom prst="rect">
            <a:avLst/>
          </a:prstGeom>
          <a:noFill/>
        </p:spPr>
        <p:txBody>
          <a:bodyPr wrap="square">
            <a:spAutoFit/>
          </a:bodyPr>
          <a:lstStyle/>
          <a:p>
            <a:r>
              <a:rPr lang="en-US" sz="1800" b="1" kern="0" dirty="0">
                <a:solidFill>
                  <a:schemeClr val="accent6">
                    <a:lumMod val="50000"/>
                  </a:schemeClr>
                </a:solidFill>
                <a:effectLst/>
                <a:latin typeface="Arial" panose="020B0604020202020204" pitchFamily="34" charset="0"/>
                <a:ea typeface="DengXian" panose="02010600030101010101" pitchFamily="2" charset="-122"/>
              </a:rPr>
              <a:t>Impact: </a:t>
            </a:r>
            <a:r>
              <a:rPr lang="en-US" sz="1800" kern="0" dirty="0">
                <a:solidFill>
                  <a:schemeClr val="accent6">
                    <a:lumMod val="50000"/>
                  </a:schemeClr>
                </a:solidFill>
                <a:effectLst/>
                <a:latin typeface="Arial" panose="020B0604020202020204" pitchFamily="34" charset="0"/>
                <a:ea typeface="DengXian" panose="02010600030101010101" pitchFamily="2" charset="-122"/>
              </a:rPr>
              <a:t>The platform will increase supply chain transparency and provide business with user-friendly AI tools to optimize logistics operations, reduce waste, enhance product quality, and minimize safety risks and recalls. </a:t>
            </a:r>
            <a:endParaRPr lang="en-US" dirty="0">
              <a:solidFill>
                <a:schemeClr val="accent6">
                  <a:lumMod val="50000"/>
                </a:schemeClr>
              </a:solidFill>
            </a:endParaRPr>
          </a:p>
        </p:txBody>
      </p:sp>
      <p:pic>
        <p:nvPicPr>
          <p:cNvPr id="13" name="Picture 12" descr="A diagram of a smart phone&#10;&#10;AI-generated content may be incorrect.">
            <a:extLst>
              <a:ext uri="{FF2B5EF4-FFF2-40B4-BE49-F238E27FC236}">
                <a16:creationId xmlns:a16="http://schemas.microsoft.com/office/drawing/2014/main" id="{D646338F-010C-F133-987D-EB85BFF42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275" y="699239"/>
            <a:ext cx="7892756" cy="5764322"/>
          </a:xfrm>
          <a:prstGeom prst="rect">
            <a:avLst/>
          </a:prstGeom>
        </p:spPr>
      </p:pic>
      <p:sp>
        <p:nvSpPr>
          <p:cNvPr id="14" name="TextBox 13">
            <a:extLst>
              <a:ext uri="{FF2B5EF4-FFF2-40B4-BE49-F238E27FC236}">
                <a16:creationId xmlns:a16="http://schemas.microsoft.com/office/drawing/2014/main" id="{DF3B7BAE-710D-DC07-A5D7-7BFFAD8769C0}"/>
              </a:ext>
            </a:extLst>
          </p:cNvPr>
          <p:cNvSpPr txBox="1"/>
          <p:nvPr/>
        </p:nvSpPr>
        <p:spPr>
          <a:xfrm>
            <a:off x="243582" y="150963"/>
            <a:ext cx="4131424" cy="1477328"/>
          </a:xfrm>
          <a:prstGeom prst="rect">
            <a:avLst/>
          </a:prstGeom>
          <a:noFill/>
        </p:spPr>
        <p:txBody>
          <a:bodyPr wrap="square">
            <a:spAutoFit/>
          </a:bodyPr>
          <a:lstStyle/>
          <a:p>
            <a:pPr>
              <a:spcBef>
                <a:spcPts val="1950"/>
              </a:spcBef>
            </a:pPr>
            <a:r>
              <a:rPr kumimoji="0" lang="en-US" altLang="zh-CN" i="0" u="none" strike="noStrike" cap="none" normalizeH="0" baseline="0" dirty="0">
                <a:ln>
                  <a:noFill/>
                </a:ln>
                <a:solidFill>
                  <a:srgbClr val="7030A0"/>
                </a:solidFill>
                <a:effectLst/>
                <a:latin typeface="Arial" panose="020B0604020202020204" pitchFamily="34" charset="0"/>
                <a:ea typeface="Calibri" panose="020F0502020204030204" pitchFamily="34" charset="0"/>
                <a:cs typeface="Arial" panose="020B0604020202020204" pitchFamily="34" charset="0"/>
              </a:rPr>
              <a:t>UW: AI-driven Digital Platform for Dynamic Management of </a:t>
            </a:r>
            <a:r>
              <a:rPr kumimoji="0" lang="en-US" altLang="zh-CN" b="1" i="0" u="none" strike="noStrike" cap="none" normalizeH="0" baseline="0" dirty="0">
                <a:ln>
                  <a:noFill/>
                </a:ln>
                <a:solidFill>
                  <a:srgbClr val="7030A0"/>
                </a:solidFill>
                <a:effectLst/>
                <a:latin typeface="Arial" panose="020B0604020202020204" pitchFamily="34" charset="0"/>
                <a:ea typeface="Calibri" panose="020F0502020204030204" pitchFamily="34" charset="0"/>
                <a:cs typeface="Arial" panose="020B0604020202020204" pitchFamily="34" charset="0"/>
              </a:rPr>
              <a:t>Supply Chains </a:t>
            </a:r>
            <a:r>
              <a:rPr lang="en-US" altLang="zh-CN" b="1" dirty="0">
                <a:solidFill>
                  <a:srgbClr val="7030A0"/>
                </a:solidFill>
                <a:latin typeface="Arial" panose="020B0604020202020204" pitchFamily="34" charset="0"/>
                <a:ea typeface="Calibri" panose="020F0502020204030204" pitchFamily="34" charset="0"/>
                <a:cs typeface="Arial" panose="020B0604020202020204" pitchFamily="34" charset="0"/>
              </a:rPr>
              <a:t>for</a:t>
            </a:r>
            <a:r>
              <a:rPr kumimoji="0" lang="en-US" altLang="zh-CN" b="1" i="0" u="none" strike="noStrike" cap="none" normalizeH="0" baseline="0" dirty="0">
                <a:ln>
                  <a:noFill/>
                </a:ln>
                <a:solidFill>
                  <a:srgbClr val="7030A0"/>
                </a:solidFill>
                <a:effectLst/>
                <a:latin typeface="Arial" panose="020B0604020202020204" pitchFamily="34" charset="0"/>
                <a:ea typeface="Calibri" panose="020F0502020204030204" pitchFamily="34" charset="0"/>
                <a:cs typeface="Arial" panose="020B0604020202020204" pitchFamily="34" charset="0"/>
              </a:rPr>
              <a:t> Perishable Goods </a:t>
            </a:r>
            <a:r>
              <a:rPr kumimoji="0" lang="en-US" altLang="zh-CN" i="0" u="none" strike="noStrike" cap="none" normalizeH="0" baseline="0" dirty="0">
                <a:ln>
                  <a:noFill/>
                </a:ln>
                <a:solidFill>
                  <a:srgbClr val="7030A0"/>
                </a:solidFill>
                <a:effectLst/>
                <a:latin typeface="Arial" panose="020B0604020202020204" pitchFamily="34" charset="0"/>
                <a:ea typeface="Calibri" panose="020F0502020204030204" pitchFamily="34" charset="0"/>
                <a:cs typeface="Arial" panose="020B0604020202020204" pitchFamily="34" charset="0"/>
              </a:rPr>
              <a:t>(Amazon Gift Fund, 2025-2027)</a:t>
            </a:r>
            <a:r>
              <a:rPr lang="en-US" altLang="zh-CN" dirty="0">
                <a:solidFill>
                  <a:srgbClr val="7030A0"/>
                </a:solidFill>
                <a:latin typeface="Arial" panose="020B0604020202020204" pitchFamily="34" charset="0"/>
                <a:ea typeface="Calibri" panose="020F0502020204030204" pitchFamily="34" charset="0"/>
                <a:cs typeface="Arial" panose="020B0604020202020204" pitchFamily="34" charset="0"/>
              </a:rPr>
              <a:t> collaborating with Tsukuba University </a:t>
            </a:r>
            <a:r>
              <a:rPr kumimoji="0" lang="en-US" altLang="zh-CN" i="0" u="none" strike="noStrike" cap="none" normalizeH="0" baseline="0" dirty="0">
                <a:ln>
                  <a:noFill/>
                </a:ln>
                <a:solidFill>
                  <a:srgbClr val="7030A0"/>
                </a:solidFill>
                <a:effectLst/>
                <a:latin typeface="Arial" panose="020B0604020202020204" pitchFamily="34" charset="0"/>
                <a:ea typeface="Calibri" panose="020F0502020204030204" pitchFamily="34" charset="0"/>
                <a:cs typeface="Arial" panose="020B0604020202020204" pitchFamily="34" charset="0"/>
              </a:rPr>
              <a:t> </a:t>
            </a:r>
            <a:endParaRPr lang="en-US" i="0" dirty="0">
              <a:solidFill>
                <a:srgbClr val="7030A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69408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1D6A7-011C-7E74-E78D-C2097B1D02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EC55F8-6A01-CDAA-852F-9A9D39DAB419}"/>
              </a:ext>
            </a:extLst>
          </p:cNvPr>
          <p:cNvSpPr txBox="1"/>
          <p:nvPr/>
        </p:nvSpPr>
        <p:spPr>
          <a:xfrm>
            <a:off x="3301314" y="141074"/>
            <a:ext cx="4909677" cy="523220"/>
          </a:xfrm>
          <a:prstGeom prst="rect">
            <a:avLst/>
          </a:prstGeom>
          <a:noFill/>
        </p:spPr>
        <p:txBody>
          <a:bodyPr wrap="none" rtlCol="0">
            <a:spAutoFit/>
          </a:bodyPr>
          <a:lstStyle/>
          <a:p>
            <a:r>
              <a:rPr lang="en-US" sz="2800" b="1" dirty="0"/>
              <a:t>Challenges No.3: Human Health</a:t>
            </a:r>
          </a:p>
        </p:txBody>
      </p:sp>
      <p:pic>
        <p:nvPicPr>
          <p:cNvPr id="2050" name="Picture 2" descr="Chart: Obesity Is Rising in the U.S. | Statista">
            <a:extLst>
              <a:ext uri="{FF2B5EF4-FFF2-40B4-BE49-F238E27FC236}">
                <a16:creationId xmlns:a16="http://schemas.microsoft.com/office/drawing/2014/main" id="{41CFE64C-9DB6-C632-F215-5DA152E79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768" y="1185862"/>
            <a:ext cx="5669059" cy="4320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85E71B11-1D7E-94B5-9F20-EEAE2C0B8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0" y="664294"/>
            <a:ext cx="5722145" cy="5499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C19976-D639-BE0B-B43E-88BCE8C78174}"/>
              </a:ext>
            </a:extLst>
          </p:cNvPr>
          <p:cNvSpPr txBox="1"/>
          <p:nvPr/>
        </p:nvSpPr>
        <p:spPr>
          <a:xfrm>
            <a:off x="1530085" y="6244432"/>
            <a:ext cx="9431799" cy="461665"/>
          </a:xfrm>
          <a:prstGeom prst="rect">
            <a:avLst/>
          </a:prstGeom>
          <a:noFill/>
        </p:spPr>
        <p:txBody>
          <a:bodyPr wrap="square" rtlCol="0">
            <a:spAutoFit/>
          </a:bodyPr>
          <a:lstStyle/>
          <a:p>
            <a:r>
              <a:rPr lang="en-US" sz="1200" dirty="0"/>
              <a:t>OECD- </a:t>
            </a:r>
            <a:r>
              <a:rPr lang="en-US" sz="1200" b="1" dirty="0"/>
              <a:t>O</a:t>
            </a:r>
            <a:r>
              <a:rPr lang="en-US" sz="1200" dirty="0"/>
              <a:t>rganization for </a:t>
            </a:r>
            <a:r>
              <a:rPr lang="en-US" sz="1200" b="1" dirty="0"/>
              <a:t>E</a:t>
            </a:r>
            <a:r>
              <a:rPr lang="en-US" sz="1200" dirty="0"/>
              <a:t>conomic </a:t>
            </a:r>
            <a:r>
              <a:rPr lang="en-US" sz="1200" b="1" dirty="0"/>
              <a:t>C</a:t>
            </a:r>
            <a:r>
              <a:rPr lang="en-US" sz="1200" dirty="0"/>
              <a:t>o-operation and </a:t>
            </a:r>
            <a:r>
              <a:rPr lang="en-US" sz="1200" b="1" dirty="0"/>
              <a:t>D</a:t>
            </a:r>
            <a:r>
              <a:rPr lang="en-US" sz="1200" dirty="0"/>
              <a:t>evelopment, founded in 1961 is an international organization of 38, mostly high-income, developed countries that work together to promote economic growth, prosperity, and sustainable development. </a:t>
            </a:r>
          </a:p>
        </p:txBody>
      </p:sp>
    </p:spTree>
    <p:extLst>
      <p:ext uri="{BB962C8B-B14F-4D97-AF65-F5344CB8AC3E}">
        <p14:creationId xmlns:p14="http://schemas.microsoft.com/office/powerpoint/2010/main" val="380993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01CF334-2D5C-4859-84A6-CA7E6E43FAEB}" type="slidenum">
              <a:rPr lang="en-US" smtClean="0"/>
              <a:pPr/>
              <a:t>16</a:t>
            </a:fld>
            <a:endParaRPr lang="en-US" dirty="0"/>
          </a:p>
        </p:txBody>
      </p:sp>
      <p:sp>
        <p:nvSpPr>
          <p:cNvPr id="11" name="TextBox 10">
            <a:extLst>
              <a:ext uri="{FF2B5EF4-FFF2-40B4-BE49-F238E27FC236}">
                <a16:creationId xmlns:a16="http://schemas.microsoft.com/office/drawing/2014/main" id="{C7B7A087-7077-A34E-84D4-A214FD5B5EC0}"/>
              </a:ext>
            </a:extLst>
          </p:cNvPr>
          <p:cNvSpPr txBox="1"/>
          <p:nvPr/>
        </p:nvSpPr>
        <p:spPr>
          <a:xfrm>
            <a:off x="305558" y="186183"/>
            <a:ext cx="4913922" cy="2462213"/>
          </a:xfrm>
          <a:prstGeom prst="rect">
            <a:avLst/>
          </a:prstGeom>
          <a:noFill/>
        </p:spPr>
        <p:txBody>
          <a:bodyPr wrap="square">
            <a:spAutoFit/>
          </a:bodyPr>
          <a:lstStyle/>
          <a:p>
            <a:r>
              <a:rPr lang="en-US" sz="1400" b="1" dirty="0">
                <a:effectLst/>
                <a:latin typeface="Shaker2Lancet"/>
              </a:rPr>
              <a:t>Health effects of dietary risks in 195 countries, 1990–2017: a systematic analysis for the Global Burden of Disease Study 2017</a:t>
            </a:r>
          </a:p>
          <a:p>
            <a:endParaRPr lang="en-US" sz="1400" b="1" dirty="0">
              <a:effectLst/>
              <a:latin typeface="Shaker2Lancet"/>
            </a:endParaRPr>
          </a:p>
          <a:p>
            <a:r>
              <a:rPr lang="en-US" sz="1400" b="1" i="1" dirty="0">
                <a:solidFill>
                  <a:schemeClr val="accent1"/>
                </a:solidFill>
                <a:effectLst/>
                <a:latin typeface="Shaker2Lancet"/>
              </a:rPr>
              <a:t>Lancet </a:t>
            </a:r>
            <a:r>
              <a:rPr lang="en-US" sz="1400" b="1" dirty="0">
                <a:solidFill>
                  <a:schemeClr val="accent1"/>
                </a:solidFill>
                <a:effectLst/>
                <a:latin typeface="Shaker2Lancet"/>
              </a:rPr>
              <a:t>2019; 393: 1958–72 </a:t>
            </a:r>
            <a:endParaRPr lang="en-US" sz="1400" dirty="0">
              <a:solidFill>
                <a:schemeClr val="accent1"/>
              </a:solidFill>
            </a:endParaRPr>
          </a:p>
          <a:p>
            <a:endParaRPr lang="en-US" sz="1400" dirty="0">
              <a:effectLst/>
              <a:latin typeface="Shaker2Lancet"/>
            </a:endParaRPr>
          </a:p>
          <a:p>
            <a:endParaRPr lang="en-US" sz="1400" dirty="0">
              <a:effectLst/>
              <a:latin typeface="Shaker2Lancet"/>
            </a:endParaRPr>
          </a:p>
          <a:p>
            <a:endParaRPr lang="en-US" sz="1400" dirty="0">
              <a:latin typeface="Shaker2Lancet"/>
            </a:endParaRPr>
          </a:p>
          <a:p>
            <a:endParaRPr lang="en-US" sz="1400" dirty="0">
              <a:effectLst/>
              <a:latin typeface="Shaker2Lancet"/>
            </a:endParaRPr>
          </a:p>
          <a:p>
            <a:r>
              <a:rPr lang="en-US" sz="1200" dirty="0">
                <a:effectLst/>
                <a:latin typeface="Shaker2Lancet"/>
              </a:rPr>
              <a:t>Led by Prof Christopher J L Murray, Institute for Health Metrics Evaluation, University of Washington, Seattle, WA 98121 </a:t>
            </a:r>
            <a:endParaRPr lang="en-US" sz="1200" dirty="0"/>
          </a:p>
          <a:p>
            <a:endParaRPr lang="en-US" dirty="0"/>
          </a:p>
        </p:txBody>
      </p:sp>
      <p:sp>
        <p:nvSpPr>
          <p:cNvPr id="15" name="TextBox 14">
            <a:extLst>
              <a:ext uri="{FF2B5EF4-FFF2-40B4-BE49-F238E27FC236}">
                <a16:creationId xmlns:a16="http://schemas.microsoft.com/office/drawing/2014/main" id="{836396B6-85A3-F34C-B3F5-E53F66517A34}"/>
              </a:ext>
            </a:extLst>
          </p:cNvPr>
          <p:cNvSpPr txBox="1"/>
          <p:nvPr/>
        </p:nvSpPr>
        <p:spPr>
          <a:xfrm>
            <a:off x="303089" y="3520569"/>
            <a:ext cx="4298663" cy="2123658"/>
          </a:xfrm>
          <a:prstGeom prst="rect">
            <a:avLst/>
          </a:prstGeom>
          <a:noFill/>
        </p:spPr>
        <p:txBody>
          <a:bodyPr wrap="square">
            <a:spAutoFit/>
          </a:bodyPr>
          <a:lstStyle/>
          <a:p>
            <a:r>
              <a:rPr lang="en-US" sz="1600" dirty="0">
                <a:effectLst/>
                <a:latin typeface="Times New Roman" panose="02020603050405020304" pitchFamily="18" charset="0"/>
                <a:cs typeface="Times New Roman" panose="02020603050405020304" pitchFamily="18" charset="0"/>
              </a:rPr>
              <a:t>Optimum mean daily consumption of whole grains (bran, germ, and endosperm in their natural proportion)</a:t>
            </a:r>
            <a:r>
              <a:rPr lang="en-US" sz="1600" dirty="0">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125 g (100–150g) per day.</a:t>
            </a:r>
          </a:p>
          <a:p>
            <a:endParaRPr lang="en-US" sz="1600" dirty="0">
              <a:latin typeface="Times New Roman" panose="02020603050405020304" pitchFamily="18" charset="0"/>
              <a:cs typeface="Times New Roman" panose="02020603050405020304" pitchFamily="18" charset="0"/>
            </a:endParaRPr>
          </a:p>
          <a:p>
            <a:r>
              <a:rPr lang="en-US" sz="1600" dirty="0">
                <a:effectLst/>
                <a:latin typeface="Times New Roman" panose="02020603050405020304" pitchFamily="18" charset="0"/>
                <a:cs typeface="Times New Roman" panose="02020603050405020304" pitchFamily="18" charset="0"/>
              </a:rPr>
              <a:t>Optimum mean daily intake of calcium from all sources: 1.25g (1-1.5 g) per day.</a:t>
            </a:r>
          </a:p>
          <a:p>
            <a:endParaRPr lang="en-US" dirty="0">
              <a:effectLst/>
              <a:latin typeface="Times New Roman" panose="02020603050405020304" pitchFamily="18" charset="0"/>
              <a:cs typeface="Times New Roman" panose="02020603050405020304" pitchFamily="18" charset="0"/>
            </a:endParaRPr>
          </a:p>
          <a:p>
            <a:endParaRPr lang="en-US" dirty="0">
              <a:effectLst/>
            </a:endParaRPr>
          </a:p>
        </p:txBody>
      </p:sp>
      <p:pic>
        <p:nvPicPr>
          <p:cNvPr id="16" name="Picture 15">
            <a:extLst>
              <a:ext uri="{FF2B5EF4-FFF2-40B4-BE49-F238E27FC236}">
                <a16:creationId xmlns:a16="http://schemas.microsoft.com/office/drawing/2014/main" id="{8E520F2A-7946-0448-A21B-45BB20E4773F}"/>
              </a:ext>
            </a:extLst>
          </p:cNvPr>
          <p:cNvPicPr>
            <a:picLocks noChangeAspect="1"/>
          </p:cNvPicPr>
          <p:nvPr/>
        </p:nvPicPr>
        <p:blipFill>
          <a:blip r:embed="rId3"/>
          <a:stretch>
            <a:fillRect/>
          </a:stretch>
        </p:blipFill>
        <p:spPr>
          <a:xfrm>
            <a:off x="4939683" y="544866"/>
            <a:ext cx="3400367" cy="5115717"/>
          </a:xfrm>
          <a:prstGeom prst="rect">
            <a:avLst/>
          </a:prstGeom>
        </p:spPr>
      </p:pic>
      <p:pic>
        <p:nvPicPr>
          <p:cNvPr id="17" name="Picture 16">
            <a:extLst>
              <a:ext uri="{FF2B5EF4-FFF2-40B4-BE49-F238E27FC236}">
                <a16:creationId xmlns:a16="http://schemas.microsoft.com/office/drawing/2014/main" id="{F3961746-E7E5-5244-813D-ED9DF9E43ECC}"/>
              </a:ext>
            </a:extLst>
          </p:cNvPr>
          <p:cNvPicPr>
            <a:picLocks noChangeAspect="1"/>
          </p:cNvPicPr>
          <p:nvPr/>
        </p:nvPicPr>
        <p:blipFill>
          <a:blip r:embed="rId4"/>
          <a:stretch>
            <a:fillRect/>
          </a:stretch>
        </p:blipFill>
        <p:spPr>
          <a:xfrm>
            <a:off x="8565430" y="579929"/>
            <a:ext cx="3426947" cy="5096981"/>
          </a:xfrm>
          <a:prstGeom prst="rect">
            <a:avLst/>
          </a:prstGeom>
        </p:spPr>
      </p:pic>
      <p:sp>
        <p:nvSpPr>
          <p:cNvPr id="19" name="TextBox 18">
            <a:extLst>
              <a:ext uri="{FF2B5EF4-FFF2-40B4-BE49-F238E27FC236}">
                <a16:creationId xmlns:a16="http://schemas.microsoft.com/office/drawing/2014/main" id="{7C19B894-1BDB-B844-BD75-F7FCA1FFA090}"/>
              </a:ext>
            </a:extLst>
          </p:cNvPr>
          <p:cNvSpPr txBox="1"/>
          <p:nvPr/>
        </p:nvSpPr>
        <p:spPr>
          <a:xfrm>
            <a:off x="5517967" y="6183833"/>
            <a:ext cx="6094926" cy="461665"/>
          </a:xfrm>
          <a:prstGeom prst="rect">
            <a:avLst/>
          </a:prstGeom>
          <a:noFill/>
        </p:spPr>
        <p:txBody>
          <a:bodyPr wrap="square">
            <a:spAutoFit/>
          </a:bodyPr>
          <a:lstStyle/>
          <a:p>
            <a:r>
              <a:rPr lang="en-US" sz="1200" b="0" i="0" u="none" strike="noStrike" dirty="0">
                <a:solidFill>
                  <a:srgbClr val="3C4245"/>
                </a:solidFill>
                <a:effectLst/>
                <a:latin typeface="Arial" panose="020B0604020202020204" pitchFamily="34" charset="0"/>
              </a:rPr>
              <a:t>Disability-adjusted life years (DALYs)- One DALY represents the loss of the equivalent of one year of full health</a:t>
            </a:r>
            <a:endParaRPr lang="en-US" sz="1200" dirty="0"/>
          </a:p>
        </p:txBody>
      </p:sp>
      <p:sp>
        <p:nvSpPr>
          <p:cNvPr id="21" name="TextBox 20">
            <a:extLst>
              <a:ext uri="{FF2B5EF4-FFF2-40B4-BE49-F238E27FC236}">
                <a16:creationId xmlns:a16="http://schemas.microsoft.com/office/drawing/2014/main" id="{6707FE9E-4835-5746-A931-D56DC8DCD593}"/>
              </a:ext>
            </a:extLst>
          </p:cNvPr>
          <p:cNvSpPr txBox="1"/>
          <p:nvPr/>
        </p:nvSpPr>
        <p:spPr>
          <a:xfrm>
            <a:off x="303089" y="2413742"/>
            <a:ext cx="4351448" cy="400110"/>
          </a:xfrm>
          <a:prstGeom prst="rect">
            <a:avLst/>
          </a:prstGeom>
          <a:noFill/>
        </p:spPr>
        <p:txBody>
          <a:bodyPr wrap="square">
            <a:spAutoFit/>
          </a:bodyPr>
          <a:lstStyle/>
          <a:p>
            <a:r>
              <a:rPr lang="en-US" sz="1000" b="0" i="0" u="none" strike="noStrike" dirty="0">
                <a:solidFill>
                  <a:srgbClr val="3D3D3D"/>
                </a:solidFill>
                <a:effectLst/>
                <a:latin typeface="Open Sans" panose="020B0606030504020204" pitchFamily="34" charset="0"/>
              </a:rPr>
              <a:t>Christopher J.L. Murray, MD, DPhil, is Professor and Chair of Health Metrics Sciences at the University of Washington</a:t>
            </a:r>
            <a:endParaRPr lang="en-US" sz="1000" dirty="0"/>
          </a:p>
        </p:txBody>
      </p:sp>
      <p:pic>
        <p:nvPicPr>
          <p:cNvPr id="82948" name="Picture 4">
            <a:extLst>
              <a:ext uri="{FF2B5EF4-FFF2-40B4-BE49-F238E27FC236}">
                <a16:creationId xmlns:a16="http://schemas.microsoft.com/office/drawing/2014/main" id="{DF635506-ED22-334A-97F3-5CF0A32AA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499" y="917204"/>
            <a:ext cx="1000170" cy="100017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3637DC2-CFDB-A14E-9499-04345A00F9DB}"/>
              </a:ext>
            </a:extLst>
          </p:cNvPr>
          <p:cNvSpPr txBox="1"/>
          <p:nvPr/>
        </p:nvSpPr>
        <p:spPr>
          <a:xfrm>
            <a:off x="5048518" y="957861"/>
            <a:ext cx="1047482" cy="598867"/>
          </a:xfrm>
          <a:prstGeom prst="rect">
            <a:avLst/>
          </a:prstGeom>
          <a:solidFill>
            <a:srgbClr val="FFC000">
              <a:alpha val="14551"/>
            </a:srgbClr>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AA415666-C69C-344A-8865-310B700D14E6}"/>
              </a:ext>
            </a:extLst>
          </p:cNvPr>
          <p:cNvSpPr txBox="1"/>
          <p:nvPr/>
        </p:nvSpPr>
        <p:spPr>
          <a:xfrm>
            <a:off x="8678648" y="850005"/>
            <a:ext cx="1047482" cy="598867"/>
          </a:xfrm>
          <a:prstGeom prst="rect">
            <a:avLst/>
          </a:prstGeom>
          <a:solidFill>
            <a:srgbClr val="FFC000">
              <a:alpha val="14551"/>
            </a:srgbClr>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4486371F-EC4D-EA4F-B310-DB90ECC500C3}"/>
              </a:ext>
            </a:extLst>
          </p:cNvPr>
          <p:cNvSpPr txBox="1"/>
          <p:nvPr/>
        </p:nvSpPr>
        <p:spPr>
          <a:xfrm>
            <a:off x="5325725" y="237089"/>
            <a:ext cx="3293594" cy="307777"/>
          </a:xfrm>
          <a:prstGeom prst="rect">
            <a:avLst/>
          </a:prstGeom>
          <a:noFill/>
        </p:spPr>
        <p:txBody>
          <a:bodyPr wrap="none" rtlCol="0">
            <a:spAutoFit/>
          </a:bodyPr>
          <a:lstStyle/>
          <a:p>
            <a:r>
              <a:rPr lang="en-US" sz="1400" dirty="0"/>
              <a:t>Number of global deaths attributed to diet</a:t>
            </a:r>
          </a:p>
        </p:txBody>
      </p:sp>
      <p:sp>
        <p:nvSpPr>
          <p:cNvPr id="13" name="TextBox 12">
            <a:extLst>
              <a:ext uri="{FF2B5EF4-FFF2-40B4-BE49-F238E27FC236}">
                <a16:creationId xmlns:a16="http://schemas.microsoft.com/office/drawing/2014/main" id="{BC0E9BFB-8CEE-C344-B598-599A1440C782}"/>
              </a:ext>
            </a:extLst>
          </p:cNvPr>
          <p:cNvSpPr txBox="1"/>
          <p:nvPr/>
        </p:nvSpPr>
        <p:spPr>
          <a:xfrm>
            <a:off x="5914973" y="5722167"/>
            <a:ext cx="2101794" cy="307777"/>
          </a:xfrm>
          <a:prstGeom prst="rect">
            <a:avLst/>
          </a:prstGeom>
          <a:solidFill>
            <a:schemeClr val="bg1"/>
          </a:solidFill>
        </p:spPr>
        <p:txBody>
          <a:bodyPr wrap="none" rtlCol="0">
            <a:spAutoFit/>
          </a:bodyPr>
          <a:lstStyle/>
          <a:p>
            <a:r>
              <a:rPr lang="en-US" sz="1400" dirty="0"/>
              <a:t>Number of deaths (x1000)</a:t>
            </a:r>
          </a:p>
        </p:txBody>
      </p:sp>
      <p:sp>
        <p:nvSpPr>
          <p:cNvPr id="14" name="TextBox 13">
            <a:extLst>
              <a:ext uri="{FF2B5EF4-FFF2-40B4-BE49-F238E27FC236}">
                <a16:creationId xmlns:a16="http://schemas.microsoft.com/office/drawing/2014/main" id="{1B9B8827-7768-E84A-91F9-FAF2358854CD}"/>
              </a:ext>
            </a:extLst>
          </p:cNvPr>
          <p:cNvSpPr txBox="1"/>
          <p:nvPr/>
        </p:nvSpPr>
        <p:spPr>
          <a:xfrm>
            <a:off x="9573809" y="5752887"/>
            <a:ext cx="2028056" cy="307777"/>
          </a:xfrm>
          <a:prstGeom prst="rect">
            <a:avLst/>
          </a:prstGeom>
          <a:solidFill>
            <a:schemeClr val="bg1"/>
          </a:solidFill>
        </p:spPr>
        <p:txBody>
          <a:bodyPr wrap="none" rtlCol="0">
            <a:spAutoFit/>
          </a:bodyPr>
          <a:lstStyle/>
          <a:p>
            <a:r>
              <a:rPr lang="en-US" sz="1400" dirty="0"/>
              <a:t>Number of DALYs (x1000)</a:t>
            </a:r>
          </a:p>
        </p:txBody>
      </p:sp>
      <p:sp>
        <p:nvSpPr>
          <p:cNvPr id="18" name="TextBox 17">
            <a:extLst>
              <a:ext uri="{FF2B5EF4-FFF2-40B4-BE49-F238E27FC236}">
                <a16:creationId xmlns:a16="http://schemas.microsoft.com/office/drawing/2014/main" id="{81F8A192-36DB-EC48-846E-F5FD5BBDAE51}"/>
              </a:ext>
            </a:extLst>
          </p:cNvPr>
          <p:cNvSpPr txBox="1"/>
          <p:nvPr/>
        </p:nvSpPr>
        <p:spPr>
          <a:xfrm>
            <a:off x="9202389" y="272152"/>
            <a:ext cx="2804679" cy="307777"/>
          </a:xfrm>
          <a:prstGeom prst="rect">
            <a:avLst/>
          </a:prstGeom>
          <a:noFill/>
        </p:spPr>
        <p:txBody>
          <a:bodyPr wrap="none" rtlCol="0">
            <a:spAutoFit/>
          </a:bodyPr>
          <a:lstStyle/>
          <a:p>
            <a:r>
              <a:rPr lang="en-US" sz="1400" dirty="0"/>
              <a:t>Number of DALYs attributed to diet</a:t>
            </a:r>
          </a:p>
        </p:txBody>
      </p:sp>
      <p:sp>
        <p:nvSpPr>
          <p:cNvPr id="4" name="TextBox 3">
            <a:extLst>
              <a:ext uri="{FF2B5EF4-FFF2-40B4-BE49-F238E27FC236}">
                <a16:creationId xmlns:a16="http://schemas.microsoft.com/office/drawing/2014/main" id="{359EB5D3-6CA2-1A94-E363-09997B73D481}"/>
              </a:ext>
            </a:extLst>
          </p:cNvPr>
          <p:cNvSpPr txBox="1"/>
          <p:nvPr/>
        </p:nvSpPr>
        <p:spPr>
          <a:xfrm>
            <a:off x="455111" y="6244658"/>
            <a:ext cx="3557449" cy="369332"/>
          </a:xfrm>
          <a:prstGeom prst="rect">
            <a:avLst/>
          </a:prstGeom>
          <a:noFill/>
        </p:spPr>
        <p:txBody>
          <a:bodyPr wrap="none" rtlCol="0">
            <a:spAutoFit/>
          </a:bodyPr>
          <a:lstStyle/>
          <a:p>
            <a:r>
              <a:rPr lang="en-US" dirty="0"/>
              <a:t>DALYs- Disability-adjusted life--years</a:t>
            </a:r>
          </a:p>
        </p:txBody>
      </p:sp>
    </p:spTree>
    <p:extLst>
      <p:ext uri="{BB962C8B-B14F-4D97-AF65-F5344CB8AC3E}">
        <p14:creationId xmlns:p14="http://schemas.microsoft.com/office/powerpoint/2010/main" val="117381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A16B21-59B3-DD81-01CB-408D033C286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7B8554-4CC6-AE13-F2FA-178204BAC3A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A51CE614-6AAD-E924-3C2F-D3BD2B1A161E}"/>
              </a:ext>
            </a:extLst>
          </p:cNvPr>
          <p:cNvSpPr txBox="1"/>
          <p:nvPr/>
        </p:nvSpPr>
        <p:spPr>
          <a:xfrm>
            <a:off x="8078998" y="1431887"/>
            <a:ext cx="3739019" cy="4616648"/>
          </a:xfrm>
          <a:prstGeom prst="rect">
            <a:avLst/>
          </a:prstGeom>
          <a:noFill/>
        </p:spPr>
        <p:txBody>
          <a:bodyPr wrap="square" rtlCol="0">
            <a:spAutoFit/>
          </a:bodyPr>
          <a:lstStyle/>
          <a:p>
            <a:pPr lvl="0" eaLnBrk="0" fontAlgn="base" hangingPunct="0">
              <a:spcBef>
                <a:spcPct val="0"/>
              </a:spcBef>
              <a:spcAft>
                <a:spcPct val="0"/>
              </a:spcAft>
            </a:pPr>
            <a:r>
              <a:rPr lang="en-US" altLang="en-US" sz="1600" b="1" dirty="0"/>
              <a:t>High-quality protein, </a:t>
            </a:r>
            <a:r>
              <a:rPr lang="en-US" altLang="en-US" sz="1600" b="1" dirty="0">
                <a:solidFill>
                  <a:srgbClr val="C00000"/>
                </a:solidFill>
              </a:rPr>
              <a:t>including red meat</a:t>
            </a:r>
            <a:r>
              <a:rPr lang="en-US" altLang="en-US" sz="1600" dirty="0">
                <a:solidFill>
                  <a:srgbClr val="C00000"/>
                </a:solidFill>
              </a:rPr>
              <a:t> 	</a:t>
            </a:r>
            <a:r>
              <a:rPr lang="en-US" altLang="en-US" sz="1600" dirty="0"/>
              <a:t>1.2–1.6 g/kg/day</a:t>
            </a:r>
          </a:p>
          <a:p>
            <a:pPr lvl="0" eaLnBrk="0" fontAlgn="base" hangingPunct="0">
              <a:spcBef>
                <a:spcPct val="0"/>
              </a:spcBef>
              <a:spcAft>
                <a:spcPct val="0"/>
              </a:spcAft>
            </a:pPr>
            <a:r>
              <a:rPr lang="en-US" altLang="en-US" sz="1600" b="1" dirty="0">
                <a:solidFill>
                  <a:srgbClr val="C00000"/>
                </a:solidFill>
              </a:rPr>
              <a:t>Full-fat</a:t>
            </a:r>
            <a:r>
              <a:rPr lang="en-US" altLang="en-US" sz="1600" b="1" dirty="0"/>
              <a:t> dairy</a:t>
            </a:r>
            <a:r>
              <a:rPr lang="en-US" altLang="en-US" sz="1600" dirty="0"/>
              <a:t>: 3 servings/day </a:t>
            </a:r>
          </a:p>
          <a:p>
            <a:pPr lvl="0" eaLnBrk="0" fontAlgn="base" hangingPunct="0">
              <a:spcBef>
                <a:spcPct val="0"/>
              </a:spcBef>
              <a:spcAft>
                <a:spcPct val="0"/>
              </a:spcAft>
            </a:pPr>
            <a:r>
              <a:rPr lang="en-US" altLang="en-US" sz="1600" dirty="0"/>
              <a:t>	in 2,000-calorie pattern</a:t>
            </a:r>
          </a:p>
          <a:p>
            <a:pPr lvl="0" eaLnBrk="0" fontAlgn="base" hangingPunct="0">
              <a:spcBef>
                <a:spcPct val="0"/>
              </a:spcBef>
              <a:spcAft>
                <a:spcPct val="0"/>
              </a:spcAft>
            </a:pPr>
            <a:r>
              <a:rPr lang="en-US" altLang="en-US" sz="1600" b="1" dirty="0"/>
              <a:t>Vegetables</a:t>
            </a:r>
            <a:r>
              <a:rPr lang="en-US" altLang="en-US" sz="1600" dirty="0"/>
              <a:t> 3 servings/day</a:t>
            </a:r>
          </a:p>
          <a:p>
            <a:pPr lvl="0" eaLnBrk="0" fontAlgn="base" hangingPunct="0">
              <a:spcBef>
                <a:spcPct val="0"/>
              </a:spcBef>
              <a:spcAft>
                <a:spcPct val="0"/>
              </a:spcAft>
            </a:pPr>
            <a:r>
              <a:rPr lang="en-US" altLang="en-US" sz="1600" b="1" dirty="0"/>
              <a:t>Fruits:</a:t>
            </a:r>
            <a:r>
              <a:rPr lang="en-US" altLang="en-US" sz="1600" dirty="0"/>
              <a:t> 2 servings/day</a:t>
            </a:r>
          </a:p>
          <a:p>
            <a:pPr lvl="0" eaLnBrk="0" fontAlgn="base" hangingPunct="0">
              <a:spcBef>
                <a:spcPct val="0"/>
              </a:spcBef>
              <a:spcAft>
                <a:spcPct val="0"/>
              </a:spcAft>
            </a:pPr>
            <a:endParaRPr lang="en-US" altLang="en-US" sz="1600" dirty="0"/>
          </a:p>
          <a:p>
            <a:pPr lvl="0" eaLnBrk="0" fontAlgn="base" hangingPunct="0">
              <a:spcBef>
                <a:spcPct val="0"/>
              </a:spcBef>
              <a:spcAft>
                <a:spcPct val="0"/>
              </a:spcAft>
            </a:pPr>
            <a:r>
              <a:rPr lang="en-US" altLang="en-US" sz="1600" b="1" dirty="0">
                <a:solidFill>
                  <a:srgbClr val="C00000"/>
                </a:solidFill>
              </a:rPr>
              <a:t>Whole grains</a:t>
            </a:r>
            <a:r>
              <a:rPr lang="en-US" altLang="en-US" sz="1600" b="1" dirty="0"/>
              <a:t>:</a:t>
            </a:r>
            <a:r>
              <a:rPr lang="en-US" altLang="en-US" sz="1600" dirty="0"/>
              <a:t> 2–4 servings/day</a:t>
            </a:r>
          </a:p>
          <a:p>
            <a:pPr lvl="0" eaLnBrk="0" fontAlgn="base" hangingPunct="0">
              <a:spcBef>
                <a:spcPct val="0"/>
              </a:spcBef>
              <a:spcAft>
                <a:spcPct val="0"/>
              </a:spcAft>
            </a:pPr>
            <a:endParaRPr lang="en-US" altLang="en-US" sz="1600" b="1" dirty="0"/>
          </a:p>
          <a:p>
            <a:pPr lvl="0" eaLnBrk="0" fontAlgn="base" hangingPunct="0">
              <a:spcBef>
                <a:spcPct val="0"/>
              </a:spcBef>
              <a:spcAft>
                <a:spcPct val="0"/>
              </a:spcAft>
            </a:pPr>
            <a:r>
              <a:rPr lang="en-US" altLang="en-US" sz="1600" b="1" dirty="0"/>
              <a:t>Healthy fats</a:t>
            </a:r>
            <a:r>
              <a:rPr lang="en-US" altLang="en-US" sz="1600" dirty="0"/>
              <a:t> (olive oil, nuts, seafood)</a:t>
            </a:r>
          </a:p>
          <a:p>
            <a:pPr lvl="2" eaLnBrk="0" fontAlgn="base" hangingPunct="0">
              <a:spcBef>
                <a:spcPct val="0"/>
              </a:spcBef>
              <a:spcAft>
                <a:spcPct val="0"/>
              </a:spcAft>
              <a:buFontTx/>
              <a:buChar char="•"/>
            </a:pPr>
            <a:endParaRPr lang="en-US" altLang="en-US" sz="1600" dirty="0"/>
          </a:p>
          <a:p>
            <a:pPr lvl="0" eaLnBrk="0" fontAlgn="base" hangingPunct="0">
              <a:spcBef>
                <a:spcPct val="0"/>
              </a:spcBef>
              <a:spcAft>
                <a:spcPct val="0"/>
              </a:spcAft>
            </a:pPr>
            <a:endParaRPr lang="en-US" sz="1600" dirty="0"/>
          </a:p>
          <a:p>
            <a:pPr lvl="0" eaLnBrk="0" fontAlgn="base" hangingPunct="0">
              <a:spcBef>
                <a:spcPct val="0"/>
              </a:spcBef>
              <a:spcAft>
                <a:spcPct val="0"/>
              </a:spcAft>
            </a:pPr>
            <a:r>
              <a:rPr lang="en-US" sz="1600" dirty="0"/>
              <a:t>Limited sugars (≤10g per meal) and sodium intakes(&lt;2,300mg/day)</a:t>
            </a:r>
          </a:p>
          <a:p>
            <a:pPr lvl="0" eaLnBrk="0" fontAlgn="base" hangingPunct="0">
              <a:spcBef>
                <a:spcPct val="0"/>
              </a:spcBef>
              <a:spcAft>
                <a:spcPct val="0"/>
              </a:spcAft>
              <a:buFontTx/>
              <a:buChar char="•"/>
            </a:pPr>
            <a:endParaRPr lang="en-US" sz="1600" dirty="0"/>
          </a:p>
          <a:p>
            <a:pPr lvl="0" eaLnBrk="0" fontAlgn="base" hangingPunct="0">
              <a:spcBef>
                <a:spcPct val="0"/>
              </a:spcBef>
              <a:spcAft>
                <a:spcPct val="0"/>
              </a:spcAft>
              <a:buFontTx/>
              <a:buChar char="•"/>
            </a:pPr>
            <a:endParaRPr lang="en-US" dirty="0">
              <a:latin typeface="Arial" panose="020B0604020202020204" pitchFamily="34" charset="0"/>
            </a:endParaRPr>
          </a:p>
          <a:p>
            <a:pPr lvl="0" eaLnBrk="0" fontAlgn="base" hangingPunct="0">
              <a:spcBef>
                <a:spcPct val="0"/>
              </a:spcBef>
              <a:spcAft>
                <a:spcPct val="0"/>
              </a:spcAft>
              <a:buFontTx/>
              <a:buChar char="•"/>
            </a:pPr>
            <a:endParaRPr lang="en-US" dirty="0">
              <a:latin typeface="Arial" panose="020B0604020202020204" pitchFamily="34" charset="0"/>
            </a:endParaRPr>
          </a:p>
          <a:p>
            <a:pPr lvl="0" eaLnBrk="0" fontAlgn="base" hangingPunct="0">
              <a:spcBef>
                <a:spcPct val="0"/>
              </a:spcBef>
              <a:spcAft>
                <a:spcPct val="0"/>
              </a:spcAft>
              <a:buFontTx/>
              <a:buChar char="•"/>
            </a:pPr>
            <a:endParaRPr lang="en-US" dirty="0"/>
          </a:p>
        </p:txBody>
      </p:sp>
      <p:pic>
        <p:nvPicPr>
          <p:cNvPr id="1029" name="Picture 5" descr="RFK Jr.'s new dietary guidelines end 'the war on saturated ...">
            <a:extLst>
              <a:ext uri="{FF2B5EF4-FFF2-40B4-BE49-F238E27FC236}">
                <a16:creationId xmlns:a16="http://schemas.microsoft.com/office/drawing/2014/main" id="{B886FE93-5C00-6050-EE15-9092566ED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3" y="1364567"/>
            <a:ext cx="7570843" cy="46839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906E5B-6FBF-67C6-4F67-B18DDC59CC7E}"/>
              </a:ext>
            </a:extLst>
          </p:cNvPr>
          <p:cNvSpPr txBox="1"/>
          <p:nvPr/>
        </p:nvSpPr>
        <p:spPr>
          <a:xfrm>
            <a:off x="530046" y="323649"/>
            <a:ext cx="10976105" cy="923330"/>
          </a:xfrm>
          <a:prstGeom prst="rect">
            <a:avLst/>
          </a:prstGeom>
          <a:noFill/>
        </p:spPr>
        <p:txBody>
          <a:bodyPr wrap="square" rtlCol="0">
            <a:spAutoFit/>
          </a:bodyPr>
          <a:lstStyle/>
          <a:p>
            <a:r>
              <a:rPr lang="en-US" dirty="0"/>
              <a:t>The 2025–2030 Dietary Guidelines for Americans (DGAs), released in January 2026, represent a major shift toward "</a:t>
            </a:r>
            <a:r>
              <a:rPr lang="en-US" dirty="0">
                <a:hlinkClick r:id="rId3"/>
              </a:rPr>
              <a:t>real, whole food,“</a:t>
            </a:r>
            <a:r>
              <a:rPr lang="en-US" dirty="0"/>
              <a:t>, focusing on nutrient-dense, whole foods (</a:t>
            </a:r>
            <a:r>
              <a:rPr lang="en-US" b="1" dirty="0">
                <a:solidFill>
                  <a:schemeClr val="accent6">
                    <a:lumMod val="75000"/>
                  </a:schemeClr>
                </a:solidFill>
              </a:rPr>
              <a:t>minimally processed</a:t>
            </a:r>
            <a:r>
              <a:rPr lang="en-US" dirty="0"/>
              <a:t>) while curbing highly processed (</a:t>
            </a:r>
            <a:r>
              <a:rPr lang="en-US" b="1" dirty="0"/>
              <a:t>ultra-processed</a:t>
            </a:r>
            <a:r>
              <a:rPr lang="en-US" dirty="0"/>
              <a:t>) items. </a:t>
            </a:r>
          </a:p>
        </p:txBody>
      </p:sp>
      <p:sp>
        <p:nvSpPr>
          <p:cNvPr id="3" name="TextBox 2">
            <a:extLst>
              <a:ext uri="{FF2B5EF4-FFF2-40B4-BE49-F238E27FC236}">
                <a16:creationId xmlns:a16="http://schemas.microsoft.com/office/drawing/2014/main" id="{14ABCC86-2BC7-E0FE-9969-39B4FE6E5F25}"/>
              </a:ext>
            </a:extLst>
          </p:cNvPr>
          <p:cNvSpPr txBox="1"/>
          <p:nvPr/>
        </p:nvSpPr>
        <p:spPr>
          <a:xfrm>
            <a:off x="1855502" y="6166122"/>
            <a:ext cx="9557564" cy="369332"/>
          </a:xfrm>
          <a:prstGeom prst="rect">
            <a:avLst/>
          </a:prstGeom>
          <a:noFill/>
        </p:spPr>
        <p:txBody>
          <a:bodyPr wrap="square" rtlCol="0">
            <a:spAutoFit/>
          </a:bodyPr>
          <a:lstStyle/>
          <a:p>
            <a:r>
              <a:rPr lang="en-US" dirty="0"/>
              <a:t>School meals are required to meet federal nutrition standards aligned with the DGAs</a:t>
            </a:r>
          </a:p>
        </p:txBody>
      </p:sp>
    </p:spTree>
    <p:extLst>
      <p:ext uri="{BB962C8B-B14F-4D97-AF65-F5344CB8AC3E}">
        <p14:creationId xmlns:p14="http://schemas.microsoft.com/office/powerpoint/2010/main" val="293461566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F7161A-184F-8944-0ABB-06E9DF392952}"/>
              </a:ext>
            </a:extLst>
          </p:cNvPr>
          <p:cNvGrpSpPr/>
          <p:nvPr/>
        </p:nvGrpSpPr>
        <p:grpSpPr>
          <a:xfrm>
            <a:off x="1221644" y="728178"/>
            <a:ext cx="9455352" cy="4620037"/>
            <a:chOff x="1864581" y="456716"/>
            <a:chExt cx="9455352" cy="4620037"/>
          </a:xfrm>
        </p:grpSpPr>
        <p:sp>
          <p:nvSpPr>
            <p:cNvPr id="7" name="TextBox 6">
              <a:extLst>
                <a:ext uri="{FF2B5EF4-FFF2-40B4-BE49-F238E27FC236}">
                  <a16:creationId xmlns:a16="http://schemas.microsoft.com/office/drawing/2014/main" id="{15F08ACC-722D-2649-96DD-5D7C1138DD73}"/>
                </a:ext>
              </a:extLst>
            </p:cNvPr>
            <p:cNvSpPr txBox="1"/>
            <p:nvPr/>
          </p:nvSpPr>
          <p:spPr>
            <a:xfrm>
              <a:off x="2247144" y="2767280"/>
              <a:ext cx="9072789" cy="1323439"/>
            </a:xfrm>
            <a:prstGeom prst="rect">
              <a:avLst/>
            </a:prstGeom>
            <a:noFill/>
          </p:spPr>
          <p:txBody>
            <a:bodyPr wrap="square">
              <a:spAutoFit/>
            </a:bodyPr>
            <a:lstStyle/>
            <a:p>
              <a:r>
                <a:rPr lang="en-US" sz="2000" dirty="0">
                  <a:solidFill>
                    <a:srgbClr val="000000"/>
                  </a:solidFill>
                </a:rPr>
                <a:t>The project involves </a:t>
              </a:r>
              <a:r>
                <a:rPr lang="en-US" dirty="0"/>
                <a:t>UW School of Public Health, working public</a:t>
              </a:r>
              <a:r>
                <a:rPr lang="en-US" sz="2000" b="0" i="0" u="none" strike="noStrike" dirty="0">
                  <a:solidFill>
                    <a:srgbClr val="000000"/>
                  </a:solidFill>
                </a:rPr>
                <a:t> policy and outreach, and UW College of Engineering,  for </a:t>
              </a:r>
              <a:r>
                <a:rPr lang="en-US" sz="2000" dirty="0">
                  <a:solidFill>
                    <a:srgbClr val="000000"/>
                  </a:solidFill>
                </a:rPr>
                <a:t>d</a:t>
              </a:r>
              <a:r>
                <a:rPr lang="en-US" sz="2000" b="0" i="0" u="none" strike="noStrike" dirty="0">
                  <a:solidFill>
                    <a:srgbClr val="000000"/>
                  </a:solidFill>
                </a:rPr>
                <a:t>eveloping</a:t>
              </a:r>
              <a:r>
                <a:rPr lang="en-US" sz="2000" dirty="0">
                  <a:solidFill>
                    <a:srgbClr val="000000"/>
                  </a:solidFill>
                </a:rPr>
                <a:t> pre-prepared ready-to-eat</a:t>
              </a:r>
              <a:r>
                <a:rPr lang="en-US" sz="2000" b="0" i="0" u="none" strike="noStrike" dirty="0">
                  <a:solidFill>
                    <a:srgbClr val="000000"/>
                  </a:solidFill>
                </a:rPr>
                <a:t> meals based on </a:t>
              </a:r>
              <a:r>
                <a:rPr lang="en-US" sz="2000" b="1" i="0" u="none" strike="noStrike" dirty="0">
                  <a:solidFill>
                    <a:srgbClr val="000000"/>
                  </a:solidFill>
                </a:rPr>
                <a:t>whole grains </a:t>
              </a:r>
              <a:r>
                <a:rPr lang="en-US" sz="2000" b="0" i="0" u="none" strike="noStrike" dirty="0">
                  <a:solidFill>
                    <a:srgbClr val="000000"/>
                  </a:solidFill>
                </a:rPr>
                <a:t>that will be scalable for commercial production </a:t>
              </a:r>
              <a:r>
                <a:rPr lang="en-US" sz="2000" dirty="0">
                  <a:solidFill>
                    <a:srgbClr val="000000"/>
                  </a:solidFill>
                </a:rPr>
                <a:t>and </a:t>
              </a:r>
              <a:r>
                <a:rPr lang="en-US" sz="2000" b="0" i="0" u="none" strike="noStrike" dirty="0">
                  <a:solidFill>
                    <a:srgbClr val="000000"/>
                  </a:solidFill>
                </a:rPr>
                <a:t>accessible to consumers from all income levels</a:t>
              </a:r>
              <a:r>
                <a:rPr lang="en-US" sz="2000" dirty="0">
                  <a:solidFill>
                    <a:srgbClr val="000000"/>
                  </a:solidFill>
                </a:rPr>
                <a:t>, including school food programs.</a:t>
              </a:r>
              <a:r>
                <a:rPr lang="en-US" sz="2000" b="0" i="0" u="none" strike="noStrike" dirty="0">
                  <a:solidFill>
                    <a:srgbClr val="000000"/>
                  </a:solidFill>
                </a:rPr>
                <a:t> </a:t>
              </a:r>
              <a:endParaRPr lang="en-US" sz="2000" dirty="0"/>
            </a:p>
          </p:txBody>
        </p:sp>
        <p:sp>
          <p:nvSpPr>
            <p:cNvPr id="4" name="TextBox 3">
              <a:extLst>
                <a:ext uri="{FF2B5EF4-FFF2-40B4-BE49-F238E27FC236}">
                  <a16:creationId xmlns:a16="http://schemas.microsoft.com/office/drawing/2014/main" id="{6E6E722F-A056-2C1C-340E-24862099EF38}"/>
                </a:ext>
              </a:extLst>
            </p:cNvPr>
            <p:cNvSpPr txBox="1"/>
            <p:nvPr/>
          </p:nvSpPr>
          <p:spPr>
            <a:xfrm>
              <a:off x="1864581" y="456716"/>
              <a:ext cx="9455352" cy="2008242"/>
            </a:xfrm>
            <a:prstGeom prst="rect">
              <a:avLst/>
            </a:prstGeom>
            <a:noFill/>
          </p:spPr>
          <p:txBody>
            <a:bodyPr wrap="square">
              <a:spAutoFit/>
            </a:bodyPr>
            <a:lstStyle/>
            <a:p>
              <a:pPr algn="ctr"/>
              <a:r>
                <a:rPr lang="en-US" sz="2400" b="1" dirty="0">
                  <a:effectLst/>
                  <a:ea typeface="Times New Roman" panose="02020603050405020304" pitchFamily="18" charset="0"/>
                  <a:cs typeface="Times New Roman" panose="02020603050405020304" pitchFamily="18" charset="0"/>
                </a:rPr>
                <a:t>Optimizing Human Health and Nutrition from Soil to Society</a:t>
              </a:r>
              <a:r>
                <a:rPr lang="en-US" sz="2400" b="1" dirty="0">
                  <a:ea typeface="Times New Roman" panose="02020603050405020304" pitchFamily="18" charset="0"/>
                  <a:cs typeface="Times New Roman" panose="02020603050405020304" pitchFamily="18" charset="0"/>
                </a:rPr>
                <a:t> Project 2025-2030</a:t>
              </a:r>
              <a:br>
                <a:rPr lang="en-US" sz="2400" b="1" dirty="0">
                  <a:effectLst/>
                  <a:ea typeface="Times New Roman" panose="02020603050405020304" pitchFamily="18" charset="0"/>
                  <a:cs typeface="Times New Roman" panose="02020603050405020304" pitchFamily="18" charset="0"/>
                </a:rPr>
              </a:br>
              <a:r>
                <a:rPr lang="en-US" sz="2400" b="1" dirty="0">
                  <a:effectLst/>
                  <a:ea typeface="Times New Roman" panose="02020603050405020304" pitchFamily="18" charset="0"/>
                  <a:cs typeface="Times New Roman" panose="02020603050405020304" pitchFamily="18" charset="0"/>
                </a:rPr>
                <a:t> </a:t>
              </a:r>
              <a:r>
                <a:rPr lang="en-US" sz="2400" dirty="0">
                  <a:effectLst/>
                  <a:ea typeface="Times New Roman" panose="02020603050405020304" pitchFamily="18" charset="0"/>
                  <a:cs typeface="Times New Roman" panose="02020603050405020304" pitchFamily="18" charset="0"/>
                </a:rPr>
                <a:t>led by Kevin Murphy, WSU, supported by Washington Research Foundation and Washington Grain Commission</a:t>
              </a:r>
            </a:p>
            <a:p>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p>
              <a:r>
                <a:rPr lang="en-US" sz="1050" dirty="0"/>
                <a:t>	https://idahonews.com/news/local/wsu-initiative-to-commercialize-healthy-grains-benefiting-schools-and-local-farmers</a:t>
              </a:r>
            </a:p>
          </p:txBody>
        </p:sp>
        <p:sp>
          <p:nvSpPr>
            <p:cNvPr id="8" name="TextBox 7">
              <a:extLst>
                <a:ext uri="{FF2B5EF4-FFF2-40B4-BE49-F238E27FC236}">
                  <a16:creationId xmlns:a16="http://schemas.microsoft.com/office/drawing/2014/main" id="{F46530E7-A84C-D672-2AE2-04AE2431B670}"/>
                </a:ext>
              </a:extLst>
            </p:cNvPr>
            <p:cNvSpPr txBox="1"/>
            <p:nvPr/>
          </p:nvSpPr>
          <p:spPr>
            <a:xfrm>
              <a:off x="2389514" y="4485822"/>
              <a:ext cx="8164538" cy="590931"/>
            </a:xfrm>
            <a:prstGeom prst="rect">
              <a:avLst/>
            </a:prstGeom>
            <a:noFill/>
          </p:spPr>
          <p:txBody>
            <a:bodyPr wrap="square">
              <a:spAutoFit/>
            </a:bodyPr>
            <a:lstStyle/>
            <a:p>
              <a:pPr>
                <a:lnSpc>
                  <a:spcPct val="90000"/>
                </a:lnSpc>
                <a:spcAft>
                  <a:spcPts val="600"/>
                </a:spcAft>
              </a:pPr>
              <a:r>
                <a:rPr lang="en-US" sz="1800" b="1" dirty="0"/>
                <a:t>AI can potentially help formulating new product based on whole grains and plant-based proteins to meet consumer needs</a:t>
              </a:r>
            </a:p>
          </p:txBody>
        </p:sp>
      </p:grpSp>
    </p:spTree>
    <p:extLst>
      <p:ext uri="{BB962C8B-B14F-4D97-AF65-F5344CB8AC3E}">
        <p14:creationId xmlns:p14="http://schemas.microsoft.com/office/powerpoint/2010/main" val="2370334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C05D22-1C83-4417-C1D3-B9378E967DEB}"/>
            </a:ext>
          </a:extLst>
        </p:cNvPr>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Freeform: Shape 103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3" name="TextBox 2">
            <a:extLst>
              <a:ext uri="{FF2B5EF4-FFF2-40B4-BE49-F238E27FC236}">
                <a16:creationId xmlns:a16="http://schemas.microsoft.com/office/drawing/2014/main" id="{E6C51ABA-BF43-6FE4-AF0C-599928DA2272}"/>
              </a:ext>
            </a:extLst>
          </p:cNvPr>
          <p:cNvSpPr txBox="1"/>
          <p:nvPr/>
        </p:nvSpPr>
        <p:spPr>
          <a:xfrm>
            <a:off x="-42389" y="-263321"/>
            <a:ext cx="12323205" cy="18005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000" b="1" dirty="0">
                <a:solidFill>
                  <a:schemeClr val="accent5">
                    <a:lumMod val="50000"/>
                  </a:schemeClr>
                </a:solidFill>
                <a:ea typeface="+mj-ea"/>
                <a:cs typeface="+mj-cs"/>
              </a:rPr>
              <a:t>M</a:t>
            </a:r>
            <a:r>
              <a:rPr lang="en-US" sz="2000" b="1" i="0" dirty="0">
                <a:solidFill>
                  <a:schemeClr val="accent5">
                    <a:lumMod val="50000"/>
                  </a:schemeClr>
                </a:solidFill>
                <a:effectLst/>
                <a:ea typeface="+mj-ea"/>
                <a:cs typeface="+mj-cs"/>
              </a:rPr>
              <a:t>ajor advancements in smart sensors for diabetes management driving demands for personalized meals</a:t>
            </a:r>
            <a:endParaRPr lang="en-US" sz="2000" b="1" dirty="0">
              <a:solidFill>
                <a:schemeClr val="accent5">
                  <a:lumMod val="50000"/>
                </a:schemeClr>
              </a:solidFill>
              <a:ea typeface="+mj-ea"/>
              <a:cs typeface="+mj-cs"/>
            </a:endParaRPr>
          </a:p>
        </p:txBody>
      </p:sp>
      <p:sp>
        <p:nvSpPr>
          <p:cNvPr id="4" name="TextBox 3">
            <a:extLst>
              <a:ext uri="{FF2B5EF4-FFF2-40B4-BE49-F238E27FC236}">
                <a16:creationId xmlns:a16="http://schemas.microsoft.com/office/drawing/2014/main" id="{81124569-E448-687D-12AD-8AA6D58AD365}"/>
              </a:ext>
            </a:extLst>
          </p:cNvPr>
          <p:cNvSpPr txBox="1"/>
          <p:nvPr/>
        </p:nvSpPr>
        <p:spPr>
          <a:xfrm>
            <a:off x="7061652" y="990808"/>
            <a:ext cx="4717335" cy="3553581"/>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accent5">
                    <a:lumMod val="50000"/>
                  </a:schemeClr>
                </a:solidFill>
              </a:rPr>
              <a:t>New cell-phone APPS based on wearable sensors provide guidance for diets, creating new markets for personalized and locally produced ready-to-eat meals</a:t>
            </a:r>
          </a:p>
          <a:p>
            <a:pPr>
              <a:lnSpc>
                <a:spcPct val="90000"/>
              </a:lnSpc>
              <a:spcAft>
                <a:spcPts val="600"/>
              </a:spcAft>
            </a:pPr>
            <a:endParaRPr lang="en-US" sz="2000" b="1" dirty="0"/>
          </a:p>
          <a:p>
            <a:pPr>
              <a:lnSpc>
                <a:spcPct val="90000"/>
              </a:lnSpc>
              <a:spcAft>
                <a:spcPts val="600"/>
              </a:spcAft>
            </a:pPr>
            <a:endParaRPr lang="en-US" sz="2000" b="1" dirty="0"/>
          </a:p>
          <a:p>
            <a:pPr>
              <a:lnSpc>
                <a:spcPct val="90000"/>
              </a:lnSpc>
              <a:spcAft>
                <a:spcPts val="600"/>
              </a:spcAft>
            </a:pPr>
            <a:endParaRPr lang="en-US" sz="2000" b="1" dirty="0"/>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p:txBody>
      </p:sp>
      <p:pic>
        <p:nvPicPr>
          <p:cNvPr id="1026" name="Picture 2" descr="CES 2026: The Best Fitness, Wellness ...">
            <a:extLst>
              <a:ext uri="{FF2B5EF4-FFF2-40B4-BE49-F238E27FC236}">
                <a16:creationId xmlns:a16="http://schemas.microsoft.com/office/drawing/2014/main" id="{8A102740-DE73-79E2-F0C6-C02823708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778" r="2" b="2"/>
          <a:stretch>
            <a:fillRect/>
          </a:stretch>
        </p:blipFill>
        <p:spPr bwMode="auto">
          <a:xfrm>
            <a:off x="4593037" y="3635447"/>
            <a:ext cx="2424770" cy="14689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wearable glucose sensors could be the next wellness trend | South China  Morning Post">
            <a:extLst>
              <a:ext uri="{FF2B5EF4-FFF2-40B4-BE49-F238E27FC236}">
                <a16:creationId xmlns:a16="http://schemas.microsoft.com/office/drawing/2014/main" id="{FF79E9BA-45C2-174C-A1CC-5B336E481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651" b="42243"/>
          <a:stretch>
            <a:fillRect/>
          </a:stretch>
        </p:blipFill>
        <p:spPr bwMode="auto">
          <a:xfrm>
            <a:off x="4583556" y="1363629"/>
            <a:ext cx="2349647" cy="13790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77B045-FB51-8FC3-1EAC-12A6124D1B08}"/>
              </a:ext>
            </a:extLst>
          </p:cNvPr>
          <p:cNvSpPr txBox="1"/>
          <p:nvPr/>
        </p:nvSpPr>
        <p:spPr>
          <a:xfrm>
            <a:off x="4757996" y="2853424"/>
            <a:ext cx="2672959" cy="276999"/>
          </a:xfrm>
          <a:prstGeom prst="rect">
            <a:avLst/>
          </a:prstGeom>
          <a:noFill/>
        </p:spPr>
        <p:txBody>
          <a:bodyPr wrap="square">
            <a:spAutoFit/>
          </a:bodyPr>
          <a:lstStyle/>
          <a:p>
            <a:r>
              <a:rPr lang="en-US" sz="1200" dirty="0"/>
              <a:t>Abbot Wearable glucometer</a:t>
            </a:r>
          </a:p>
        </p:txBody>
      </p:sp>
      <p:sp>
        <p:nvSpPr>
          <p:cNvPr id="8" name="TextBox 7">
            <a:extLst>
              <a:ext uri="{FF2B5EF4-FFF2-40B4-BE49-F238E27FC236}">
                <a16:creationId xmlns:a16="http://schemas.microsoft.com/office/drawing/2014/main" id="{D94E2E62-3545-3D88-E420-32D08911B3E5}"/>
              </a:ext>
            </a:extLst>
          </p:cNvPr>
          <p:cNvSpPr txBox="1"/>
          <p:nvPr/>
        </p:nvSpPr>
        <p:spPr>
          <a:xfrm>
            <a:off x="79717" y="6154032"/>
            <a:ext cx="4748145" cy="338554"/>
          </a:xfrm>
          <a:prstGeom prst="rect">
            <a:avLst/>
          </a:prstGeom>
          <a:noFill/>
        </p:spPr>
        <p:txBody>
          <a:bodyPr wrap="square" rtlCol="0">
            <a:spAutoFit/>
          </a:bodyPr>
          <a:lstStyle/>
          <a:p>
            <a:r>
              <a:rPr lang="en-US" sz="1600" dirty="0"/>
              <a:t>Smart balance produced by </a:t>
            </a:r>
            <a:r>
              <a:rPr lang="en-US" sz="1600" b="1" dirty="0">
                <a:solidFill>
                  <a:srgbClr val="7030A0"/>
                </a:solidFill>
              </a:rPr>
              <a:t>WYZE Labs</a:t>
            </a:r>
            <a:r>
              <a:rPr lang="en-US" sz="1600" dirty="0"/>
              <a:t>, Kirkland, WA</a:t>
            </a:r>
          </a:p>
        </p:txBody>
      </p:sp>
      <p:pic>
        <p:nvPicPr>
          <p:cNvPr id="1032" name="Picture 8" descr="Wyze Scale Ultra | Smart Scale with Wi-Fi, 13 Body Metrics">
            <a:extLst>
              <a:ext uri="{FF2B5EF4-FFF2-40B4-BE49-F238E27FC236}">
                <a16:creationId xmlns:a16="http://schemas.microsoft.com/office/drawing/2014/main" id="{2DB858F5-53BB-9065-C6CA-0780EDA07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17" y="990808"/>
            <a:ext cx="4411530" cy="5163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4BD1859-3F1D-3FE6-0C54-54E0184ACDC8}"/>
              </a:ext>
            </a:extLst>
          </p:cNvPr>
          <p:cNvSpPr txBox="1"/>
          <p:nvPr/>
        </p:nvSpPr>
        <p:spPr>
          <a:xfrm>
            <a:off x="4661172" y="5378547"/>
            <a:ext cx="2720978" cy="461665"/>
          </a:xfrm>
          <a:prstGeom prst="rect">
            <a:avLst/>
          </a:prstGeom>
          <a:noFill/>
        </p:spPr>
        <p:txBody>
          <a:bodyPr wrap="square">
            <a:spAutoFit/>
          </a:bodyPr>
          <a:lstStyle/>
          <a:p>
            <a:r>
              <a:rPr lang="en-US" sz="1200" dirty="0"/>
              <a:t>Other new products at the 2026 CES</a:t>
            </a:r>
          </a:p>
          <a:p>
            <a:r>
              <a:rPr lang="en-US" sz="1200" dirty="0"/>
              <a:t>January 6-9, Last Vegas</a:t>
            </a:r>
          </a:p>
        </p:txBody>
      </p:sp>
      <p:sp>
        <p:nvSpPr>
          <p:cNvPr id="6" name="AutoShape 3" descr="AI in personalized nutrition market size and growth forecast (2023-2033)">
            <a:extLst>
              <a:ext uri="{FF2B5EF4-FFF2-40B4-BE49-F238E27FC236}">
                <a16:creationId xmlns:a16="http://schemas.microsoft.com/office/drawing/2014/main" id="{41097188-0E9B-A166-0CD3-463156A18F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C2F8F66B-6AED-4D31-C4C9-5EC9BF627B4A}"/>
              </a:ext>
            </a:extLst>
          </p:cNvPr>
          <p:cNvPicPr>
            <a:picLocks noChangeAspect="1"/>
          </p:cNvPicPr>
          <p:nvPr/>
        </p:nvPicPr>
        <p:blipFill>
          <a:blip r:embed="rId6"/>
          <a:stretch>
            <a:fillRect/>
          </a:stretch>
        </p:blipFill>
        <p:spPr>
          <a:xfrm>
            <a:off x="7109671" y="2618094"/>
            <a:ext cx="5002612" cy="3600350"/>
          </a:xfrm>
          <a:prstGeom prst="rect">
            <a:avLst/>
          </a:prstGeom>
        </p:spPr>
      </p:pic>
    </p:spTree>
    <p:extLst>
      <p:ext uri="{BB962C8B-B14F-4D97-AF65-F5344CB8AC3E}">
        <p14:creationId xmlns:p14="http://schemas.microsoft.com/office/powerpoint/2010/main" val="8665293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3" name="Picture 10" descr="Frozen food editorial photo. Image of freezer, supermarket - 50447756">
            <a:extLst>
              <a:ext uri="{FF2B5EF4-FFF2-40B4-BE49-F238E27FC236}">
                <a16:creationId xmlns:a16="http://schemas.microsoft.com/office/drawing/2014/main" id="{432A2777-4B1A-074E-BA0E-DB2C11D6D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572" y="1861948"/>
            <a:ext cx="2876088" cy="178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Walmart sales boosted by strong grocery performance | 2018-08-17 | Food  Business News | MEAT+POULTRY">
            <a:extLst>
              <a:ext uri="{FF2B5EF4-FFF2-40B4-BE49-F238E27FC236}">
                <a16:creationId xmlns:a16="http://schemas.microsoft.com/office/drawing/2014/main" id="{384B7B9C-8643-ED4B-8BFA-1A1AF4E97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9573" y="3957932"/>
            <a:ext cx="2868789" cy="173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2" descr="Walmart Redesigns Fresh Department in Response to Shopper Complaints">
            <a:extLst>
              <a:ext uri="{FF2B5EF4-FFF2-40B4-BE49-F238E27FC236}">
                <a16:creationId xmlns:a16="http://schemas.microsoft.com/office/drawing/2014/main" id="{61A79199-12EA-114A-82B6-3BD8CAC3E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9573" y="143012"/>
            <a:ext cx="2876087" cy="141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a:extLst>
              <a:ext uri="{FF2B5EF4-FFF2-40B4-BE49-F238E27FC236}">
                <a16:creationId xmlns:a16="http://schemas.microsoft.com/office/drawing/2014/main" id="{C999DC94-C202-D948-B787-6A99D82DA022}"/>
              </a:ext>
            </a:extLst>
          </p:cNvPr>
          <p:cNvSpPr txBox="1">
            <a:spLocks noChangeArrowheads="1"/>
          </p:cNvSpPr>
          <p:nvPr/>
        </p:nvSpPr>
        <p:spPr bwMode="auto">
          <a:xfrm>
            <a:off x="8788940" y="1550746"/>
            <a:ext cx="20260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9900"/>
                </a:solidFill>
                <a:latin typeface="Times New Roman" panose="02020603050405020304" pitchFamily="18" charset="0"/>
              </a:defRPr>
            </a:lvl1pPr>
            <a:lvl2pPr marL="742950" indent="-285750">
              <a:defRPr sz="2800" b="1">
                <a:solidFill>
                  <a:srgbClr val="FF9900"/>
                </a:solidFill>
                <a:latin typeface="Times New Roman" panose="02020603050405020304" pitchFamily="18" charset="0"/>
              </a:defRPr>
            </a:lvl2pPr>
            <a:lvl3pPr marL="1143000" indent="-228600">
              <a:defRPr sz="2800" b="1">
                <a:solidFill>
                  <a:srgbClr val="FF9900"/>
                </a:solidFill>
                <a:latin typeface="Times New Roman" panose="02020603050405020304" pitchFamily="18" charset="0"/>
              </a:defRPr>
            </a:lvl3pPr>
            <a:lvl4pPr marL="1600200" indent="-228600">
              <a:defRPr sz="2800" b="1">
                <a:solidFill>
                  <a:srgbClr val="FF9900"/>
                </a:solidFill>
                <a:latin typeface="Times New Roman" panose="02020603050405020304" pitchFamily="18" charset="0"/>
              </a:defRPr>
            </a:lvl4pPr>
            <a:lvl5pPr marL="2057400" indent="-228600">
              <a:defRPr sz="2800" b="1">
                <a:solidFill>
                  <a:srgbClr val="FF99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99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99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99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9900"/>
                </a:solidFill>
                <a:latin typeface="Times New Roman" panose="02020603050405020304" pitchFamily="18" charset="0"/>
              </a:defRPr>
            </a:lvl9pPr>
          </a:lstStyle>
          <a:p>
            <a:r>
              <a:rPr lang="en-US" altLang="en-US" sz="1400" b="0" dirty="0">
                <a:solidFill>
                  <a:srgbClr val="007335"/>
                </a:solidFill>
                <a:latin typeface="+mn-lt"/>
              </a:rPr>
              <a:t>Fresh fruits &amp; vegetables</a:t>
            </a:r>
          </a:p>
        </p:txBody>
      </p:sp>
      <p:sp>
        <p:nvSpPr>
          <p:cNvPr id="23557" name="TextBox 13">
            <a:extLst>
              <a:ext uri="{FF2B5EF4-FFF2-40B4-BE49-F238E27FC236}">
                <a16:creationId xmlns:a16="http://schemas.microsoft.com/office/drawing/2014/main" id="{0349D93F-9A54-5B49-93BA-02E001C2A3BC}"/>
              </a:ext>
            </a:extLst>
          </p:cNvPr>
          <p:cNvSpPr txBox="1">
            <a:spLocks noChangeArrowheads="1"/>
          </p:cNvSpPr>
          <p:nvPr/>
        </p:nvSpPr>
        <p:spPr bwMode="auto">
          <a:xfrm>
            <a:off x="8261984" y="3651952"/>
            <a:ext cx="32239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9900"/>
                </a:solidFill>
                <a:latin typeface="Times New Roman" panose="02020603050405020304" pitchFamily="18" charset="0"/>
              </a:defRPr>
            </a:lvl1pPr>
            <a:lvl2pPr marL="742950" indent="-285750">
              <a:defRPr sz="2800" b="1">
                <a:solidFill>
                  <a:srgbClr val="FF9900"/>
                </a:solidFill>
                <a:latin typeface="Times New Roman" panose="02020603050405020304" pitchFamily="18" charset="0"/>
              </a:defRPr>
            </a:lvl2pPr>
            <a:lvl3pPr marL="1143000" indent="-228600">
              <a:defRPr sz="2800" b="1">
                <a:solidFill>
                  <a:srgbClr val="FF9900"/>
                </a:solidFill>
                <a:latin typeface="Times New Roman" panose="02020603050405020304" pitchFamily="18" charset="0"/>
              </a:defRPr>
            </a:lvl3pPr>
            <a:lvl4pPr marL="1600200" indent="-228600">
              <a:defRPr sz="2800" b="1">
                <a:solidFill>
                  <a:srgbClr val="FF9900"/>
                </a:solidFill>
                <a:latin typeface="Times New Roman" panose="02020603050405020304" pitchFamily="18" charset="0"/>
              </a:defRPr>
            </a:lvl4pPr>
            <a:lvl5pPr marL="2057400" indent="-228600">
              <a:defRPr sz="2800" b="1">
                <a:solidFill>
                  <a:srgbClr val="FF99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99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99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99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9900"/>
                </a:solidFill>
                <a:latin typeface="Times New Roman" panose="02020603050405020304" pitchFamily="18" charset="0"/>
              </a:defRPr>
            </a:lvl9pPr>
          </a:lstStyle>
          <a:p>
            <a:r>
              <a:rPr lang="en-US" altLang="en-US" sz="1400" b="0" dirty="0">
                <a:solidFill>
                  <a:srgbClr val="007335"/>
                </a:solidFill>
              </a:rPr>
              <a:t>Refrigerated and frozen meals, fish, meats</a:t>
            </a:r>
          </a:p>
        </p:txBody>
      </p:sp>
      <p:sp>
        <p:nvSpPr>
          <p:cNvPr id="23558" name="TextBox 5">
            <a:extLst>
              <a:ext uri="{FF2B5EF4-FFF2-40B4-BE49-F238E27FC236}">
                <a16:creationId xmlns:a16="http://schemas.microsoft.com/office/drawing/2014/main" id="{660A612E-51FF-4040-B85B-F3C0EFFADE4D}"/>
              </a:ext>
            </a:extLst>
          </p:cNvPr>
          <p:cNvSpPr txBox="1">
            <a:spLocks noChangeArrowheads="1"/>
          </p:cNvSpPr>
          <p:nvPr/>
        </p:nvSpPr>
        <p:spPr bwMode="auto">
          <a:xfrm>
            <a:off x="8251344" y="5769131"/>
            <a:ext cx="34371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9900"/>
                </a:solidFill>
                <a:latin typeface="Times New Roman" panose="02020603050405020304" pitchFamily="18" charset="0"/>
              </a:defRPr>
            </a:lvl1pPr>
            <a:lvl2pPr marL="742950" indent="-285750">
              <a:defRPr sz="2800" b="1">
                <a:solidFill>
                  <a:srgbClr val="FF9900"/>
                </a:solidFill>
                <a:latin typeface="Times New Roman" panose="02020603050405020304" pitchFamily="18" charset="0"/>
              </a:defRPr>
            </a:lvl2pPr>
            <a:lvl3pPr marL="1143000" indent="-228600">
              <a:defRPr sz="2800" b="1">
                <a:solidFill>
                  <a:srgbClr val="FF9900"/>
                </a:solidFill>
                <a:latin typeface="Times New Roman" panose="02020603050405020304" pitchFamily="18" charset="0"/>
              </a:defRPr>
            </a:lvl3pPr>
            <a:lvl4pPr marL="1600200" indent="-228600">
              <a:defRPr sz="2800" b="1">
                <a:solidFill>
                  <a:srgbClr val="FF9900"/>
                </a:solidFill>
                <a:latin typeface="Times New Roman" panose="02020603050405020304" pitchFamily="18" charset="0"/>
              </a:defRPr>
            </a:lvl4pPr>
            <a:lvl5pPr marL="2057400" indent="-228600">
              <a:defRPr sz="2800" b="1">
                <a:solidFill>
                  <a:srgbClr val="FF99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99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99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99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9900"/>
                </a:solidFill>
                <a:latin typeface="Times New Roman" panose="02020603050405020304" pitchFamily="18" charset="0"/>
              </a:defRPr>
            </a:lvl9pPr>
          </a:lstStyle>
          <a:p>
            <a:r>
              <a:rPr lang="en-US" altLang="en-US" sz="1400" b="0" dirty="0">
                <a:solidFill>
                  <a:srgbClr val="007335"/>
                </a:solidFill>
              </a:rPr>
              <a:t>Shelf-stable foods: canned, dried, ingredients</a:t>
            </a:r>
          </a:p>
        </p:txBody>
      </p:sp>
      <p:sp>
        <p:nvSpPr>
          <p:cNvPr id="8" name="TextBox 7">
            <a:extLst>
              <a:ext uri="{FF2B5EF4-FFF2-40B4-BE49-F238E27FC236}">
                <a16:creationId xmlns:a16="http://schemas.microsoft.com/office/drawing/2014/main" id="{7B9FE7DC-D862-704F-B635-2F0FAD801A96}"/>
              </a:ext>
            </a:extLst>
          </p:cNvPr>
          <p:cNvSpPr txBox="1">
            <a:spLocks noChangeArrowheads="1"/>
          </p:cNvSpPr>
          <p:nvPr/>
        </p:nvSpPr>
        <p:spPr bwMode="auto">
          <a:xfrm>
            <a:off x="7626073" y="6056733"/>
            <a:ext cx="4495783" cy="5693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b="1">
                <a:solidFill>
                  <a:srgbClr val="FF9900"/>
                </a:solidFill>
                <a:latin typeface="Times New Roman" panose="02020603050405020304" pitchFamily="18" charset="0"/>
              </a:defRPr>
            </a:lvl1pPr>
            <a:lvl2pPr marL="742950" indent="-285750">
              <a:defRPr sz="2800" b="1">
                <a:solidFill>
                  <a:srgbClr val="FF9900"/>
                </a:solidFill>
                <a:latin typeface="Times New Roman" panose="02020603050405020304" pitchFamily="18" charset="0"/>
              </a:defRPr>
            </a:lvl2pPr>
            <a:lvl3pPr marL="1143000" indent="-228600">
              <a:defRPr sz="2800" b="1">
                <a:solidFill>
                  <a:srgbClr val="FF9900"/>
                </a:solidFill>
                <a:latin typeface="Times New Roman" panose="02020603050405020304" pitchFamily="18" charset="0"/>
              </a:defRPr>
            </a:lvl3pPr>
            <a:lvl4pPr marL="1600200" indent="-228600">
              <a:defRPr sz="2800" b="1">
                <a:solidFill>
                  <a:srgbClr val="FF9900"/>
                </a:solidFill>
                <a:latin typeface="Times New Roman" panose="02020603050405020304" pitchFamily="18" charset="0"/>
              </a:defRPr>
            </a:lvl4pPr>
            <a:lvl5pPr marL="2057400" indent="-228600">
              <a:defRPr sz="2800" b="1">
                <a:solidFill>
                  <a:srgbClr val="FF99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99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99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99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9900"/>
                </a:solidFill>
                <a:latin typeface="Times New Roman" panose="02020603050405020304" pitchFamily="18" charset="0"/>
              </a:defRPr>
            </a:lvl9pPr>
          </a:lstStyle>
          <a:p>
            <a:pPr algn="ctr"/>
            <a:r>
              <a:rPr lang="en-US" altLang="en-US" sz="1500" b="0" dirty="0">
                <a:solidFill>
                  <a:schemeClr val="tx1"/>
                </a:solidFill>
                <a:latin typeface="+mj-lt"/>
              </a:rPr>
              <a:t>$2</a:t>
            </a:r>
            <a:r>
              <a:rPr lang="en-US" altLang="en-US" sz="1500" dirty="0">
                <a:solidFill>
                  <a:schemeClr val="tx1"/>
                </a:solidFill>
                <a:latin typeface="+mj-lt"/>
              </a:rPr>
              <a:t>.66 trillion expenditures on food in USA (2026) </a:t>
            </a:r>
          </a:p>
          <a:p>
            <a:pPr algn="ctr"/>
            <a:r>
              <a:rPr lang="en-US" altLang="en-US" sz="1500" dirty="0">
                <a:solidFill>
                  <a:schemeClr val="tx1"/>
                </a:solidFill>
                <a:latin typeface="+mj-lt"/>
              </a:rPr>
              <a:t>8.7% of total GDP</a:t>
            </a:r>
          </a:p>
        </p:txBody>
      </p:sp>
      <p:pic>
        <p:nvPicPr>
          <p:cNvPr id="87042" name="Picture 2" descr="Modern Agricultural Technology Adoption And its Importance in Solving  Agriculture Industry Challenges - MYTECHMAG">
            <a:extLst>
              <a:ext uri="{FF2B5EF4-FFF2-40B4-BE49-F238E27FC236}">
                <a16:creationId xmlns:a16="http://schemas.microsoft.com/office/drawing/2014/main" id="{8D865E34-7F34-5C48-B2E6-564FA71C6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51" y="143012"/>
            <a:ext cx="2676088" cy="1389058"/>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Experts Urge Farmers To Adopt Modern Farming Methods -">
            <a:extLst>
              <a:ext uri="{FF2B5EF4-FFF2-40B4-BE49-F238E27FC236}">
                <a16:creationId xmlns:a16="http://schemas.microsoft.com/office/drawing/2014/main" id="{DB2D7A31-FFAD-C148-9F04-537E47F9C7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192" y="1614634"/>
            <a:ext cx="2676088" cy="1440139"/>
          </a:xfrm>
          <a:prstGeom prst="rect">
            <a:avLst/>
          </a:prstGeom>
          <a:noFill/>
          <a:extLst>
            <a:ext uri="{909E8E84-426E-40DD-AFC4-6F175D3DCCD1}">
              <a14:hiddenFill xmlns:a14="http://schemas.microsoft.com/office/drawing/2010/main">
                <a:solidFill>
                  <a:srgbClr val="FFFFFF"/>
                </a:solidFill>
              </a14:hiddenFill>
            </a:ext>
          </a:extLst>
        </p:spPr>
      </p:pic>
      <p:pic>
        <p:nvPicPr>
          <p:cNvPr id="87052" name="Picture 12" descr="Image of cows grazing in field around wind turbines">
            <a:extLst>
              <a:ext uri="{FF2B5EF4-FFF2-40B4-BE49-F238E27FC236}">
                <a16:creationId xmlns:a16="http://schemas.microsoft.com/office/drawing/2014/main" id="{998A9E40-2A7A-9148-8C15-B48EC904DF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192" y="3157024"/>
            <a:ext cx="2692807" cy="13890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67C3E61-A326-9B46-84F0-9487C06E25AC}"/>
              </a:ext>
            </a:extLst>
          </p:cNvPr>
          <p:cNvGrpSpPr/>
          <p:nvPr/>
        </p:nvGrpSpPr>
        <p:grpSpPr>
          <a:xfrm>
            <a:off x="3602684" y="460339"/>
            <a:ext cx="4363484" cy="4811030"/>
            <a:chOff x="3130911" y="165010"/>
            <a:chExt cx="4363484" cy="4811030"/>
          </a:xfrm>
        </p:grpSpPr>
        <p:sp>
          <p:nvSpPr>
            <p:cNvPr id="2" name="AutoShape 10" descr="Address energy and food security at COP27 to aid climate change goals –  NFUonline">
              <a:extLst>
                <a:ext uri="{FF2B5EF4-FFF2-40B4-BE49-F238E27FC236}">
                  <a16:creationId xmlns:a16="http://schemas.microsoft.com/office/drawing/2014/main" id="{09E1C007-0DF5-1047-AF61-33619F0DE2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7056" name="Picture 16" descr="Identifying Fall Risk Areas in Food Processing Plants - Fabenco">
              <a:extLst>
                <a:ext uri="{FF2B5EF4-FFF2-40B4-BE49-F238E27FC236}">
                  <a16:creationId xmlns:a16="http://schemas.microsoft.com/office/drawing/2014/main" id="{70A08268-7E7A-9C4F-9E9C-B7C2F1DC74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7937" y="1913753"/>
              <a:ext cx="2020602" cy="10176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568DA8-4C0D-8F48-97EF-12EBA6125401}"/>
                </a:ext>
              </a:extLst>
            </p:cNvPr>
            <p:cNvSpPr txBox="1"/>
            <p:nvPr/>
          </p:nvSpPr>
          <p:spPr>
            <a:xfrm>
              <a:off x="3146916" y="1496889"/>
              <a:ext cx="2515369" cy="307777"/>
            </a:xfrm>
            <a:prstGeom prst="rect">
              <a:avLst/>
            </a:prstGeom>
            <a:noFill/>
          </p:spPr>
          <p:txBody>
            <a:bodyPr wrap="none" rtlCol="0">
              <a:spAutoFit/>
            </a:bodyPr>
            <a:lstStyle/>
            <a:p>
              <a:r>
                <a:rPr lang="en-US" sz="1400" b="1" u="sng" dirty="0">
                  <a:solidFill>
                    <a:srgbClr val="0070C0"/>
                  </a:solidFill>
                </a:rPr>
                <a:t>Cooling</a:t>
              </a:r>
              <a:r>
                <a:rPr lang="en-US" sz="1400" b="1" dirty="0">
                  <a:solidFill>
                    <a:srgbClr val="0070C0"/>
                  </a:solidFill>
                </a:rPr>
                <a:t>: </a:t>
              </a:r>
              <a:r>
                <a:rPr lang="en-US" sz="1400" dirty="0"/>
                <a:t>freezing, refrigeration </a:t>
              </a:r>
            </a:p>
          </p:txBody>
        </p:sp>
        <p:pic>
          <p:nvPicPr>
            <p:cNvPr id="87072" name="Picture 32" descr="Food Processing Machinery – Retort Packaging Equipment Food Sterilisation  Autoclaves – Retort Sterilisation &amp; Material Handling Systems">
              <a:extLst>
                <a:ext uri="{FF2B5EF4-FFF2-40B4-BE49-F238E27FC236}">
                  <a16:creationId xmlns:a16="http://schemas.microsoft.com/office/drawing/2014/main" id="{25691782-5FC3-1842-9738-6B476E64B7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2606" y="1913439"/>
              <a:ext cx="2040941" cy="1054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084D60-807E-224A-B763-055E4B94DA1B}"/>
                </a:ext>
              </a:extLst>
            </p:cNvPr>
            <p:cNvSpPr txBox="1"/>
            <p:nvPr/>
          </p:nvSpPr>
          <p:spPr>
            <a:xfrm>
              <a:off x="3130911" y="3013037"/>
              <a:ext cx="3529171" cy="584775"/>
            </a:xfrm>
            <a:prstGeom prst="rect">
              <a:avLst/>
            </a:prstGeom>
            <a:noFill/>
          </p:spPr>
          <p:txBody>
            <a:bodyPr wrap="none" rtlCol="0">
              <a:spAutoFit/>
            </a:bodyPr>
            <a:lstStyle/>
            <a:p>
              <a:r>
                <a:rPr lang="en-US" sz="1400" b="1" u="sng" dirty="0">
                  <a:solidFill>
                    <a:srgbClr val="C00000"/>
                  </a:solidFill>
                </a:rPr>
                <a:t>Heating:</a:t>
              </a:r>
              <a:r>
                <a:rPr lang="en-US" sz="1400" b="1" dirty="0">
                  <a:solidFill>
                    <a:srgbClr val="C00000"/>
                  </a:solidFill>
                </a:rPr>
                <a:t> </a:t>
              </a:r>
              <a:r>
                <a:rPr lang="en-US" sz="1400" dirty="0"/>
                <a:t>pasteurization, sterilization– canning</a:t>
              </a:r>
            </a:p>
            <a:p>
              <a:endParaRPr lang="en-US" dirty="0"/>
            </a:p>
          </p:txBody>
        </p:sp>
        <p:sp>
          <p:nvSpPr>
            <p:cNvPr id="31" name="TextBox 30">
              <a:extLst>
                <a:ext uri="{FF2B5EF4-FFF2-40B4-BE49-F238E27FC236}">
                  <a16:creationId xmlns:a16="http://schemas.microsoft.com/office/drawing/2014/main" id="{47C023D2-9614-3C45-8B76-177EDF63887F}"/>
                </a:ext>
              </a:extLst>
            </p:cNvPr>
            <p:cNvSpPr txBox="1"/>
            <p:nvPr/>
          </p:nvSpPr>
          <p:spPr>
            <a:xfrm>
              <a:off x="3132988" y="4668263"/>
              <a:ext cx="4240713" cy="307777"/>
            </a:xfrm>
            <a:prstGeom prst="rect">
              <a:avLst/>
            </a:prstGeom>
            <a:noFill/>
          </p:spPr>
          <p:txBody>
            <a:bodyPr wrap="none" rtlCol="0">
              <a:spAutoFit/>
            </a:bodyPr>
            <a:lstStyle/>
            <a:p>
              <a:r>
                <a:rPr lang="en-US" sz="1400" b="1" u="sng" dirty="0">
                  <a:solidFill>
                    <a:schemeClr val="accent4">
                      <a:lumMod val="50000"/>
                    </a:schemeClr>
                  </a:solidFill>
                </a:rPr>
                <a:t>Dehydration</a:t>
              </a:r>
              <a:r>
                <a:rPr lang="en-US" sz="1400" u="sng" dirty="0">
                  <a:solidFill>
                    <a:schemeClr val="accent4">
                      <a:lumMod val="50000"/>
                    </a:schemeClr>
                  </a:solidFill>
                </a:rPr>
                <a:t>:</a:t>
              </a:r>
              <a:r>
                <a:rPr lang="en-US" sz="1400" dirty="0">
                  <a:solidFill>
                    <a:srgbClr val="00B0F0"/>
                  </a:solidFill>
                </a:rPr>
                <a:t> </a:t>
              </a:r>
              <a:r>
                <a:rPr lang="en-US" sz="1400" dirty="0"/>
                <a:t>hot air drying, freeze drying, drum drying</a:t>
              </a:r>
            </a:p>
          </p:txBody>
        </p:sp>
        <p:pic>
          <p:nvPicPr>
            <p:cNvPr id="87086" name="Picture 46" descr="Large industrial freeze dryer lyophilizer machine for food | lyophilization  freeze-drying process - YouTube">
              <a:extLst>
                <a:ext uri="{FF2B5EF4-FFF2-40B4-BE49-F238E27FC236}">
                  <a16:creationId xmlns:a16="http://schemas.microsoft.com/office/drawing/2014/main" id="{EFBFC612-B1BA-584A-939F-23CA1592A7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422606" y="3556224"/>
              <a:ext cx="2052451" cy="974543"/>
            </a:xfrm>
            <a:prstGeom prst="rect">
              <a:avLst/>
            </a:prstGeom>
            <a:noFill/>
            <a:extLst>
              <a:ext uri="{909E8E84-426E-40DD-AFC4-6F175D3DCCD1}">
                <a14:hiddenFill xmlns:a14="http://schemas.microsoft.com/office/drawing/2010/main">
                  <a:solidFill>
                    <a:srgbClr val="FFFFFF"/>
                  </a:solidFill>
                </a14:hiddenFill>
              </a:ext>
            </a:extLst>
          </p:spPr>
        </p:pic>
        <p:pic>
          <p:nvPicPr>
            <p:cNvPr id="87088" name="Picture 48" descr="Refrigeration in Food Processing &amp; Cold Chain | Cooling India Monthly  Business Magazine on the HVACR Business | Green HVAC industry | Heating,  Ventilation, Air conditioning and Refrigeration News Magazine Updates,  Articles,">
              <a:extLst>
                <a:ext uri="{FF2B5EF4-FFF2-40B4-BE49-F238E27FC236}">
                  <a16:creationId xmlns:a16="http://schemas.microsoft.com/office/drawing/2014/main" id="{85CC25FF-AEF7-C14F-A258-81686DF690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0748" y="165010"/>
              <a:ext cx="2173647" cy="1367060"/>
            </a:xfrm>
            <a:prstGeom prst="rect">
              <a:avLst/>
            </a:prstGeom>
            <a:noFill/>
            <a:extLst>
              <a:ext uri="{909E8E84-426E-40DD-AFC4-6F175D3DCCD1}">
                <a14:hiddenFill xmlns:a14="http://schemas.microsoft.com/office/drawing/2010/main">
                  <a:solidFill>
                    <a:srgbClr val="FFFFFF"/>
                  </a:solidFill>
                </a14:hiddenFill>
              </a:ext>
            </a:extLst>
          </p:spPr>
        </p:pic>
        <p:pic>
          <p:nvPicPr>
            <p:cNvPr id="87092" name="Picture 52" descr="Food processing industry workers could benefit from Covid-19 changes">
              <a:extLst>
                <a:ext uri="{FF2B5EF4-FFF2-40B4-BE49-F238E27FC236}">
                  <a16:creationId xmlns:a16="http://schemas.microsoft.com/office/drawing/2014/main" id="{61825A74-C77F-F442-8119-CABF93A282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0235" y="206432"/>
              <a:ext cx="2112812" cy="129046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90390195-3C31-6143-9D58-42FC7970E5EB}"/>
              </a:ext>
            </a:extLst>
          </p:cNvPr>
          <p:cNvSpPr txBox="1"/>
          <p:nvPr/>
        </p:nvSpPr>
        <p:spPr>
          <a:xfrm>
            <a:off x="112423" y="6077323"/>
            <a:ext cx="3386306" cy="553998"/>
          </a:xfrm>
          <a:prstGeom prst="rect">
            <a:avLst/>
          </a:prstGeom>
          <a:noFill/>
        </p:spPr>
        <p:txBody>
          <a:bodyPr wrap="square" rtlCol="0">
            <a:spAutoFit/>
          </a:bodyPr>
          <a:lstStyle/>
          <a:p>
            <a:pPr algn="ctr"/>
            <a:r>
              <a:rPr lang="en-US" sz="1500" dirty="0"/>
              <a:t>Agric. production value in USA:  $0.51 trillion in 2025 (net income $0.15 T)</a:t>
            </a:r>
          </a:p>
        </p:txBody>
      </p:sp>
      <p:pic>
        <p:nvPicPr>
          <p:cNvPr id="87096" name="Picture 56" descr="Apple growers of Mt Erin - Meiros Orchard in Hawke's Bay, New Zealand | Mt  Erin Group">
            <a:extLst>
              <a:ext uri="{FF2B5EF4-FFF2-40B4-BE49-F238E27FC236}">
                <a16:creationId xmlns:a16="http://schemas.microsoft.com/office/drawing/2014/main" id="{2C3B334E-0866-5642-8187-9ACE755D0E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713" y="4650544"/>
            <a:ext cx="2725567" cy="14433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6085194-CA9C-604C-825D-0E072896FD02}"/>
              </a:ext>
            </a:extLst>
          </p:cNvPr>
          <p:cNvCxnSpPr>
            <a:cxnSpLocks/>
          </p:cNvCxnSpPr>
          <p:nvPr/>
        </p:nvCxnSpPr>
        <p:spPr>
          <a:xfrm>
            <a:off x="3968422" y="5430154"/>
            <a:ext cx="3513389" cy="0"/>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6D4863-DD29-584B-B7D1-762B06307C9B}"/>
              </a:ext>
            </a:extLst>
          </p:cNvPr>
          <p:cNvSpPr txBox="1"/>
          <p:nvPr/>
        </p:nvSpPr>
        <p:spPr>
          <a:xfrm>
            <a:off x="4275501" y="5469327"/>
            <a:ext cx="2829621" cy="369332"/>
          </a:xfrm>
          <a:prstGeom prst="rect">
            <a:avLst/>
          </a:prstGeom>
          <a:noFill/>
        </p:spPr>
        <p:txBody>
          <a:bodyPr wrap="none" rtlCol="0">
            <a:spAutoFit/>
          </a:bodyPr>
          <a:lstStyle/>
          <a:p>
            <a:r>
              <a:rPr lang="en-US" dirty="0"/>
              <a:t>Food Processing Operations</a:t>
            </a:r>
          </a:p>
        </p:txBody>
      </p:sp>
      <p:pic>
        <p:nvPicPr>
          <p:cNvPr id="27" name="Picture 3">
            <a:extLst>
              <a:ext uri="{FF2B5EF4-FFF2-40B4-BE49-F238E27FC236}">
                <a16:creationId xmlns:a16="http://schemas.microsoft.com/office/drawing/2014/main" id="{4B59F6CE-AAC5-C344-A107-978D4B5035B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11043" y="3817671"/>
            <a:ext cx="2117240" cy="9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827596-8C1A-4943-B3D6-1F6E7121F46A}"/>
              </a:ext>
            </a:extLst>
          </p:cNvPr>
          <p:cNvSpPr txBox="1"/>
          <p:nvPr/>
        </p:nvSpPr>
        <p:spPr>
          <a:xfrm>
            <a:off x="3420570" y="5946894"/>
            <a:ext cx="4383166" cy="523220"/>
          </a:xfrm>
          <a:prstGeom prst="rect">
            <a:avLst/>
          </a:prstGeom>
          <a:noFill/>
        </p:spPr>
        <p:txBody>
          <a:bodyPr wrap="square" rtlCol="0">
            <a:spAutoFit/>
          </a:bodyPr>
          <a:lstStyle/>
          <a:p>
            <a:pPr algn="ctr"/>
            <a:r>
              <a:rPr lang="en-US" sz="1400" b="1" dirty="0"/>
              <a:t>US Agricultural/Food Industry employs 22 M jobs </a:t>
            </a:r>
          </a:p>
          <a:p>
            <a:pPr algn="ctr"/>
            <a:r>
              <a:rPr lang="en-US" sz="1400" b="1" dirty="0"/>
              <a:t>11% of total US employment (2022)</a:t>
            </a:r>
          </a:p>
        </p:txBody>
      </p:sp>
      <p:sp>
        <p:nvSpPr>
          <p:cNvPr id="7" name="TextBox 6">
            <a:extLst>
              <a:ext uri="{FF2B5EF4-FFF2-40B4-BE49-F238E27FC236}">
                <a16:creationId xmlns:a16="http://schemas.microsoft.com/office/drawing/2014/main" id="{B22F4B2C-D03C-6C4A-AA02-DFFB84E2AC06}"/>
              </a:ext>
            </a:extLst>
          </p:cNvPr>
          <p:cNvSpPr txBox="1"/>
          <p:nvPr/>
        </p:nvSpPr>
        <p:spPr>
          <a:xfrm>
            <a:off x="4769798" y="0"/>
            <a:ext cx="2362057" cy="461665"/>
          </a:xfrm>
          <a:prstGeom prst="rect">
            <a:avLst/>
          </a:prstGeom>
          <a:noFill/>
        </p:spPr>
        <p:txBody>
          <a:bodyPr wrap="none" rtlCol="0">
            <a:spAutoFit/>
          </a:bodyPr>
          <a:lstStyle/>
          <a:p>
            <a:r>
              <a:rPr lang="en-US" sz="2400" b="1" dirty="0">
                <a:solidFill>
                  <a:srgbClr val="0070C0"/>
                </a:solidFill>
              </a:rPr>
              <a:t>US Food Industry</a:t>
            </a:r>
          </a:p>
        </p:txBody>
      </p:sp>
      <p:sp>
        <p:nvSpPr>
          <p:cNvPr id="10" name="TextBox 9">
            <a:extLst>
              <a:ext uri="{FF2B5EF4-FFF2-40B4-BE49-F238E27FC236}">
                <a16:creationId xmlns:a16="http://schemas.microsoft.com/office/drawing/2014/main" id="{7DC8749E-AC6A-42F7-3402-7764BF9EE2D5}"/>
              </a:ext>
            </a:extLst>
          </p:cNvPr>
          <p:cNvSpPr txBox="1"/>
          <p:nvPr/>
        </p:nvSpPr>
        <p:spPr>
          <a:xfrm>
            <a:off x="4246011" y="6467014"/>
            <a:ext cx="2765309" cy="276999"/>
          </a:xfrm>
          <a:prstGeom prst="rect">
            <a:avLst/>
          </a:prstGeom>
          <a:noFill/>
        </p:spPr>
        <p:txBody>
          <a:bodyPr wrap="none" rtlCol="0">
            <a:spAutoFit/>
          </a:bodyPr>
          <a:lstStyle/>
          <a:p>
            <a:r>
              <a:rPr lang="en-US" sz="1200" dirty="0"/>
              <a:t>Source: USDA Economic Research Service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279EC9-2CC8-DBA8-A22D-95150362C84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00BB4-43D1-82CF-60CC-68935A05DD53}"/>
              </a:ext>
            </a:extLst>
          </p:cNvPr>
          <p:cNvSpPr>
            <a:spLocks noGrp="1"/>
          </p:cNvSpPr>
          <p:nvPr>
            <p:ph type="sldNum" sz="quarter" idx="12"/>
          </p:nvPr>
        </p:nvSpPr>
        <p:spPr>
          <a:xfrm>
            <a:off x="10672296" y="6356353"/>
            <a:ext cx="1016000" cy="365125"/>
          </a:xfrm>
        </p:spPr>
        <p:txBody>
          <a:bodyPr/>
          <a:lstStyle/>
          <a:p>
            <a:fld id="{401CF334-2D5C-4859-84A6-CA7E6E43FAEB}" type="slidenum">
              <a:rPr lang="en-US" smtClean="0"/>
              <a:pPr/>
              <a:t>20</a:t>
            </a:fld>
            <a:endParaRPr lang="en-US" dirty="0"/>
          </a:p>
        </p:txBody>
      </p:sp>
      <p:pic>
        <p:nvPicPr>
          <p:cNvPr id="2050" name="Picture 2" descr="Bridge Builders: Turning the Wedges in a World of Division - Christian  Ethics Today">
            <a:extLst>
              <a:ext uri="{FF2B5EF4-FFF2-40B4-BE49-F238E27FC236}">
                <a16:creationId xmlns:a16="http://schemas.microsoft.com/office/drawing/2014/main" id="{D2F6A0FC-339E-3737-A63E-00D2344B6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04" y="1018708"/>
            <a:ext cx="10321384" cy="55202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8F76F9-C139-2D38-2669-7E9758830675}"/>
              </a:ext>
            </a:extLst>
          </p:cNvPr>
          <p:cNvSpPr txBox="1"/>
          <p:nvPr/>
        </p:nvSpPr>
        <p:spPr>
          <a:xfrm>
            <a:off x="3015847" y="182347"/>
            <a:ext cx="8357003" cy="646331"/>
          </a:xfrm>
          <a:prstGeom prst="rect">
            <a:avLst/>
          </a:prstGeom>
          <a:noFill/>
        </p:spPr>
        <p:txBody>
          <a:bodyPr wrap="square" rtlCol="0">
            <a:spAutoFit/>
          </a:bodyPr>
          <a:lstStyle/>
          <a:p>
            <a:r>
              <a:rPr lang="en-US" sz="3600" b="1" dirty="0">
                <a:solidFill>
                  <a:srgbClr val="0070C0"/>
                </a:solidFill>
              </a:rPr>
              <a:t>Growing with AI in the Food Industry ? </a:t>
            </a:r>
          </a:p>
        </p:txBody>
      </p:sp>
      <p:sp>
        <p:nvSpPr>
          <p:cNvPr id="8" name="TextBox 7">
            <a:extLst>
              <a:ext uri="{FF2B5EF4-FFF2-40B4-BE49-F238E27FC236}">
                <a16:creationId xmlns:a16="http://schemas.microsoft.com/office/drawing/2014/main" id="{8E94C4CB-720D-751C-1E0C-C3D085A3B98B}"/>
              </a:ext>
            </a:extLst>
          </p:cNvPr>
          <p:cNvSpPr txBox="1"/>
          <p:nvPr/>
        </p:nvSpPr>
        <p:spPr>
          <a:xfrm>
            <a:off x="2916375" y="1087879"/>
            <a:ext cx="1231427" cy="400110"/>
          </a:xfrm>
          <a:prstGeom prst="rect">
            <a:avLst/>
          </a:prstGeom>
          <a:noFill/>
        </p:spPr>
        <p:txBody>
          <a:bodyPr wrap="none" rtlCol="0">
            <a:spAutoFit/>
          </a:bodyPr>
          <a:lstStyle/>
          <a:p>
            <a:r>
              <a:rPr lang="en-US" sz="2000" dirty="0">
                <a:solidFill>
                  <a:schemeClr val="accent6">
                    <a:lumMod val="50000"/>
                  </a:schemeClr>
                </a:solidFill>
              </a:rPr>
              <a:t>AI Experts</a:t>
            </a:r>
          </a:p>
        </p:txBody>
      </p:sp>
      <p:sp>
        <p:nvSpPr>
          <p:cNvPr id="4" name="TextBox 3">
            <a:extLst>
              <a:ext uri="{FF2B5EF4-FFF2-40B4-BE49-F238E27FC236}">
                <a16:creationId xmlns:a16="http://schemas.microsoft.com/office/drawing/2014/main" id="{D7753259-E63C-4CBE-1119-F61D6DFCFFBB}"/>
              </a:ext>
            </a:extLst>
          </p:cNvPr>
          <p:cNvSpPr txBox="1"/>
          <p:nvPr/>
        </p:nvSpPr>
        <p:spPr>
          <a:xfrm>
            <a:off x="7971341" y="1054189"/>
            <a:ext cx="3208955" cy="707886"/>
          </a:xfrm>
          <a:prstGeom prst="rect">
            <a:avLst/>
          </a:prstGeom>
          <a:noFill/>
        </p:spPr>
        <p:txBody>
          <a:bodyPr wrap="none" rtlCol="0">
            <a:spAutoFit/>
          </a:bodyPr>
          <a:lstStyle/>
          <a:p>
            <a:r>
              <a:rPr lang="en-US" sz="2000" dirty="0">
                <a:solidFill>
                  <a:schemeClr val="accent6">
                    <a:lumMod val="50000"/>
                  </a:schemeClr>
                </a:solidFill>
              </a:rPr>
              <a:t>Domain Experts: </a:t>
            </a:r>
          </a:p>
          <a:p>
            <a:r>
              <a:rPr lang="en-US" sz="2000" dirty="0">
                <a:solidFill>
                  <a:schemeClr val="accent6">
                    <a:lumMod val="50000"/>
                  </a:schemeClr>
                </a:solidFill>
              </a:rPr>
              <a:t>food engineers and scientists</a:t>
            </a:r>
          </a:p>
        </p:txBody>
      </p:sp>
    </p:spTree>
    <p:extLst>
      <p:ext uri="{BB962C8B-B14F-4D97-AF65-F5344CB8AC3E}">
        <p14:creationId xmlns:p14="http://schemas.microsoft.com/office/powerpoint/2010/main" val="31096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7C98A7-6C5F-C659-9D2F-8E7DF8AE6AD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881988-0F98-15FF-F20D-69B7DA6F6803}"/>
              </a:ext>
            </a:extLst>
          </p:cNvPr>
          <p:cNvSpPr>
            <a:spLocks noGrp="1"/>
          </p:cNvSpPr>
          <p:nvPr>
            <p:ph type="sldNum" sz="quarter" idx="12"/>
          </p:nvPr>
        </p:nvSpPr>
        <p:spPr>
          <a:xfrm>
            <a:off x="10672296" y="6395547"/>
            <a:ext cx="1016000" cy="365125"/>
          </a:xfrm>
        </p:spPr>
        <p:txBody>
          <a:bodyPr/>
          <a:lstStyle/>
          <a:p>
            <a:fld id="{401CF334-2D5C-4859-84A6-CA7E6E43FAEB}" type="slidenum">
              <a:rPr lang="en-US" smtClean="0"/>
              <a:pPr/>
              <a:t>21</a:t>
            </a:fld>
            <a:endParaRPr lang="en-US" dirty="0"/>
          </a:p>
        </p:txBody>
      </p:sp>
      <p:sp>
        <p:nvSpPr>
          <p:cNvPr id="8" name="TextBox 7">
            <a:extLst>
              <a:ext uri="{FF2B5EF4-FFF2-40B4-BE49-F238E27FC236}">
                <a16:creationId xmlns:a16="http://schemas.microsoft.com/office/drawing/2014/main" id="{0B097F12-C53E-4D59-AD58-8769FE1BA8BF}"/>
              </a:ext>
            </a:extLst>
          </p:cNvPr>
          <p:cNvSpPr txBox="1"/>
          <p:nvPr/>
        </p:nvSpPr>
        <p:spPr>
          <a:xfrm>
            <a:off x="771830" y="4730832"/>
            <a:ext cx="2138919" cy="338554"/>
          </a:xfrm>
          <a:prstGeom prst="rect">
            <a:avLst/>
          </a:prstGeom>
          <a:noFill/>
        </p:spPr>
        <p:txBody>
          <a:bodyPr wrap="none" rtlCol="0">
            <a:spAutoFit/>
          </a:bodyPr>
          <a:lstStyle/>
          <a:p>
            <a:r>
              <a:rPr lang="en-US" sz="1600" dirty="0"/>
              <a:t>ChatGPT or other LLMs</a:t>
            </a:r>
          </a:p>
        </p:txBody>
      </p:sp>
      <p:pic>
        <p:nvPicPr>
          <p:cNvPr id="1028" name="Picture 4">
            <a:extLst>
              <a:ext uri="{FF2B5EF4-FFF2-40B4-BE49-F238E27FC236}">
                <a16:creationId xmlns:a16="http://schemas.microsoft.com/office/drawing/2014/main" id="{10CD213A-A362-AD24-DEC6-CE0B67F94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183" y="3602773"/>
            <a:ext cx="1128059" cy="11280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an AI Agent? | Sahil Soni ...">
            <a:extLst>
              <a:ext uri="{FF2B5EF4-FFF2-40B4-BE49-F238E27FC236}">
                <a16:creationId xmlns:a16="http://schemas.microsoft.com/office/drawing/2014/main" id="{5FA11E97-A12F-16AC-E1D4-CE7086B6A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947" y="1954162"/>
            <a:ext cx="1971982" cy="172859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What is Agentic AI Multi-Agent Pattern? - Analytics Vidhya">
            <a:extLst>
              <a:ext uri="{FF2B5EF4-FFF2-40B4-BE49-F238E27FC236}">
                <a16:creationId xmlns:a16="http://schemas.microsoft.com/office/drawing/2014/main" id="{F03DAEDF-0048-66EA-C638-8DA3C53F5B89}"/>
              </a:ext>
            </a:extLst>
          </p:cNvPr>
          <p:cNvSpPr>
            <a:spLocks noChangeAspect="1" noChangeArrowheads="1"/>
          </p:cNvSpPr>
          <p:nvPr/>
        </p:nvSpPr>
        <p:spPr bwMode="auto">
          <a:xfrm>
            <a:off x="4663035" y="424779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AC82819D-6B17-0376-DD74-A76A8CC5EED3}"/>
              </a:ext>
            </a:extLst>
          </p:cNvPr>
          <p:cNvSpPr/>
          <p:nvPr/>
        </p:nvSpPr>
        <p:spPr>
          <a:xfrm>
            <a:off x="5901731" y="2534326"/>
            <a:ext cx="2043853" cy="23763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descr="9 Hands-On MCP Projects to Strengthen Your AI Portfolio">
            <a:extLst>
              <a:ext uri="{FF2B5EF4-FFF2-40B4-BE49-F238E27FC236}">
                <a16:creationId xmlns:a16="http://schemas.microsoft.com/office/drawing/2014/main" id="{DEFBD28D-C4A7-4759-3466-95FD3BBC176A}"/>
              </a:ext>
            </a:extLst>
          </p:cNvPr>
          <p:cNvSpPr>
            <a:spLocks noChangeAspect="1" noChangeArrowheads="1"/>
          </p:cNvSpPr>
          <p:nvPr/>
        </p:nvSpPr>
        <p:spPr bwMode="auto">
          <a:xfrm>
            <a:off x="4815435" y="440019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9 Hands-On MCP Projects to Strengthen Your AI Portfolio">
            <a:extLst>
              <a:ext uri="{FF2B5EF4-FFF2-40B4-BE49-F238E27FC236}">
                <a16:creationId xmlns:a16="http://schemas.microsoft.com/office/drawing/2014/main" id="{5E84CE5E-8015-6043-A933-692A08C5AA37}"/>
              </a:ext>
            </a:extLst>
          </p:cNvPr>
          <p:cNvSpPr>
            <a:spLocks noChangeAspect="1" noChangeArrowheads="1"/>
          </p:cNvSpPr>
          <p:nvPr/>
        </p:nvSpPr>
        <p:spPr bwMode="auto">
          <a:xfrm>
            <a:off x="4967835" y="455259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FF5515B6-A855-1F2D-01CB-B40E75BB1FA0}"/>
              </a:ext>
            </a:extLst>
          </p:cNvPr>
          <p:cNvSpPr txBox="1"/>
          <p:nvPr/>
        </p:nvSpPr>
        <p:spPr>
          <a:xfrm>
            <a:off x="6232142" y="2017606"/>
            <a:ext cx="1363578" cy="369332"/>
          </a:xfrm>
          <a:prstGeom prst="rect">
            <a:avLst/>
          </a:prstGeom>
          <a:noFill/>
        </p:spPr>
        <p:txBody>
          <a:bodyPr wrap="none" rtlCol="0">
            <a:spAutoFit/>
          </a:bodyPr>
          <a:lstStyle/>
          <a:p>
            <a:r>
              <a:rPr lang="en-US" dirty="0"/>
              <a:t>MCP Servers</a:t>
            </a:r>
          </a:p>
        </p:txBody>
      </p:sp>
      <p:sp>
        <p:nvSpPr>
          <p:cNvPr id="10" name="TextBox 9">
            <a:extLst>
              <a:ext uri="{FF2B5EF4-FFF2-40B4-BE49-F238E27FC236}">
                <a16:creationId xmlns:a16="http://schemas.microsoft.com/office/drawing/2014/main" id="{BF9676D1-9552-13DE-D36F-6B3CCA37582B}"/>
              </a:ext>
            </a:extLst>
          </p:cNvPr>
          <p:cNvSpPr txBox="1"/>
          <p:nvPr/>
        </p:nvSpPr>
        <p:spPr>
          <a:xfrm>
            <a:off x="5962403" y="2522400"/>
            <a:ext cx="2043852" cy="2523768"/>
          </a:xfrm>
          <a:prstGeom prst="rect">
            <a:avLst/>
          </a:prstGeom>
          <a:noFill/>
        </p:spPr>
        <p:txBody>
          <a:bodyPr wrap="square" rtlCol="0">
            <a:spAutoFit/>
          </a:bodyPr>
          <a:lstStyle/>
          <a:p>
            <a:r>
              <a:rPr lang="en-US" sz="1400" dirty="0">
                <a:solidFill>
                  <a:schemeClr val="accent6">
                    <a:lumMod val="50000"/>
                  </a:schemeClr>
                </a:solidFill>
              </a:rPr>
              <a:t>Tools</a:t>
            </a:r>
          </a:p>
          <a:p>
            <a:endParaRPr lang="en-US" sz="1400" dirty="0"/>
          </a:p>
          <a:p>
            <a:r>
              <a:rPr lang="en-US" sz="1400" dirty="0">
                <a:solidFill>
                  <a:schemeClr val="accent6">
                    <a:lumMod val="50000"/>
                  </a:schemeClr>
                </a:solidFill>
              </a:rPr>
              <a:t>Resources</a:t>
            </a:r>
          </a:p>
          <a:p>
            <a:endParaRPr lang="en-US" sz="1400" dirty="0"/>
          </a:p>
          <a:p>
            <a:r>
              <a:rPr lang="en-US" sz="1400" dirty="0">
                <a:solidFill>
                  <a:srgbClr val="C00000"/>
                </a:solidFill>
              </a:rPr>
              <a:t>Reliable data sets</a:t>
            </a:r>
          </a:p>
          <a:p>
            <a:endParaRPr lang="en-US" sz="1400" dirty="0">
              <a:solidFill>
                <a:schemeClr val="accent6"/>
              </a:solidFill>
            </a:endParaRPr>
          </a:p>
          <a:p>
            <a:r>
              <a:rPr lang="en-US" sz="1400" dirty="0">
                <a:solidFill>
                  <a:srgbClr val="C00000"/>
                </a:solidFill>
              </a:rPr>
              <a:t>Validated expert models</a:t>
            </a:r>
          </a:p>
          <a:p>
            <a:endParaRPr lang="en-US" sz="1400" dirty="0">
              <a:solidFill>
                <a:srgbClr val="C00000"/>
              </a:solidFill>
            </a:endParaRPr>
          </a:p>
          <a:p>
            <a:r>
              <a:rPr lang="en-US" sz="1400" dirty="0">
                <a:solidFill>
                  <a:srgbClr val="C00000"/>
                </a:solidFill>
              </a:rPr>
              <a:t>Process simulation and digital twins</a:t>
            </a:r>
          </a:p>
          <a:p>
            <a:endParaRPr lang="en-US" dirty="0"/>
          </a:p>
        </p:txBody>
      </p:sp>
      <p:cxnSp>
        <p:nvCxnSpPr>
          <p:cNvPr id="12" name="Straight Connector 11">
            <a:extLst>
              <a:ext uri="{FF2B5EF4-FFF2-40B4-BE49-F238E27FC236}">
                <a16:creationId xmlns:a16="http://schemas.microsoft.com/office/drawing/2014/main" id="{9FE002FF-C3AF-84F4-7864-36DA77FB70AA}"/>
              </a:ext>
            </a:extLst>
          </p:cNvPr>
          <p:cNvCxnSpPr>
            <a:cxnSpLocks/>
          </p:cNvCxnSpPr>
          <p:nvPr/>
        </p:nvCxnSpPr>
        <p:spPr>
          <a:xfrm flipV="1">
            <a:off x="2476982" y="3056281"/>
            <a:ext cx="404792" cy="4103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0D164F-C950-FB53-ABC2-076E0FF531B5}"/>
              </a:ext>
            </a:extLst>
          </p:cNvPr>
          <p:cNvCxnSpPr>
            <a:cxnSpLocks/>
          </p:cNvCxnSpPr>
          <p:nvPr/>
        </p:nvCxnSpPr>
        <p:spPr>
          <a:xfrm flipH="1" flipV="1">
            <a:off x="5198280" y="2875788"/>
            <a:ext cx="606182" cy="4588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00B76E-9657-CCA2-B69C-22204CA1D9DC}"/>
              </a:ext>
            </a:extLst>
          </p:cNvPr>
          <p:cNvCxnSpPr>
            <a:cxnSpLocks/>
          </p:cNvCxnSpPr>
          <p:nvPr/>
        </p:nvCxnSpPr>
        <p:spPr>
          <a:xfrm>
            <a:off x="2746420" y="4165219"/>
            <a:ext cx="28762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70BEE6-260B-7B55-4DAA-75122678A721}"/>
              </a:ext>
            </a:extLst>
          </p:cNvPr>
          <p:cNvSpPr txBox="1"/>
          <p:nvPr/>
        </p:nvSpPr>
        <p:spPr>
          <a:xfrm>
            <a:off x="8066927" y="3604296"/>
            <a:ext cx="3668999" cy="646331"/>
          </a:xfrm>
          <a:prstGeom prst="rect">
            <a:avLst/>
          </a:prstGeom>
          <a:noFill/>
        </p:spPr>
        <p:txBody>
          <a:bodyPr wrap="square" rtlCol="0">
            <a:spAutoFit/>
          </a:bodyPr>
          <a:lstStyle/>
          <a:p>
            <a:r>
              <a:rPr lang="en-US" b="1" dirty="0">
                <a:solidFill>
                  <a:srgbClr val="C00000"/>
                </a:solidFill>
              </a:rPr>
              <a:t>Role of food engineering researchers and R&amp;D engineers ?</a:t>
            </a:r>
          </a:p>
        </p:txBody>
      </p:sp>
      <p:pic>
        <p:nvPicPr>
          <p:cNvPr id="4098" name="Picture 2" descr="Operating Computer Royalty-Free Images ...">
            <a:extLst>
              <a:ext uri="{FF2B5EF4-FFF2-40B4-BE49-F238E27FC236}">
                <a16:creationId xmlns:a16="http://schemas.microsoft.com/office/drawing/2014/main" id="{9EBC4F13-49BD-50A0-A71A-562B463B6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420" y="116730"/>
            <a:ext cx="2752725" cy="16668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3D54B63-92E9-66B0-1691-277BD6EEE541}"/>
              </a:ext>
            </a:extLst>
          </p:cNvPr>
          <p:cNvSpPr/>
          <p:nvPr/>
        </p:nvSpPr>
        <p:spPr>
          <a:xfrm>
            <a:off x="3497761" y="1723186"/>
            <a:ext cx="1470074" cy="196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B42E2A2-F28C-7101-1486-09699C307B98}"/>
              </a:ext>
            </a:extLst>
          </p:cNvPr>
          <p:cNvGrpSpPr/>
          <p:nvPr/>
        </p:nvGrpSpPr>
        <p:grpSpPr>
          <a:xfrm>
            <a:off x="771830" y="5150687"/>
            <a:ext cx="10124296" cy="1212887"/>
            <a:chOff x="402796" y="5390045"/>
            <a:chExt cx="9634151" cy="1212887"/>
          </a:xfrm>
        </p:grpSpPr>
        <p:sp>
          <p:nvSpPr>
            <p:cNvPr id="28" name="TextBox 27">
              <a:extLst>
                <a:ext uri="{FF2B5EF4-FFF2-40B4-BE49-F238E27FC236}">
                  <a16:creationId xmlns:a16="http://schemas.microsoft.com/office/drawing/2014/main" id="{19DDCD4F-B117-2807-112F-F0BE208778D3}"/>
                </a:ext>
              </a:extLst>
            </p:cNvPr>
            <p:cNvSpPr txBox="1"/>
            <p:nvPr/>
          </p:nvSpPr>
          <p:spPr>
            <a:xfrm>
              <a:off x="3524448" y="6338152"/>
              <a:ext cx="511314" cy="246221"/>
            </a:xfrm>
            <a:prstGeom prst="rect">
              <a:avLst/>
            </a:prstGeom>
            <a:noFill/>
          </p:spPr>
          <p:txBody>
            <a:bodyPr wrap="none" rtlCol="0">
              <a:spAutoFit/>
            </a:bodyPr>
            <a:lstStyle/>
            <a:p>
              <a:r>
                <a:rPr lang="en-US" sz="1000" dirty="0"/>
                <a:t>Safety </a:t>
              </a:r>
            </a:p>
          </p:txBody>
        </p:sp>
        <p:pic>
          <p:nvPicPr>
            <p:cNvPr id="19" name="Picture 6" descr="What is an AI Agent? | Sahil Soni ...">
              <a:extLst>
                <a:ext uri="{FF2B5EF4-FFF2-40B4-BE49-F238E27FC236}">
                  <a16:creationId xmlns:a16="http://schemas.microsoft.com/office/drawing/2014/main" id="{2D6835E0-5747-9E89-B1FC-2A9224726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369" y="5450837"/>
              <a:ext cx="833740" cy="8337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What is an AI Agent? | Sahil Soni ...">
              <a:extLst>
                <a:ext uri="{FF2B5EF4-FFF2-40B4-BE49-F238E27FC236}">
                  <a16:creationId xmlns:a16="http://schemas.microsoft.com/office/drawing/2014/main" id="{35FB3D1E-59CE-515E-A023-5215BCB9B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7581" y="5459596"/>
              <a:ext cx="833740" cy="8337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What is an AI Agent? | Sahil Soni ...">
              <a:extLst>
                <a:ext uri="{FF2B5EF4-FFF2-40B4-BE49-F238E27FC236}">
                  <a16:creationId xmlns:a16="http://schemas.microsoft.com/office/drawing/2014/main" id="{E72E8113-0B86-EED7-A2FC-CAC06F8EE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339" y="5457467"/>
              <a:ext cx="833740" cy="8337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ACB93E5-B61A-B535-2892-E27E55318471}"/>
                </a:ext>
              </a:extLst>
            </p:cNvPr>
            <p:cNvSpPr txBox="1"/>
            <p:nvPr/>
          </p:nvSpPr>
          <p:spPr>
            <a:xfrm>
              <a:off x="402796" y="5615170"/>
              <a:ext cx="1706972" cy="369332"/>
            </a:xfrm>
            <a:prstGeom prst="rect">
              <a:avLst/>
            </a:prstGeom>
            <a:noFill/>
          </p:spPr>
          <p:txBody>
            <a:bodyPr wrap="square" rtlCol="0">
              <a:spAutoFit/>
            </a:bodyPr>
            <a:lstStyle/>
            <a:p>
              <a:r>
                <a:rPr lang="en-US" dirty="0">
                  <a:solidFill>
                    <a:schemeClr val="accent6">
                      <a:lumMod val="50000"/>
                    </a:schemeClr>
                  </a:solidFill>
                </a:rPr>
                <a:t>Expert agents</a:t>
              </a:r>
            </a:p>
          </p:txBody>
        </p:sp>
        <p:pic>
          <p:nvPicPr>
            <p:cNvPr id="24" name="Picture 6" descr="What is an AI Agent? | Sahil Soni ...">
              <a:extLst>
                <a:ext uri="{FF2B5EF4-FFF2-40B4-BE49-F238E27FC236}">
                  <a16:creationId xmlns:a16="http://schemas.microsoft.com/office/drawing/2014/main" id="{B70E40F4-BEC3-3B5F-0335-F484C2BE7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097" y="5450837"/>
              <a:ext cx="833740" cy="8337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What is an AI Agent? | Sahil Soni ...">
              <a:extLst>
                <a:ext uri="{FF2B5EF4-FFF2-40B4-BE49-F238E27FC236}">
                  <a16:creationId xmlns:a16="http://schemas.microsoft.com/office/drawing/2014/main" id="{C90A65E9-79B8-6173-79EC-EED4C1A81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431" y="5431483"/>
              <a:ext cx="833740" cy="8337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What is an AI Agent? | Sahil Soni ...">
              <a:extLst>
                <a:ext uri="{FF2B5EF4-FFF2-40B4-BE49-F238E27FC236}">
                  <a16:creationId xmlns:a16="http://schemas.microsoft.com/office/drawing/2014/main" id="{D60749F4-4066-148A-BF34-C08858A6A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236" y="5399989"/>
              <a:ext cx="833740" cy="8337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C7DD5B3-0C67-58B1-12A6-25A3763A485E}"/>
                </a:ext>
              </a:extLst>
            </p:cNvPr>
            <p:cNvSpPr txBox="1"/>
            <p:nvPr/>
          </p:nvSpPr>
          <p:spPr>
            <a:xfrm>
              <a:off x="5757493" y="6338152"/>
              <a:ext cx="695886" cy="246221"/>
            </a:xfrm>
            <a:prstGeom prst="rect">
              <a:avLst/>
            </a:prstGeom>
            <a:noFill/>
          </p:spPr>
          <p:txBody>
            <a:bodyPr wrap="none" rtlCol="0">
              <a:spAutoFit/>
            </a:bodyPr>
            <a:lstStyle/>
            <a:p>
              <a:r>
                <a:rPr lang="en-US" sz="1000" dirty="0"/>
                <a:t>Packaging </a:t>
              </a:r>
            </a:p>
          </p:txBody>
        </p:sp>
        <p:sp>
          <p:nvSpPr>
            <p:cNvPr id="29" name="TextBox 28">
              <a:extLst>
                <a:ext uri="{FF2B5EF4-FFF2-40B4-BE49-F238E27FC236}">
                  <a16:creationId xmlns:a16="http://schemas.microsoft.com/office/drawing/2014/main" id="{8FF67AEE-2852-0996-32EB-FB567D1BF82E}"/>
                </a:ext>
              </a:extLst>
            </p:cNvPr>
            <p:cNvSpPr txBox="1"/>
            <p:nvPr/>
          </p:nvSpPr>
          <p:spPr>
            <a:xfrm>
              <a:off x="4633377" y="6356711"/>
              <a:ext cx="627243" cy="246221"/>
            </a:xfrm>
            <a:prstGeom prst="rect">
              <a:avLst/>
            </a:prstGeom>
            <a:noFill/>
          </p:spPr>
          <p:txBody>
            <a:bodyPr wrap="none" rtlCol="0">
              <a:spAutoFit/>
            </a:bodyPr>
            <a:lstStyle/>
            <a:p>
              <a:r>
                <a:rPr lang="en-US" sz="1000" dirty="0"/>
                <a:t>Nutrition</a:t>
              </a:r>
            </a:p>
          </p:txBody>
        </p:sp>
        <p:sp>
          <p:nvSpPr>
            <p:cNvPr id="30" name="TextBox 29">
              <a:extLst>
                <a:ext uri="{FF2B5EF4-FFF2-40B4-BE49-F238E27FC236}">
                  <a16:creationId xmlns:a16="http://schemas.microsoft.com/office/drawing/2014/main" id="{17DDBED1-AAFC-02D5-24B0-E3CAD1C60AF9}"/>
                </a:ext>
              </a:extLst>
            </p:cNvPr>
            <p:cNvSpPr txBox="1"/>
            <p:nvPr/>
          </p:nvSpPr>
          <p:spPr>
            <a:xfrm>
              <a:off x="2117360" y="6352633"/>
              <a:ext cx="1007068" cy="246221"/>
            </a:xfrm>
            <a:prstGeom prst="rect">
              <a:avLst/>
            </a:prstGeom>
            <a:noFill/>
          </p:spPr>
          <p:txBody>
            <a:bodyPr wrap="none" rtlCol="0">
              <a:spAutoFit/>
            </a:bodyPr>
            <a:lstStyle/>
            <a:p>
              <a:r>
                <a:rPr lang="en-US" sz="1000" dirty="0"/>
                <a:t>Food  processing</a:t>
              </a:r>
            </a:p>
          </p:txBody>
        </p:sp>
        <p:sp>
          <p:nvSpPr>
            <p:cNvPr id="31" name="TextBox 30">
              <a:extLst>
                <a:ext uri="{FF2B5EF4-FFF2-40B4-BE49-F238E27FC236}">
                  <a16:creationId xmlns:a16="http://schemas.microsoft.com/office/drawing/2014/main" id="{F27B6AD4-5EBC-8B65-81F8-7D09091D6E12}"/>
                </a:ext>
              </a:extLst>
            </p:cNvPr>
            <p:cNvSpPr txBox="1"/>
            <p:nvPr/>
          </p:nvSpPr>
          <p:spPr>
            <a:xfrm>
              <a:off x="6869294" y="6339275"/>
              <a:ext cx="799614" cy="246221"/>
            </a:xfrm>
            <a:prstGeom prst="rect">
              <a:avLst/>
            </a:prstGeom>
            <a:noFill/>
          </p:spPr>
          <p:txBody>
            <a:bodyPr wrap="none" rtlCol="0">
              <a:spAutoFit/>
            </a:bodyPr>
            <a:lstStyle/>
            <a:p>
              <a:r>
                <a:rPr lang="en-US" sz="1000" dirty="0"/>
                <a:t>Supply chain</a:t>
              </a:r>
            </a:p>
          </p:txBody>
        </p:sp>
        <p:sp>
          <p:nvSpPr>
            <p:cNvPr id="32" name="TextBox 31">
              <a:extLst>
                <a:ext uri="{FF2B5EF4-FFF2-40B4-BE49-F238E27FC236}">
                  <a16:creationId xmlns:a16="http://schemas.microsoft.com/office/drawing/2014/main" id="{552B1553-AC71-4500-ABE2-3A6531250841}"/>
                </a:ext>
              </a:extLst>
            </p:cNvPr>
            <p:cNvSpPr txBox="1"/>
            <p:nvPr/>
          </p:nvSpPr>
          <p:spPr>
            <a:xfrm>
              <a:off x="8017871" y="6339275"/>
              <a:ext cx="753852" cy="246221"/>
            </a:xfrm>
            <a:prstGeom prst="rect">
              <a:avLst/>
            </a:prstGeom>
            <a:noFill/>
          </p:spPr>
          <p:txBody>
            <a:bodyPr wrap="none" rtlCol="0">
              <a:spAutoFit/>
            </a:bodyPr>
            <a:lstStyle/>
            <a:p>
              <a:r>
                <a:rPr lang="en-US" sz="1000" dirty="0"/>
                <a:t>Regulations</a:t>
              </a:r>
            </a:p>
          </p:txBody>
        </p:sp>
        <p:pic>
          <p:nvPicPr>
            <p:cNvPr id="33" name="Picture 6" descr="What is an AI Agent? | Sahil Soni ...">
              <a:extLst>
                <a:ext uri="{FF2B5EF4-FFF2-40B4-BE49-F238E27FC236}">
                  <a16:creationId xmlns:a16="http://schemas.microsoft.com/office/drawing/2014/main" id="{FA5E142C-411A-2D65-D7E0-A4A552E3B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3207" y="5390045"/>
              <a:ext cx="833740" cy="83374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AB227A6-61F7-C431-EED1-C89AEF0FC1B1}"/>
                </a:ext>
              </a:extLst>
            </p:cNvPr>
            <p:cNvSpPr txBox="1"/>
            <p:nvPr/>
          </p:nvSpPr>
          <p:spPr>
            <a:xfrm>
              <a:off x="9320351" y="6305532"/>
              <a:ext cx="705039" cy="246221"/>
            </a:xfrm>
            <a:prstGeom prst="rect">
              <a:avLst/>
            </a:prstGeom>
            <a:noFill/>
          </p:spPr>
          <p:txBody>
            <a:bodyPr wrap="none" rtlCol="0">
              <a:spAutoFit/>
            </a:bodyPr>
            <a:lstStyle/>
            <a:p>
              <a:r>
                <a:rPr lang="en-US" sz="1000" dirty="0"/>
                <a:t>Economics</a:t>
              </a:r>
            </a:p>
          </p:txBody>
        </p:sp>
      </p:grpSp>
      <p:sp>
        <p:nvSpPr>
          <p:cNvPr id="7" name="TextBox 6">
            <a:extLst>
              <a:ext uri="{FF2B5EF4-FFF2-40B4-BE49-F238E27FC236}">
                <a16:creationId xmlns:a16="http://schemas.microsoft.com/office/drawing/2014/main" id="{3332CE07-3EBE-AE80-0D3B-9388CDEE8A21}"/>
              </a:ext>
            </a:extLst>
          </p:cNvPr>
          <p:cNvSpPr txBox="1"/>
          <p:nvPr/>
        </p:nvSpPr>
        <p:spPr>
          <a:xfrm>
            <a:off x="7691627" y="2076497"/>
            <a:ext cx="2165401" cy="276999"/>
          </a:xfrm>
          <a:prstGeom prst="rect">
            <a:avLst/>
          </a:prstGeom>
          <a:noFill/>
        </p:spPr>
        <p:txBody>
          <a:bodyPr wrap="none" rtlCol="0">
            <a:spAutoFit/>
          </a:bodyPr>
          <a:lstStyle/>
          <a:p>
            <a:r>
              <a:rPr lang="en-US" sz="1200" dirty="0"/>
              <a:t>(MCP-Model Context Protocols)</a:t>
            </a:r>
          </a:p>
        </p:txBody>
      </p:sp>
      <p:sp>
        <p:nvSpPr>
          <p:cNvPr id="13" name="TextBox 12">
            <a:extLst>
              <a:ext uri="{FF2B5EF4-FFF2-40B4-BE49-F238E27FC236}">
                <a16:creationId xmlns:a16="http://schemas.microsoft.com/office/drawing/2014/main" id="{D4D148F1-15E4-2B21-3076-479EAD44078F}"/>
              </a:ext>
            </a:extLst>
          </p:cNvPr>
          <p:cNvSpPr txBox="1"/>
          <p:nvPr/>
        </p:nvSpPr>
        <p:spPr>
          <a:xfrm>
            <a:off x="5804462" y="841832"/>
            <a:ext cx="2316019" cy="369332"/>
          </a:xfrm>
          <a:prstGeom prst="rect">
            <a:avLst/>
          </a:prstGeom>
          <a:noFill/>
        </p:spPr>
        <p:txBody>
          <a:bodyPr wrap="none" rtlCol="0">
            <a:spAutoFit/>
          </a:bodyPr>
          <a:lstStyle/>
          <a:p>
            <a:r>
              <a:rPr lang="en-US" b="1" dirty="0">
                <a:solidFill>
                  <a:srgbClr val="0070C0"/>
                </a:solidFill>
              </a:rPr>
              <a:t>User friendly interface</a:t>
            </a:r>
          </a:p>
        </p:txBody>
      </p:sp>
    </p:spTree>
    <p:extLst>
      <p:ext uri="{BB962C8B-B14F-4D97-AF65-F5344CB8AC3E}">
        <p14:creationId xmlns:p14="http://schemas.microsoft.com/office/powerpoint/2010/main" val="367220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692EE9-6EB6-55A3-2E2D-26E6E7E6087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B43C09-940E-9483-E52B-9A65ECFB2ADB}"/>
              </a:ext>
            </a:extLst>
          </p:cNvPr>
          <p:cNvSpPr>
            <a:spLocks noGrp="1"/>
          </p:cNvSpPr>
          <p:nvPr>
            <p:ph type="sldNum" sz="quarter" idx="12"/>
          </p:nvPr>
        </p:nvSpPr>
        <p:spPr>
          <a:xfrm>
            <a:off x="10672296" y="6356353"/>
            <a:ext cx="1016000" cy="365125"/>
          </a:xfrm>
        </p:spPr>
        <p:txBody>
          <a:bodyPr/>
          <a:lstStyle/>
          <a:p>
            <a:fld id="{401CF334-2D5C-4859-84A6-CA7E6E43FAEB}" type="slidenum">
              <a:rPr lang="en-US" smtClean="0"/>
              <a:pPr/>
              <a:t>22</a:t>
            </a:fld>
            <a:endParaRPr lang="en-US" dirty="0"/>
          </a:p>
        </p:txBody>
      </p:sp>
      <p:pic>
        <p:nvPicPr>
          <p:cNvPr id="2050" name="Picture 2" descr="Bridge Builders: Turning the Wedges in a World of Division - Christian  Ethics Today">
            <a:extLst>
              <a:ext uri="{FF2B5EF4-FFF2-40B4-BE49-F238E27FC236}">
                <a16:creationId xmlns:a16="http://schemas.microsoft.com/office/drawing/2014/main" id="{1BA98D15-5704-44F3-687D-46D3C6BE0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51" y="860550"/>
            <a:ext cx="10321384" cy="5520207"/>
          </a:xfrm>
          <a:prstGeom prst="rect">
            <a:avLst/>
          </a:prstGeom>
          <a:solidFill>
            <a:srgbClr val="C00000"/>
          </a:solidFill>
        </p:spPr>
      </p:pic>
      <p:pic>
        <p:nvPicPr>
          <p:cNvPr id="2" name="Picture 2" descr="Washington Huskies Schedule - 2025-26 ...">
            <a:extLst>
              <a:ext uri="{FF2B5EF4-FFF2-40B4-BE49-F238E27FC236}">
                <a16:creationId xmlns:a16="http://schemas.microsoft.com/office/drawing/2014/main" id="{34E7BE89-D06F-5395-C827-FD0EC203F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501" y="887951"/>
            <a:ext cx="1587488" cy="13330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llege Sports Vector SVG Logo ...">
            <a:extLst>
              <a:ext uri="{FF2B5EF4-FFF2-40B4-BE49-F238E27FC236}">
                <a16:creationId xmlns:a16="http://schemas.microsoft.com/office/drawing/2014/main" id="{24CE3BF9-E880-019C-EBCE-1A32FC5BF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10" y="1077553"/>
            <a:ext cx="1587488" cy="1232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50898D-ADBE-6E58-1604-D1AB143F1F8B}"/>
              </a:ext>
            </a:extLst>
          </p:cNvPr>
          <p:cNvSpPr txBox="1"/>
          <p:nvPr/>
        </p:nvSpPr>
        <p:spPr>
          <a:xfrm>
            <a:off x="4955140" y="3607431"/>
            <a:ext cx="1435842" cy="707886"/>
          </a:xfrm>
          <a:prstGeom prst="rect">
            <a:avLst/>
          </a:prstGeom>
          <a:solidFill>
            <a:schemeClr val="accent4">
              <a:lumMod val="75000"/>
            </a:schemeClr>
          </a:solidFill>
        </p:spPr>
        <p:txBody>
          <a:bodyPr wrap="none" rtlCol="0">
            <a:spAutoFit/>
          </a:bodyPr>
          <a:lstStyle/>
          <a:p>
            <a:r>
              <a:rPr lang="en-US" sz="4000" b="1" dirty="0">
                <a:solidFill>
                  <a:srgbClr val="107946"/>
                </a:solidFill>
                <a:effectLst>
                  <a:outerShdw blurRad="38100" dist="38100" dir="2700000" algn="tl">
                    <a:srgbClr val="000000">
                      <a:alpha val="43137"/>
                    </a:srgbClr>
                  </a:outerShdw>
                </a:effectLst>
              </a:rPr>
              <a:t>WSAS</a:t>
            </a:r>
          </a:p>
        </p:txBody>
      </p:sp>
    </p:spTree>
    <p:extLst>
      <p:ext uri="{BB962C8B-B14F-4D97-AF65-F5344CB8AC3E}">
        <p14:creationId xmlns:p14="http://schemas.microsoft.com/office/powerpoint/2010/main" val="234453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025 Annual Meeting Program">
            <a:extLst>
              <a:ext uri="{FF2B5EF4-FFF2-40B4-BE49-F238E27FC236}">
                <a16:creationId xmlns:a16="http://schemas.microsoft.com/office/drawing/2014/main" id="{781A51A9-E96A-7B36-B0AE-23FDDD1FB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4" y="0"/>
            <a:ext cx="60129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AE Website - The Bridge">
            <a:extLst>
              <a:ext uri="{FF2B5EF4-FFF2-40B4-BE49-F238E27FC236}">
                <a16:creationId xmlns:a16="http://schemas.microsoft.com/office/drawing/2014/main" id="{D7F8016C-EFE2-028F-8187-9A46CFD38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024" y="77638"/>
            <a:ext cx="6012976" cy="5029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D1E74E-8F82-FF93-5AF1-C6EFB5588A3F}"/>
              </a:ext>
            </a:extLst>
          </p:cNvPr>
          <p:cNvSpPr txBox="1"/>
          <p:nvPr/>
        </p:nvSpPr>
        <p:spPr>
          <a:xfrm>
            <a:off x="6536426" y="5492950"/>
            <a:ext cx="5368027" cy="923330"/>
          </a:xfrm>
          <a:prstGeom prst="rect">
            <a:avLst/>
          </a:prstGeom>
          <a:noFill/>
        </p:spPr>
        <p:txBody>
          <a:bodyPr wrap="square" rtlCol="0">
            <a:spAutoFit/>
          </a:bodyPr>
          <a:lstStyle/>
          <a:p>
            <a:r>
              <a:rPr lang="en-US" dirty="0"/>
              <a:t>Planning a special bridge issue for </a:t>
            </a:r>
            <a:r>
              <a:rPr lang="en-US" b="1" dirty="0"/>
              <a:t>AI in Agriculture and Food Systems </a:t>
            </a:r>
            <a:r>
              <a:rPr lang="en-US" dirty="0"/>
              <a:t>for 2028,  initiated by Paul Single UC Davis and Juming Tang, UW</a:t>
            </a:r>
          </a:p>
        </p:txBody>
      </p:sp>
    </p:spTree>
    <p:extLst>
      <p:ext uri="{BB962C8B-B14F-4D97-AF65-F5344CB8AC3E}">
        <p14:creationId xmlns:p14="http://schemas.microsoft.com/office/powerpoint/2010/main" val="4001997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500" name="Picture 15" descr="http://s.doctoroz.com/sites/default/files/slideshow/futurefoods_ORIGINAL.jpg"/>
          <p:cNvPicPr>
            <a:picLocks noChangeAspect="1" noChangeArrowheads="1"/>
          </p:cNvPicPr>
          <p:nvPr/>
        </p:nvPicPr>
        <p:blipFill>
          <a:blip r:embed="rId3" cstate="print"/>
          <a:srcRect/>
          <a:stretch>
            <a:fillRect/>
          </a:stretch>
        </p:blipFill>
        <p:spPr bwMode="auto">
          <a:xfrm>
            <a:off x="4906735" y="545679"/>
            <a:ext cx="7076881" cy="5619685"/>
          </a:xfrm>
          <a:prstGeom prst="rect">
            <a:avLst/>
          </a:prstGeom>
          <a:noFill/>
          <a:ln w="9525">
            <a:noFill/>
            <a:miter lim="800000"/>
            <a:headEnd/>
            <a:tailEnd/>
          </a:ln>
        </p:spPr>
      </p:pic>
      <p:sp>
        <p:nvSpPr>
          <p:cNvPr id="63501" name="TextBox 1"/>
          <p:cNvSpPr txBox="1">
            <a:spLocks noChangeArrowheads="1"/>
          </p:cNvSpPr>
          <p:nvPr/>
        </p:nvSpPr>
        <p:spPr bwMode="auto">
          <a:xfrm>
            <a:off x="382863" y="966349"/>
            <a:ext cx="4417738" cy="2585323"/>
          </a:xfrm>
          <a:prstGeom prst="rect">
            <a:avLst/>
          </a:prstGeom>
          <a:noFill/>
          <a:ln w="9525">
            <a:noFill/>
            <a:miter lim="800000"/>
            <a:headEnd/>
            <a:tailEnd/>
          </a:ln>
        </p:spPr>
        <p:txBody>
          <a:bodyPr wrap="square">
            <a:spAutoFit/>
          </a:bodyPr>
          <a:lstStyle/>
          <a:p>
            <a:r>
              <a:rPr lang="en-US" altLang="en-US" sz="5400" b="1" i="1" dirty="0">
                <a:solidFill>
                  <a:srgbClr val="00823B"/>
                </a:solidFill>
                <a:effectLst>
                  <a:outerShdw blurRad="38100" dist="38100" dir="2700000" algn="tl">
                    <a:srgbClr val="000000">
                      <a:alpha val="43137"/>
                    </a:srgbClr>
                  </a:outerShdw>
                </a:effectLst>
              </a:rPr>
              <a:t>AI for safe food &amp; healthy living</a:t>
            </a:r>
          </a:p>
        </p:txBody>
      </p:sp>
      <p:sp>
        <p:nvSpPr>
          <p:cNvPr id="2" name="Slide Number Placeholder 1"/>
          <p:cNvSpPr>
            <a:spLocks noGrp="1"/>
          </p:cNvSpPr>
          <p:nvPr>
            <p:ph type="sldNum" sz="quarter" idx="12"/>
          </p:nvPr>
        </p:nvSpPr>
        <p:spPr/>
        <p:txBody>
          <a:bodyPr/>
          <a:lstStyle/>
          <a:p>
            <a:fld id="{401CF334-2D5C-4859-84A6-CA7E6E43FAEB}" type="slidenum">
              <a:rPr lang="en-US" smtClean="0"/>
              <a:pPr/>
              <a:t>24</a:t>
            </a:fld>
            <a:endParaRPr lang="en-US" dirty="0"/>
          </a:p>
        </p:txBody>
      </p:sp>
    </p:spTree>
    <p:extLst>
      <p:ext uri="{BB962C8B-B14F-4D97-AF65-F5344CB8AC3E}">
        <p14:creationId xmlns:p14="http://schemas.microsoft.com/office/powerpoint/2010/main" val="162705727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2DAE5C-0B4B-2DEB-A5D8-71EB23BDCA25}"/>
            </a:ext>
          </a:extLst>
        </p:cNvPr>
        <p:cNvGrpSpPr/>
        <p:nvPr/>
      </p:nvGrpSpPr>
      <p:grpSpPr>
        <a:xfrm>
          <a:off x="0" y="0"/>
          <a:ext cx="0" cy="0"/>
          <a:chOff x="0" y="0"/>
          <a:chExt cx="0" cy="0"/>
        </a:xfrm>
      </p:grpSpPr>
      <p:pic>
        <p:nvPicPr>
          <p:cNvPr id="10" name="Picture 4" descr="21,066 Solar Farm Stock Photos and Images - 123RF">
            <a:extLst>
              <a:ext uri="{FF2B5EF4-FFF2-40B4-BE49-F238E27FC236}">
                <a16:creationId xmlns:a16="http://schemas.microsoft.com/office/drawing/2014/main" id="{966F204F-1701-BE6B-B3ED-29D6478D9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270" y="2929845"/>
            <a:ext cx="1730163" cy="15470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49AF7E-10F3-390A-50DE-6AEB0654457E}"/>
              </a:ext>
            </a:extLst>
          </p:cNvPr>
          <p:cNvSpPr txBox="1"/>
          <p:nvPr/>
        </p:nvSpPr>
        <p:spPr>
          <a:xfrm>
            <a:off x="1473362" y="88806"/>
            <a:ext cx="10243016" cy="646331"/>
          </a:xfrm>
          <a:prstGeom prst="rect">
            <a:avLst/>
          </a:prstGeom>
          <a:noFill/>
        </p:spPr>
        <p:txBody>
          <a:bodyPr wrap="square" rtlCol="0">
            <a:spAutoFit/>
          </a:bodyPr>
          <a:lstStyle/>
          <a:p>
            <a:pPr algn="ctr"/>
            <a:r>
              <a:rPr lang="en-US" b="1" dirty="0">
                <a:solidFill>
                  <a:srgbClr val="007335"/>
                </a:solidFill>
              </a:rPr>
              <a:t>We should promote the concept of regional hubs to use local produce in production of ready-to-eat meals with extended shelf-life </a:t>
            </a:r>
          </a:p>
        </p:txBody>
      </p:sp>
      <p:pic>
        <p:nvPicPr>
          <p:cNvPr id="20" name="Picture 6">
            <a:extLst>
              <a:ext uri="{FF2B5EF4-FFF2-40B4-BE49-F238E27FC236}">
                <a16:creationId xmlns:a16="http://schemas.microsoft.com/office/drawing/2014/main" id="{DF7B0F1E-A9E9-70A5-ACC1-933916930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775" b="7634"/>
          <a:stretch>
            <a:fillRect/>
          </a:stretch>
        </p:blipFill>
        <p:spPr bwMode="auto">
          <a:xfrm>
            <a:off x="5069399" y="3154968"/>
            <a:ext cx="3510905" cy="200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45A1AD8-0CDB-2559-068C-3D3A07298CC6}"/>
              </a:ext>
            </a:extLst>
          </p:cNvPr>
          <p:cNvSpPr txBox="1"/>
          <p:nvPr/>
        </p:nvSpPr>
        <p:spPr>
          <a:xfrm>
            <a:off x="1928632" y="5859602"/>
            <a:ext cx="9755223" cy="1477328"/>
          </a:xfrm>
          <a:prstGeom prst="rect">
            <a:avLst/>
          </a:prstGeom>
          <a:noFill/>
        </p:spPr>
        <p:txBody>
          <a:bodyPr wrap="square" rtlCol="0">
            <a:spAutoFit/>
          </a:bodyPr>
          <a:lstStyle/>
          <a:p>
            <a:pPr algn="ctr"/>
            <a:r>
              <a:rPr lang="en-US" b="1" dirty="0">
                <a:solidFill>
                  <a:srgbClr val="007335"/>
                </a:solidFill>
              </a:rPr>
              <a:t>High quality safe meals for regional urban communities to minimize transportation and storage cost</a:t>
            </a:r>
          </a:p>
          <a:p>
            <a:pPr algn="ctr"/>
            <a:r>
              <a:rPr lang="en-US" b="1" dirty="0">
                <a:solidFill>
                  <a:srgbClr val="007335"/>
                </a:solidFill>
              </a:rPr>
              <a:t>Use AI tools for process optimization, precision control, and reduced CO</a:t>
            </a:r>
            <a:r>
              <a:rPr lang="en-US" b="1" baseline="-25000" dirty="0">
                <a:solidFill>
                  <a:srgbClr val="007335"/>
                </a:solidFill>
              </a:rPr>
              <a:t>2</a:t>
            </a:r>
            <a:r>
              <a:rPr lang="en-US" b="1" dirty="0">
                <a:solidFill>
                  <a:srgbClr val="007335"/>
                </a:solidFill>
              </a:rPr>
              <a:t> emission and wase </a:t>
            </a:r>
          </a:p>
          <a:p>
            <a:pPr algn="ctr"/>
            <a:endParaRPr lang="en-US" b="1" dirty="0">
              <a:solidFill>
                <a:srgbClr val="007335"/>
              </a:solidFill>
            </a:endParaRPr>
          </a:p>
          <a:p>
            <a:pPr algn="ctr"/>
            <a:endParaRPr lang="en-US" b="1" dirty="0">
              <a:solidFill>
                <a:srgbClr val="0070C0"/>
              </a:solidFill>
            </a:endParaRPr>
          </a:p>
          <a:p>
            <a:endParaRPr lang="en-US" dirty="0"/>
          </a:p>
        </p:txBody>
      </p:sp>
      <p:cxnSp>
        <p:nvCxnSpPr>
          <p:cNvPr id="8" name="Straight Arrow Connector 7">
            <a:extLst>
              <a:ext uri="{FF2B5EF4-FFF2-40B4-BE49-F238E27FC236}">
                <a16:creationId xmlns:a16="http://schemas.microsoft.com/office/drawing/2014/main" id="{2F84F80B-13AF-A43C-6231-22CBC8813984}"/>
              </a:ext>
            </a:extLst>
          </p:cNvPr>
          <p:cNvCxnSpPr/>
          <p:nvPr/>
        </p:nvCxnSpPr>
        <p:spPr>
          <a:xfrm flipH="1">
            <a:off x="8890425" y="3789872"/>
            <a:ext cx="815724" cy="0"/>
          </a:xfrm>
          <a:prstGeom prst="straightConnector1">
            <a:avLst/>
          </a:prstGeom>
          <a:ln w="793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411445-3ECD-A2EE-CA37-25AB0300E89D}"/>
              </a:ext>
            </a:extLst>
          </p:cNvPr>
          <p:cNvCxnSpPr>
            <a:cxnSpLocks/>
          </p:cNvCxnSpPr>
          <p:nvPr/>
        </p:nvCxnSpPr>
        <p:spPr>
          <a:xfrm>
            <a:off x="6806244" y="2683907"/>
            <a:ext cx="0" cy="405802"/>
          </a:xfrm>
          <a:prstGeom prst="straightConnector1">
            <a:avLst/>
          </a:prstGeom>
          <a:ln w="793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3E60AA-1178-36B5-106A-3E2E94028A1C}"/>
              </a:ext>
            </a:extLst>
          </p:cNvPr>
          <p:cNvSpPr txBox="1"/>
          <p:nvPr/>
        </p:nvSpPr>
        <p:spPr>
          <a:xfrm>
            <a:off x="8656896" y="2896223"/>
            <a:ext cx="1093155" cy="646331"/>
          </a:xfrm>
          <a:prstGeom prst="rect">
            <a:avLst/>
          </a:prstGeom>
          <a:noFill/>
        </p:spPr>
        <p:txBody>
          <a:bodyPr wrap="square" rtlCol="0">
            <a:spAutoFit/>
          </a:bodyPr>
          <a:lstStyle/>
          <a:p>
            <a:pPr algn="ctr"/>
            <a:r>
              <a:rPr lang="en-US" sz="1200" b="1" dirty="0">
                <a:solidFill>
                  <a:srgbClr val="007335"/>
                </a:solidFill>
              </a:rPr>
              <a:t>Renewable energy sources</a:t>
            </a:r>
          </a:p>
        </p:txBody>
      </p:sp>
      <p:grpSp>
        <p:nvGrpSpPr>
          <p:cNvPr id="18" name="Group 17">
            <a:extLst>
              <a:ext uri="{FF2B5EF4-FFF2-40B4-BE49-F238E27FC236}">
                <a16:creationId xmlns:a16="http://schemas.microsoft.com/office/drawing/2014/main" id="{9AF5D575-183E-AABF-CA73-F3F8CCFD9D3C}"/>
              </a:ext>
            </a:extLst>
          </p:cNvPr>
          <p:cNvGrpSpPr/>
          <p:nvPr/>
        </p:nvGrpSpPr>
        <p:grpSpPr>
          <a:xfrm>
            <a:off x="557644" y="3905618"/>
            <a:ext cx="2765541" cy="705892"/>
            <a:chOff x="1643063" y="1482725"/>
            <a:chExt cx="8724900" cy="1916113"/>
          </a:xfrm>
        </p:grpSpPr>
        <p:pic>
          <p:nvPicPr>
            <p:cNvPr id="22" name="Picture 2">
              <a:extLst>
                <a:ext uri="{FF2B5EF4-FFF2-40B4-BE49-F238E27FC236}">
                  <a16:creationId xmlns:a16="http://schemas.microsoft.com/office/drawing/2014/main" id="{83F49F90-B096-1240-534D-46888385BC66}"/>
                </a:ext>
              </a:extLst>
            </p:cNvPr>
            <p:cNvPicPr>
              <a:picLocks noChangeAspect="1" noChangeArrowheads="1"/>
            </p:cNvPicPr>
            <p:nvPr/>
          </p:nvPicPr>
          <p:blipFill>
            <a:blip r:embed="rId5"/>
            <a:srcRect l="27235" t="23402" r="21931" b="49249"/>
            <a:stretch>
              <a:fillRect/>
            </a:stretch>
          </p:blipFill>
          <p:spPr bwMode="auto">
            <a:xfrm>
              <a:off x="7572375" y="1482725"/>
              <a:ext cx="2795588" cy="1847850"/>
            </a:xfrm>
            <a:prstGeom prst="rect">
              <a:avLst/>
            </a:prstGeom>
            <a:noFill/>
            <a:ln>
              <a:noFill/>
            </a:ln>
            <a:effectLst>
              <a:outerShdw blurRad="292100" dist="139700" dir="2700000" algn="tl" rotWithShape="0">
                <a:srgbClr val="333333">
                  <a:alpha val="64998"/>
                </a:srgbClr>
              </a:outerShdw>
            </a:effectLst>
          </p:spPr>
        </p:pic>
        <p:pic>
          <p:nvPicPr>
            <p:cNvPr id="24" name="Picture 1">
              <a:extLst>
                <a:ext uri="{FF2B5EF4-FFF2-40B4-BE49-F238E27FC236}">
                  <a16:creationId xmlns:a16="http://schemas.microsoft.com/office/drawing/2014/main" id="{13C371ED-2792-1F94-FE43-51277404B7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0075" y="1536700"/>
              <a:ext cx="29845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a:extLst>
                <a:ext uri="{FF2B5EF4-FFF2-40B4-BE49-F238E27FC236}">
                  <a16:creationId xmlns:a16="http://schemas.microsoft.com/office/drawing/2014/main" id="{27E1C007-83EA-C8C0-EA76-DA4DDD07C37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43063" y="1550988"/>
              <a:ext cx="27035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9EE2AB1E-8F9A-779D-502E-7831634CA930}"/>
              </a:ext>
            </a:extLst>
          </p:cNvPr>
          <p:cNvSpPr txBox="1"/>
          <p:nvPr/>
        </p:nvSpPr>
        <p:spPr>
          <a:xfrm>
            <a:off x="637234" y="4828820"/>
            <a:ext cx="2723929" cy="523220"/>
          </a:xfrm>
          <a:prstGeom prst="rect">
            <a:avLst/>
          </a:prstGeom>
          <a:noFill/>
        </p:spPr>
        <p:txBody>
          <a:bodyPr wrap="square">
            <a:spAutoFit/>
          </a:bodyPr>
          <a:lstStyle/>
          <a:p>
            <a:pPr algn="ctr"/>
            <a:r>
              <a:rPr lang="en-US" sz="1400" b="1" dirty="0">
                <a:solidFill>
                  <a:srgbClr val="007335"/>
                </a:solidFill>
              </a:rPr>
              <a:t>Pathogen free meals with extended shelf-life</a:t>
            </a:r>
          </a:p>
        </p:txBody>
      </p:sp>
      <p:cxnSp>
        <p:nvCxnSpPr>
          <p:cNvPr id="6" name="Straight Arrow Connector 5">
            <a:extLst>
              <a:ext uri="{FF2B5EF4-FFF2-40B4-BE49-F238E27FC236}">
                <a16:creationId xmlns:a16="http://schemas.microsoft.com/office/drawing/2014/main" id="{A4D4E493-C6BA-D259-89F9-EE6C5FB5422C}"/>
              </a:ext>
            </a:extLst>
          </p:cNvPr>
          <p:cNvCxnSpPr/>
          <p:nvPr/>
        </p:nvCxnSpPr>
        <p:spPr>
          <a:xfrm flipH="1">
            <a:off x="3970019" y="3905618"/>
            <a:ext cx="815724" cy="0"/>
          </a:xfrm>
          <a:prstGeom prst="straightConnector1">
            <a:avLst/>
          </a:prstGeom>
          <a:ln w="793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44B6670-13F2-2808-8E4A-E6679318AA1D}"/>
              </a:ext>
            </a:extLst>
          </p:cNvPr>
          <p:cNvGrpSpPr/>
          <p:nvPr/>
        </p:nvGrpSpPr>
        <p:grpSpPr>
          <a:xfrm>
            <a:off x="-1376563" y="1475499"/>
            <a:ext cx="5485100" cy="1738779"/>
            <a:chOff x="3771424" y="4538641"/>
            <a:chExt cx="7942521" cy="2209765"/>
          </a:xfrm>
        </p:grpSpPr>
        <p:pic>
          <p:nvPicPr>
            <p:cNvPr id="11" name="Picture 2">
              <a:extLst>
                <a:ext uri="{FF2B5EF4-FFF2-40B4-BE49-F238E27FC236}">
                  <a16:creationId xmlns:a16="http://schemas.microsoft.com/office/drawing/2014/main" id="{5B1C2781-299C-0EED-1037-78E7BCE1B0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5969" y="4538641"/>
              <a:ext cx="2473486" cy="18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3D969A0F-B140-50E5-4EE7-97451566CD2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89208" y="4576036"/>
              <a:ext cx="272473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E78F9598-9125-C48B-FE47-39F9CDBBB0EE}"/>
                </a:ext>
              </a:extLst>
            </p:cNvPr>
            <p:cNvSpPr txBox="1"/>
            <p:nvPr/>
          </p:nvSpPr>
          <p:spPr>
            <a:xfrm>
              <a:off x="3771424" y="6440629"/>
              <a:ext cx="7827971" cy="307777"/>
            </a:xfrm>
            <a:prstGeom prst="rect">
              <a:avLst/>
            </a:prstGeom>
            <a:noFill/>
          </p:spPr>
          <p:txBody>
            <a:bodyPr wrap="square" rtlCol="0">
              <a:spAutoFit/>
            </a:bodyPr>
            <a:lstStyle/>
            <a:p>
              <a:pPr algn="ctr"/>
              <a:endParaRPr lang="en-US" sz="1400" b="1" dirty="0">
                <a:solidFill>
                  <a:srgbClr val="007335"/>
                </a:solidFill>
              </a:endParaRPr>
            </a:p>
          </p:txBody>
        </p:sp>
      </p:grpSp>
      <p:pic>
        <p:nvPicPr>
          <p:cNvPr id="2054" name="Picture 6" descr="86,324 Meat And Dairy Products Stock Photos, High-Res ...">
            <a:extLst>
              <a:ext uri="{FF2B5EF4-FFF2-40B4-BE49-F238E27FC236}">
                <a16:creationId xmlns:a16="http://schemas.microsoft.com/office/drawing/2014/main" id="{5DD42F70-79EE-E0C5-57A5-F6B883725F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7552" y="840132"/>
            <a:ext cx="3477384" cy="17387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B5D44FC-F2AC-13CF-3D5C-B8F2A7262B2D}"/>
              </a:ext>
            </a:extLst>
          </p:cNvPr>
          <p:cNvSpPr txBox="1"/>
          <p:nvPr/>
        </p:nvSpPr>
        <p:spPr>
          <a:xfrm>
            <a:off x="656686" y="3094409"/>
            <a:ext cx="6764054" cy="369332"/>
          </a:xfrm>
          <a:prstGeom prst="rect">
            <a:avLst/>
          </a:prstGeom>
          <a:noFill/>
        </p:spPr>
        <p:txBody>
          <a:bodyPr wrap="square">
            <a:spAutoFit/>
          </a:bodyPr>
          <a:lstStyle/>
          <a:p>
            <a:r>
              <a:rPr lang="en-US" b="1" dirty="0">
                <a:solidFill>
                  <a:srgbClr val="007335"/>
                </a:solidFill>
              </a:rPr>
              <a:t>regional urban communities </a:t>
            </a:r>
            <a:endParaRPr lang="en-US" dirty="0"/>
          </a:p>
        </p:txBody>
      </p:sp>
    </p:spTree>
    <p:extLst>
      <p:ext uri="{BB962C8B-B14F-4D97-AF65-F5344CB8AC3E}">
        <p14:creationId xmlns:p14="http://schemas.microsoft.com/office/powerpoint/2010/main" val="217477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BAB99C-3EC9-C4B5-5F28-19EEA0A6BFEE}"/>
            </a:ext>
          </a:extLst>
        </p:cNvPr>
        <p:cNvGrpSpPr/>
        <p:nvPr/>
      </p:nvGrpSpPr>
      <p:grpSpPr>
        <a:xfrm>
          <a:off x="0" y="0"/>
          <a:ext cx="0" cy="0"/>
          <a:chOff x="0" y="0"/>
          <a:chExt cx="0" cy="0"/>
        </a:xfrm>
      </p:grpSpPr>
      <p:sp>
        <p:nvSpPr>
          <p:cNvPr id="7" name="AutoShape 2" descr="EPA’s Wasted Food Scale is a curved spectrum showing options for reducing the environmental impacts of wasted food, from most preferred to least preferred. The options are to prevent wasted food, donate food, upcycle food, feed animals, leave food unharvested, use anaerobic digestion with beneficial use of digestate or biosolids, compost, use anaerobic digestion without beneficial use of digestate or biosolids, or apply food waste to the land. Sending food waste down the drain, landfilling, and incineration">
            <a:extLst>
              <a:ext uri="{FF2B5EF4-FFF2-40B4-BE49-F238E27FC236}">
                <a16:creationId xmlns:a16="http://schemas.microsoft.com/office/drawing/2014/main" id="{1C069DF6-EAF5-F5D5-E334-6B35A0AC75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a:extLst>
              <a:ext uri="{FF2B5EF4-FFF2-40B4-BE49-F238E27FC236}">
                <a16:creationId xmlns:a16="http://schemas.microsoft.com/office/drawing/2014/main" id="{C3D49A9B-A49F-762B-9025-92728902B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7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36759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6F3EC5-ACF5-3BCD-95E5-14D1CFD343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6E4C2D-0B14-F624-5A67-21371D509FDC}"/>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C035FB29-9802-A262-06F3-E63A545130FA}"/>
              </a:ext>
            </a:extLst>
          </p:cNvPr>
          <p:cNvSpPr txBox="1"/>
          <p:nvPr/>
        </p:nvSpPr>
        <p:spPr>
          <a:xfrm>
            <a:off x="8078998" y="1431887"/>
            <a:ext cx="3739019" cy="4616648"/>
          </a:xfrm>
          <a:prstGeom prst="rect">
            <a:avLst/>
          </a:prstGeom>
          <a:noFill/>
        </p:spPr>
        <p:txBody>
          <a:bodyPr wrap="square" rtlCol="0">
            <a:spAutoFit/>
          </a:bodyPr>
          <a:lstStyle/>
          <a:p>
            <a:pPr lvl="0" eaLnBrk="0" fontAlgn="base" hangingPunct="0">
              <a:spcBef>
                <a:spcPct val="0"/>
              </a:spcBef>
              <a:spcAft>
                <a:spcPct val="0"/>
              </a:spcAft>
            </a:pPr>
            <a:r>
              <a:rPr lang="en-US" altLang="en-US" sz="1600" b="1" dirty="0"/>
              <a:t>High-quality protein, </a:t>
            </a:r>
            <a:r>
              <a:rPr lang="en-US" altLang="en-US" sz="1600" b="1" dirty="0">
                <a:solidFill>
                  <a:srgbClr val="C00000"/>
                </a:solidFill>
              </a:rPr>
              <a:t>including red meat</a:t>
            </a:r>
            <a:r>
              <a:rPr lang="en-US" altLang="en-US" sz="1600" dirty="0">
                <a:solidFill>
                  <a:srgbClr val="C00000"/>
                </a:solidFill>
              </a:rPr>
              <a:t> 	</a:t>
            </a:r>
            <a:r>
              <a:rPr lang="en-US" altLang="en-US" sz="1600" dirty="0"/>
              <a:t>1.2–1.6 g/kg/day</a:t>
            </a:r>
          </a:p>
          <a:p>
            <a:pPr lvl="0" eaLnBrk="0" fontAlgn="base" hangingPunct="0">
              <a:spcBef>
                <a:spcPct val="0"/>
              </a:spcBef>
              <a:spcAft>
                <a:spcPct val="0"/>
              </a:spcAft>
            </a:pPr>
            <a:r>
              <a:rPr lang="en-US" altLang="en-US" sz="1600" b="1" dirty="0">
                <a:solidFill>
                  <a:srgbClr val="C00000"/>
                </a:solidFill>
              </a:rPr>
              <a:t>Full-fat</a:t>
            </a:r>
            <a:r>
              <a:rPr lang="en-US" altLang="en-US" sz="1600" b="1" dirty="0"/>
              <a:t> dairy</a:t>
            </a:r>
            <a:r>
              <a:rPr lang="en-US" altLang="en-US" sz="1600" dirty="0"/>
              <a:t>: 3 servings/day </a:t>
            </a:r>
          </a:p>
          <a:p>
            <a:pPr lvl="0" eaLnBrk="0" fontAlgn="base" hangingPunct="0">
              <a:spcBef>
                <a:spcPct val="0"/>
              </a:spcBef>
              <a:spcAft>
                <a:spcPct val="0"/>
              </a:spcAft>
            </a:pPr>
            <a:r>
              <a:rPr lang="en-US" altLang="en-US" sz="1600" dirty="0"/>
              <a:t>	in 2,000-calorie pattern</a:t>
            </a:r>
          </a:p>
          <a:p>
            <a:pPr lvl="0" eaLnBrk="0" fontAlgn="base" hangingPunct="0">
              <a:spcBef>
                <a:spcPct val="0"/>
              </a:spcBef>
              <a:spcAft>
                <a:spcPct val="0"/>
              </a:spcAft>
            </a:pPr>
            <a:r>
              <a:rPr lang="en-US" altLang="en-US" sz="1600" b="1" dirty="0"/>
              <a:t>Vegetables</a:t>
            </a:r>
            <a:r>
              <a:rPr lang="en-US" altLang="en-US" sz="1600" dirty="0"/>
              <a:t> 3 servings/day</a:t>
            </a:r>
          </a:p>
          <a:p>
            <a:pPr lvl="0" eaLnBrk="0" fontAlgn="base" hangingPunct="0">
              <a:spcBef>
                <a:spcPct val="0"/>
              </a:spcBef>
              <a:spcAft>
                <a:spcPct val="0"/>
              </a:spcAft>
            </a:pPr>
            <a:r>
              <a:rPr lang="en-US" altLang="en-US" sz="1600" b="1" dirty="0"/>
              <a:t>Fruits:</a:t>
            </a:r>
            <a:r>
              <a:rPr lang="en-US" altLang="en-US" sz="1600" dirty="0"/>
              <a:t> 2 servings/day</a:t>
            </a:r>
          </a:p>
          <a:p>
            <a:pPr lvl="0" eaLnBrk="0" fontAlgn="base" hangingPunct="0">
              <a:spcBef>
                <a:spcPct val="0"/>
              </a:spcBef>
              <a:spcAft>
                <a:spcPct val="0"/>
              </a:spcAft>
            </a:pPr>
            <a:endParaRPr lang="en-US" altLang="en-US" sz="1600" dirty="0"/>
          </a:p>
          <a:p>
            <a:pPr lvl="0" eaLnBrk="0" fontAlgn="base" hangingPunct="0">
              <a:spcBef>
                <a:spcPct val="0"/>
              </a:spcBef>
              <a:spcAft>
                <a:spcPct val="0"/>
              </a:spcAft>
            </a:pPr>
            <a:r>
              <a:rPr lang="en-US" altLang="en-US" sz="1600" b="1" dirty="0">
                <a:solidFill>
                  <a:srgbClr val="C00000"/>
                </a:solidFill>
              </a:rPr>
              <a:t>Whole grains</a:t>
            </a:r>
            <a:r>
              <a:rPr lang="en-US" altLang="en-US" sz="1600" b="1" dirty="0"/>
              <a:t>:</a:t>
            </a:r>
            <a:r>
              <a:rPr lang="en-US" altLang="en-US" sz="1600" dirty="0"/>
              <a:t> 2–4 servings/day</a:t>
            </a:r>
          </a:p>
          <a:p>
            <a:pPr lvl="0" eaLnBrk="0" fontAlgn="base" hangingPunct="0">
              <a:spcBef>
                <a:spcPct val="0"/>
              </a:spcBef>
              <a:spcAft>
                <a:spcPct val="0"/>
              </a:spcAft>
            </a:pPr>
            <a:endParaRPr lang="en-US" altLang="en-US" sz="1600" b="1" dirty="0"/>
          </a:p>
          <a:p>
            <a:pPr lvl="0" eaLnBrk="0" fontAlgn="base" hangingPunct="0">
              <a:spcBef>
                <a:spcPct val="0"/>
              </a:spcBef>
              <a:spcAft>
                <a:spcPct val="0"/>
              </a:spcAft>
            </a:pPr>
            <a:r>
              <a:rPr lang="en-US" altLang="en-US" sz="1600" b="1" dirty="0"/>
              <a:t>Healthy fats</a:t>
            </a:r>
            <a:r>
              <a:rPr lang="en-US" altLang="en-US" sz="1600" dirty="0"/>
              <a:t> (olive oil, nuts, seafood)</a:t>
            </a:r>
          </a:p>
          <a:p>
            <a:pPr lvl="2" eaLnBrk="0" fontAlgn="base" hangingPunct="0">
              <a:spcBef>
                <a:spcPct val="0"/>
              </a:spcBef>
              <a:spcAft>
                <a:spcPct val="0"/>
              </a:spcAft>
              <a:buFontTx/>
              <a:buChar char="•"/>
            </a:pPr>
            <a:endParaRPr lang="en-US" altLang="en-US" sz="1600" dirty="0"/>
          </a:p>
          <a:p>
            <a:pPr lvl="0" eaLnBrk="0" fontAlgn="base" hangingPunct="0">
              <a:spcBef>
                <a:spcPct val="0"/>
              </a:spcBef>
              <a:spcAft>
                <a:spcPct val="0"/>
              </a:spcAft>
            </a:pPr>
            <a:endParaRPr lang="en-US" sz="1600" dirty="0"/>
          </a:p>
          <a:p>
            <a:pPr lvl="0" eaLnBrk="0" fontAlgn="base" hangingPunct="0">
              <a:spcBef>
                <a:spcPct val="0"/>
              </a:spcBef>
              <a:spcAft>
                <a:spcPct val="0"/>
              </a:spcAft>
            </a:pPr>
            <a:r>
              <a:rPr lang="en-US" sz="1600" dirty="0"/>
              <a:t>Limited sugars (≤10g per meal) and sodium intakes(&lt;2,300mg/day)</a:t>
            </a:r>
          </a:p>
          <a:p>
            <a:pPr lvl="0" eaLnBrk="0" fontAlgn="base" hangingPunct="0">
              <a:spcBef>
                <a:spcPct val="0"/>
              </a:spcBef>
              <a:spcAft>
                <a:spcPct val="0"/>
              </a:spcAft>
              <a:buFontTx/>
              <a:buChar char="•"/>
            </a:pPr>
            <a:endParaRPr lang="en-US" sz="1600" dirty="0"/>
          </a:p>
          <a:p>
            <a:pPr lvl="0" eaLnBrk="0" fontAlgn="base" hangingPunct="0">
              <a:spcBef>
                <a:spcPct val="0"/>
              </a:spcBef>
              <a:spcAft>
                <a:spcPct val="0"/>
              </a:spcAft>
              <a:buFontTx/>
              <a:buChar char="•"/>
            </a:pPr>
            <a:endParaRPr lang="en-US" dirty="0">
              <a:latin typeface="Arial" panose="020B0604020202020204" pitchFamily="34" charset="0"/>
            </a:endParaRPr>
          </a:p>
          <a:p>
            <a:pPr lvl="0" eaLnBrk="0" fontAlgn="base" hangingPunct="0">
              <a:spcBef>
                <a:spcPct val="0"/>
              </a:spcBef>
              <a:spcAft>
                <a:spcPct val="0"/>
              </a:spcAft>
              <a:buFontTx/>
              <a:buChar char="•"/>
            </a:pPr>
            <a:endParaRPr lang="en-US" dirty="0">
              <a:latin typeface="Arial" panose="020B0604020202020204" pitchFamily="34" charset="0"/>
            </a:endParaRPr>
          </a:p>
          <a:p>
            <a:pPr lvl="0" eaLnBrk="0" fontAlgn="base" hangingPunct="0">
              <a:spcBef>
                <a:spcPct val="0"/>
              </a:spcBef>
              <a:spcAft>
                <a:spcPct val="0"/>
              </a:spcAft>
            </a:pPr>
            <a:endParaRPr lang="en-US" dirty="0"/>
          </a:p>
        </p:txBody>
      </p:sp>
      <p:pic>
        <p:nvPicPr>
          <p:cNvPr id="1029" name="Picture 5" descr="RFK Jr.'s new dietary guidelines end 'the war on saturated ...">
            <a:extLst>
              <a:ext uri="{FF2B5EF4-FFF2-40B4-BE49-F238E27FC236}">
                <a16:creationId xmlns:a16="http://schemas.microsoft.com/office/drawing/2014/main" id="{AED613D2-00EE-5A7F-EDBE-C246FF468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3" y="1246979"/>
            <a:ext cx="7570843" cy="46839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63BE05-DB4C-AC67-39ED-8C99E00889A5}"/>
              </a:ext>
            </a:extLst>
          </p:cNvPr>
          <p:cNvSpPr txBox="1"/>
          <p:nvPr/>
        </p:nvSpPr>
        <p:spPr>
          <a:xfrm>
            <a:off x="530046" y="323649"/>
            <a:ext cx="10976105" cy="923330"/>
          </a:xfrm>
          <a:prstGeom prst="rect">
            <a:avLst/>
          </a:prstGeom>
          <a:noFill/>
        </p:spPr>
        <p:txBody>
          <a:bodyPr wrap="square" rtlCol="0">
            <a:spAutoFit/>
          </a:bodyPr>
          <a:lstStyle/>
          <a:p>
            <a:r>
              <a:rPr lang="en-US" dirty="0"/>
              <a:t>The 2025–2030 Dietary Guidelines for Americans (DGAs), released in January 2026, represent a major shift toward "</a:t>
            </a:r>
            <a:r>
              <a:rPr lang="en-US" dirty="0">
                <a:hlinkClick r:id="rId3"/>
              </a:rPr>
              <a:t>real, whole food,“</a:t>
            </a:r>
            <a:r>
              <a:rPr lang="en-US" dirty="0"/>
              <a:t>, focusing on nutrient-dense, whole foods (</a:t>
            </a:r>
            <a:r>
              <a:rPr lang="en-US" b="1" dirty="0">
                <a:solidFill>
                  <a:schemeClr val="accent6">
                    <a:lumMod val="75000"/>
                  </a:schemeClr>
                </a:solidFill>
              </a:rPr>
              <a:t>minimally processed</a:t>
            </a:r>
            <a:r>
              <a:rPr lang="en-US" dirty="0"/>
              <a:t>) while curbing highly processed (</a:t>
            </a:r>
            <a:r>
              <a:rPr lang="en-US" b="1" dirty="0"/>
              <a:t>ultra-processed</a:t>
            </a:r>
            <a:r>
              <a:rPr lang="en-US" dirty="0"/>
              <a:t>) items. </a:t>
            </a:r>
          </a:p>
        </p:txBody>
      </p:sp>
      <p:sp>
        <p:nvSpPr>
          <p:cNvPr id="3" name="TextBox 2">
            <a:extLst>
              <a:ext uri="{FF2B5EF4-FFF2-40B4-BE49-F238E27FC236}">
                <a16:creationId xmlns:a16="http://schemas.microsoft.com/office/drawing/2014/main" id="{E4059811-5EB0-A7EE-C0F9-4571E194EFC7}"/>
              </a:ext>
            </a:extLst>
          </p:cNvPr>
          <p:cNvSpPr txBox="1"/>
          <p:nvPr/>
        </p:nvSpPr>
        <p:spPr>
          <a:xfrm>
            <a:off x="898898" y="5930946"/>
            <a:ext cx="9962515" cy="769441"/>
          </a:xfrm>
          <a:prstGeom prst="rect">
            <a:avLst/>
          </a:prstGeom>
          <a:noFill/>
        </p:spPr>
        <p:txBody>
          <a:bodyPr wrap="square" rtlCol="0">
            <a:spAutoFit/>
          </a:bodyPr>
          <a:lstStyle/>
          <a:p>
            <a:r>
              <a:rPr lang="en-US" sz="1100" dirty="0"/>
              <a:t>Washington school lunch programs face significant fiscal and operational challenges, driven by high demand for expanded, no-cost meals and rising costs for food and labor. Expanding to 100% free, universal meals would cost an estimated $120 million annually, with current funding gaps of roughly $17.6 million requested for the 2025–27 biennium, according to </a:t>
            </a:r>
            <a:r>
              <a:rPr lang="en-US" sz="1100" dirty="0">
                <a:hlinkClick r:id="rId4"/>
              </a:rPr>
              <a:t>OSPI reports</a:t>
            </a:r>
            <a:r>
              <a:rPr lang="en-US" sz="1100" dirty="0"/>
              <a:t>. While 1,523 schools offered free meals in 2024–25, rising meal costs ($4.01 for lunch, $2.45 for breakfast) and staffing shortages create strain. Students have 20 min or less for lunch. Many schools lack the necessary kitchen equipment or facilities to move away from pre-packaged, processed foods.</a:t>
            </a:r>
          </a:p>
        </p:txBody>
      </p:sp>
    </p:spTree>
    <p:extLst>
      <p:ext uri="{BB962C8B-B14F-4D97-AF65-F5344CB8AC3E}">
        <p14:creationId xmlns:p14="http://schemas.microsoft.com/office/powerpoint/2010/main" val="229071557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C4CCC2-A1AC-58DA-66BC-A515C8149B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505D92-7873-397A-AD7A-DE5BBD80B784}"/>
              </a:ext>
            </a:extLst>
          </p:cNvPr>
          <p:cNvSpPr txBox="1"/>
          <p:nvPr/>
        </p:nvSpPr>
        <p:spPr>
          <a:xfrm>
            <a:off x="1354386" y="321932"/>
            <a:ext cx="9112686" cy="7694414"/>
          </a:xfrm>
          <a:prstGeom prst="rect">
            <a:avLst/>
          </a:prstGeom>
          <a:noFill/>
        </p:spPr>
        <p:txBody>
          <a:bodyPr wrap="square" rtlCol="0">
            <a:spAutoFit/>
          </a:bodyPr>
          <a:lstStyle/>
          <a:p>
            <a:r>
              <a:rPr lang="en-US" sz="2800" b="1" dirty="0">
                <a:solidFill>
                  <a:schemeClr val="accent6">
                    <a:lumMod val="75000"/>
                  </a:schemeClr>
                </a:solidFill>
              </a:rPr>
              <a:t>Use cases for  AI-based operations in post-harvest and food processing operations</a:t>
            </a:r>
          </a:p>
          <a:p>
            <a:endParaRPr lang="en-US" sz="2800" b="1" dirty="0">
              <a:solidFill>
                <a:schemeClr val="accent6">
                  <a:lumMod val="75000"/>
                </a:schemeClr>
              </a:solidFill>
            </a:endParaRPr>
          </a:p>
          <a:p>
            <a:r>
              <a:rPr lang="en-US" b="1" dirty="0"/>
              <a:t>Sorting and Grading:</a:t>
            </a:r>
            <a:r>
              <a:rPr lang="en-US" dirty="0"/>
              <a:t> AI-driven computer vision systems are widely used to inspect, grade, and sort produce by color, shape, size, and defects, often surpassing human accuracy and reducing labor-intensive, manual sorting.</a:t>
            </a:r>
          </a:p>
          <a:p>
            <a:endParaRPr lang="en-US" dirty="0"/>
          </a:p>
          <a:p>
            <a:r>
              <a:rPr lang="en-US" b="1" dirty="0"/>
              <a:t>Processing and Cutting:</a:t>
            </a:r>
            <a:r>
              <a:rPr lang="en-US" dirty="0"/>
              <a:t> In the meat and poultry sector, AI-driven robots are used for deboning, trimming, and portioning, optimizing meat removal and reducing waste.</a:t>
            </a:r>
          </a:p>
          <a:p>
            <a:endParaRPr lang="en-US" b="1" dirty="0"/>
          </a:p>
          <a:p>
            <a:r>
              <a:rPr lang="en-US" b="1" dirty="0"/>
              <a:t>Storage and Inventory Monitoring:</a:t>
            </a:r>
            <a:r>
              <a:rPr lang="en-US" dirty="0"/>
              <a:t> AI and IoT (Internet of Things) sensors are utilized to monitor temperature, humidity, and airflow in storage facilities in real-time, preventing spoilage and optimizing, for instance, the lifespan of stored fruits.</a:t>
            </a:r>
          </a:p>
          <a:p>
            <a:endParaRPr lang="en-US" b="1" dirty="0"/>
          </a:p>
          <a:p>
            <a:r>
              <a:rPr lang="en-US" b="1" dirty="0"/>
              <a:t>Quality Control &amp; Traceability:</a:t>
            </a:r>
            <a:r>
              <a:rPr lang="en-US" dirty="0"/>
              <a:t> AI systems analyze image data at high speeds to detect defects or foreign objects. They are also used to track, trace, and verify, for example, "best by" dates on packaging with over 95% accuracy. </a:t>
            </a:r>
          </a:p>
          <a:p>
            <a:endParaRPr lang="en-US" sz="2800" b="1" dirty="0">
              <a:solidFill>
                <a:schemeClr val="accent6">
                  <a:lumMod val="75000"/>
                </a:schemeClr>
              </a:solidFill>
            </a:endParaRPr>
          </a:p>
          <a:p>
            <a:endParaRPr lang="en-US" sz="2800" b="1" dirty="0">
              <a:solidFill>
                <a:schemeClr val="accent6">
                  <a:lumMod val="75000"/>
                </a:schemeClr>
              </a:solidFill>
            </a:endParaRPr>
          </a:p>
          <a:p>
            <a:endParaRPr lang="en-US" sz="2800" b="1" dirty="0">
              <a:solidFill>
                <a:schemeClr val="accent6">
                  <a:lumMod val="75000"/>
                </a:schemeClr>
              </a:solidFill>
            </a:endParaRPr>
          </a:p>
          <a:p>
            <a:endParaRPr lang="en-US" sz="2800" b="1" dirty="0">
              <a:solidFill>
                <a:schemeClr val="accent6">
                  <a:lumMod val="75000"/>
                </a:schemeClr>
              </a:solidFill>
            </a:endParaRPr>
          </a:p>
          <a:p>
            <a:endParaRPr lang="en-US" sz="2800" b="1" dirty="0">
              <a:solidFill>
                <a:schemeClr val="accent6">
                  <a:lumMod val="75000"/>
                </a:schemeClr>
              </a:solidFill>
            </a:endParaRPr>
          </a:p>
        </p:txBody>
      </p:sp>
    </p:spTree>
    <p:extLst>
      <p:ext uri="{BB962C8B-B14F-4D97-AF65-F5344CB8AC3E}">
        <p14:creationId xmlns:p14="http://schemas.microsoft.com/office/powerpoint/2010/main" val="286548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FE8B8B-EB02-261D-9A01-C9267E3B3D0C}"/>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60BEA6E-F440-8C64-6FE7-75B8C35F63BB}"/>
              </a:ext>
            </a:extLst>
          </p:cNvPr>
          <p:cNvSpPr>
            <a:spLocks noGrp="1"/>
          </p:cNvSpPr>
          <p:nvPr>
            <p:ph type="title"/>
          </p:nvPr>
        </p:nvSpPr>
        <p:spPr>
          <a:xfrm>
            <a:off x="386219" y="263763"/>
            <a:ext cx="7000699" cy="3866043"/>
          </a:xfrm>
        </p:spPr>
        <p:txBody>
          <a:bodyPr vert="horz" lIns="91440" tIns="45720" rIns="91440" bIns="45720" rtlCol="0" anchor="b">
            <a:noAutofit/>
          </a:bodyPr>
          <a:lstStyle/>
          <a:p>
            <a:r>
              <a:rPr lang="en-US" sz="2000" b="1" kern="1200" dirty="0">
                <a:solidFill>
                  <a:schemeClr val="tx1"/>
                </a:solidFill>
                <a:latin typeface="+mn-lt"/>
                <a:ea typeface="+mj-ea"/>
                <a:cs typeface="+mj-cs"/>
              </a:rPr>
              <a:t>Key Technology, Wala-Wala, WA: Optical Sorting Equipment &amp; Food Processing Machine Manufacturer (&gt;650 engineers and staff)</a:t>
            </a:r>
            <a:r>
              <a:rPr lang="en-US" sz="2000" b="1" dirty="0">
                <a:latin typeface="+mn-lt"/>
              </a:rPr>
              <a:t>, a</a:t>
            </a:r>
            <a:r>
              <a:rPr lang="en-US" sz="2000" b="1" kern="1200" dirty="0">
                <a:solidFill>
                  <a:schemeClr val="tx1"/>
                </a:solidFill>
                <a:latin typeface="+mn-lt"/>
                <a:ea typeface="+mj-ea"/>
                <a:cs typeface="+mj-cs"/>
              </a:rPr>
              <a:t>cquired by </a:t>
            </a:r>
            <a:r>
              <a:rPr lang="en-US" sz="2000" b="1" kern="1200" dirty="0" err="1">
                <a:solidFill>
                  <a:schemeClr val="tx1"/>
                </a:solidFill>
                <a:latin typeface="+mn-lt"/>
                <a:ea typeface="+mj-ea"/>
                <a:cs typeface="+mj-cs"/>
              </a:rPr>
              <a:t>Duravant</a:t>
            </a:r>
            <a:r>
              <a:rPr lang="en-US" sz="2000" b="1" kern="1200" dirty="0">
                <a:solidFill>
                  <a:schemeClr val="tx1"/>
                </a:solidFill>
                <a:latin typeface="+mn-lt"/>
                <a:ea typeface="+mj-ea"/>
                <a:cs typeface="+mj-cs"/>
              </a:rPr>
              <a:t> ( </a:t>
            </a:r>
            <a:r>
              <a:rPr lang="en-US" sz="2000" b="1" dirty="0">
                <a:latin typeface="+mn-lt"/>
              </a:rPr>
              <a:t>headquartered in Downers Grove, IL) </a:t>
            </a:r>
            <a:r>
              <a:rPr lang="en-US" sz="2000" b="1" kern="1200" dirty="0">
                <a:solidFill>
                  <a:schemeClr val="tx1"/>
                </a:solidFill>
                <a:latin typeface="+mn-lt"/>
                <a:ea typeface="+mj-ea"/>
                <a:cs typeface="+mj-cs"/>
              </a:rPr>
              <a:t>in 2018</a:t>
            </a:r>
            <a:br>
              <a:rPr lang="en-US" sz="2000" b="1" kern="1200" dirty="0">
                <a:solidFill>
                  <a:schemeClr val="tx1"/>
                </a:solidFill>
                <a:latin typeface="+mn-lt"/>
                <a:ea typeface="+mj-ea"/>
                <a:cs typeface="+mj-cs"/>
              </a:rPr>
            </a:br>
            <a:br>
              <a:rPr lang="en-US" sz="2000" b="1" kern="1200" dirty="0">
                <a:solidFill>
                  <a:schemeClr val="tx1"/>
                </a:solidFill>
                <a:latin typeface="+mj-lt"/>
                <a:ea typeface="+mj-ea"/>
                <a:cs typeface="+mj-cs"/>
              </a:rPr>
            </a:br>
            <a:r>
              <a:rPr lang="en-US" sz="2000" b="1" dirty="0"/>
              <a:t>VERYX is the world’s only belt-fed sorter that can inspect product entirely in-air with top and bottom sensors. </a:t>
            </a:r>
            <a:r>
              <a:rPr lang="en-US" sz="2000" dirty="0"/>
              <a:t> </a:t>
            </a:r>
            <a:r>
              <a:rPr lang="en-US" sz="2000" b="1" kern="1200" dirty="0">
                <a:solidFill>
                  <a:schemeClr val="tx1"/>
                </a:solidFill>
                <a:latin typeface="+mj-lt"/>
                <a:ea typeface="+mj-ea"/>
                <a:cs typeface="+mj-cs"/>
              </a:rPr>
              <a:t>It </a:t>
            </a:r>
            <a:r>
              <a:rPr lang="en-US" sz="2000" kern="1200" dirty="0">
                <a:solidFill>
                  <a:schemeClr val="tx1"/>
                </a:solidFill>
                <a:latin typeface="+mj-lt"/>
                <a:ea typeface="+mj-ea"/>
                <a:cs typeface="+mj-cs"/>
              </a:rPr>
              <a:t> incorporates “Pixel Fusion”, which combines data from high-res cameras and lasers/sensors at the same time &amp; place on items as they pass through. Allows generation of a more detailed “signature” of each piece of produce (shape, color, size, surface, etc.). </a:t>
            </a:r>
          </a:p>
        </p:txBody>
      </p:sp>
      <p:sp>
        <p:nvSpPr>
          <p:cNvPr id="205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ey Technology Presents VERYX Digital Sorters for Wet-End Vegetable  Processing | Key Technology">
            <a:extLst>
              <a:ext uri="{FF2B5EF4-FFF2-40B4-BE49-F238E27FC236}">
                <a16:creationId xmlns:a16="http://schemas.microsoft.com/office/drawing/2014/main" id="{D477C03E-F84C-DBE9-8F09-B07656E493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69412" y="819518"/>
            <a:ext cx="4247866" cy="51823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E24381-FC05-50B2-E5DA-A0E0B399A860}"/>
              </a:ext>
            </a:extLst>
          </p:cNvPr>
          <p:cNvSpPr txBox="1"/>
          <p:nvPr/>
        </p:nvSpPr>
        <p:spPr>
          <a:xfrm>
            <a:off x="452472" y="4661215"/>
            <a:ext cx="6452454" cy="1754326"/>
          </a:xfrm>
          <a:prstGeom prst="rect">
            <a:avLst/>
          </a:prstGeom>
          <a:noFill/>
        </p:spPr>
        <p:txBody>
          <a:bodyPr wrap="square">
            <a:spAutoFit/>
          </a:bodyPr>
          <a:lstStyle/>
          <a:p>
            <a:r>
              <a:rPr lang="en-US" b="0" i="0" dirty="0">
                <a:solidFill>
                  <a:srgbClr val="000000"/>
                </a:solidFill>
                <a:effectLst/>
                <a:latin typeface="+mj-lt"/>
              </a:rPr>
              <a:t>It removes insects, animal parts, paperboard, wood, rocks, plastics, glass and extraneous vegetative matter (EVM) such as weeds and other plant materials, as well as product defects. </a:t>
            </a:r>
            <a:r>
              <a:rPr lang="en-US" dirty="0"/>
              <a:t>Data capture during sorting / inspection (e.g. sensor data, image data); software tools to analyze performance, yield, reject rates.</a:t>
            </a:r>
            <a:br>
              <a:rPr lang="en-US" b="1" dirty="0"/>
            </a:br>
            <a:endParaRPr lang="en-US" dirty="0">
              <a:latin typeface="+mj-lt"/>
            </a:endParaRPr>
          </a:p>
        </p:txBody>
      </p:sp>
      <p:sp>
        <p:nvSpPr>
          <p:cNvPr id="9" name="TextBox 8">
            <a:extLst>
              <a:ext uri="{FF2B5EF4-FFF2-40B4-BE49-F238E27FC236}">
                <a16:creationId xmlns:a16="http://schemas.microsoft.com/office/drawing/2014/main" id="{54E36754-FE57-CDD8-95DE-5783456EB721}"/>
              </a:ext>
            </a:extLst>
          </p:cNvPr>
          <p:cNvSpPr txBox="1"/>
          <p:nvPr/>
        </p:nvSpPr>
        <p:spPr>
          <a:xfrm>
            <a:off x="7703671" y="6138543"/>
            <a:ext cx="3338158" cy="400110"/>
          </a:xfrm>
          <a:prstGeom prst="rect">
            <a:avLst/>
          </a:prstGeom>
          <a:noFill/>
        </p:spPr>
        <p:txBody>
          <a:bodyPr wrap="none" rtlCol="0">
            <a:spAutoFit/>
          </a:bodyPr>
          <a:lstStyle/>
          <a:p>
            <a:r>
              <a:rPr lang="en-US" sz="2000" dirty="0"/>
              <a:t>VERYX® belt-fed digital sorters</a:t>
            </a:r>
          </a:p>
        </p:txBody>
      </p:sp>
      <p:sp>
        <p:nvSpPr>
          <p:cNvPr id="10" name="TextBox 9">
            <a:extLst>
              <a:ext uri="{FF2B5EF4-FFF2-40B4-BE49-F238E27FC236}">
                <a16:creationId xmlns:a16="http://schemas.microsoft.com/office/drawing/2014/main" id="{B4544D21-C85C-4AB5-EDC6-C5729B3540D6}"/>
              </a:ext>
            </a:extLst>
          </p:cNvPr>
          <p:cNvSpPr txBox="1"/>
          <p:nvPr/>
        </p:nvSpPr>
        <p:spPr>
          <a:xfrm>
            <a:off x="359083" y="269124"/>
            <a:ext cx="5981509" cy="584775"/>
          </a:xfrm>
          <a:prstGeom prst="rect">
            <a:avLst/>
          </a:prstGeom>
          <a:noFill/>
        </p:spPr>
        <p:txBody>
          <a:bodyPr wrap="none" rtlCol="0">
            <a:spAutoFit/>
          </a:bodyPr>
          <a:lstStyle/>
          <a:p>
            <a:r>
              <a:rPr lang="en-US" sz="3200" b="1" dirty="0"/>
              <a:t>Examples of Industry led activities</a:t>
            </a:r>
          </a:p>
        </p:txBody>
      </p:sp>
    </p:spTree>
    <p:extLst>
      <p:ext uri="{BB962C8B-B14F-4D97-AF65-F5344CB8AC3E}">
        <p14:creationId xmlns:p14="http://schemas.microsoft.com/office/powerpoint/2010/main" val="332235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1414CE-B414-3323-456E-1E89E5B94D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DF0D932-725A-D01E-B9B3-760721A9A270}"/>
              </a:ext>
            </a:extLst>
          </p:cNvPr>
          <p:cNvSpPr>
            <a:spLocks noGrp="1"/>
          </p:cNvSpPr>
          <p:nvPr>
            <p:ph type="title"/>
          </p:nvPr>
        </p:nvSpPr>
        <p:spPr>
          <a:xfrm>
            <a:off x="513301" y="1014020"/>
            <a:ext cx="5582699" cy="4897900"/>
          </a:xfrm>
        </p:spPr>
        <p:txBody>
          <a:bodyPr vert="horz" lIns="91440" tIns="45720" rIns="91440" bIns="45720" rtlCol="0" anchor="b">
            <a:normAutofit/>
          </a:bodyPr>
          <a:lstStyle/>
          <a:p>
            <a:r>
              <a:rPr lang="en-US" sz="2000" b="1" dirty="0"/>
              <a:t>The collaboration between IBM and McCormick launched an AI platform (The ONE platform) in 2019- enabling R&amp;D scientists across biology / sensory labs globally to feed into </a:t>
            </a:r>
            <a:r>
              <a:rPr lang="en-US" sz="2000" dirty="0"/>
              <a:t>benefit from the AI system, rather than having isolated </a:t>
            </a:r>
            <a:r>
              <a:rPr lang="en-US" sz="2000" b="1" dirty="0"/>
              <a:t>pockets of expertise.  Flavor developers often go through many iterations (50‑150) of testing and refining a flavor. </a:t>
            </a:r>
            <a:br>
              <a:rPr lang="en-US" sz="2000" b="1" dirty="0"/>
            </a:br>
            <a:br>
              <a:rPr lang="en-US" sz="2000" b="1" dirty="0"/>
            </a:br>
            <a:r>
              <a:rPr lang="en-US" sz="2000" b="1" dirty="0"/>
              <a:t>IBM‑McCormick’s system cut down on iterations. New flavor products were created, including </a:t>
            </a:r>
            <a:r>
              <a:rPr lang="en-US" sz="2000" b="1" i="1" dirty="0"/>
              <a:t>Tuscan Chicken</a:t>
            </a:r>
            <a:r>
              <a:rPr lang="en-US" sz="2000" b="1" dirty="0"/>
              <a:t>, </a:t>
            </a:r>
            <a:r>
              <a:rPr lang="en-US" sz="2000" b="1" i="1" dirty="0"/>
              <a:t>Bourbon Pork Tenderloin</a:t>
            </a:r>
            <a:r>
              <a:rPr lang="en-US" sz="2000" b="1" dirty="0"/>
              <a:t>, and </a:t>
            </a:r>
            <a:r>
              <a:rPr lang="en-US" sz="2000" b="1" i="1" dirty="0"/>
              <a:t>New Orleans Sausage</a:t>
            </a:r>
            <a:r>
              <a:rPr lang="en-US" sz="2000" b="1" dirty="0"/>
              <a:t>. </a:t>
            </a:r>
            <a:br>
              <a:rPr lang="en-US" sz="2000" b="1" dirty="0"/>
            </a:br>
            <a:br>
              <a:rPr lang="en-US" sz="2000" b="1" dirty="0"/>
            </a:br>
            <a:br>
              <a:rPr lang="en-US" sz="1400" dirty="0"/>
            </a:br>
            <a:br>
              <a:rPr lang="en-US" sz="1400" b="1" dirty="0"/>
            </a:br>
            <a:br>
              <a:rPr lang="en-US" sz="1400" b="1" dirty="0"/>
            </a:br>
            <a:br>
              <a:rPr lang="en-US" sz="1400" b="1" dirty="0"/>
            </a:br>
            <a:endParaRPr lang="en-US" sz="1400" dirty="0"/>
          </a:p>
        </p:txBody>
      </p:sp>
      <p:sp>
        <p:nvSpPr>
          <p:cNvPr id="3" name="Slide Number Placeholder 2">
            <a:extLst>
              <a:ext uri="{FF2B5EF4-FFF2-40B4-BE49-F238E27FC236}">
                <a16:creationId xmlns:a16="http://schemas.microsoft.com/office/drawing/2014/main" id="{6B84F0DF-F104-C49E-6C77-B7FFD580ABF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01CF334-2D5C-4859-84A6-CA7E6E43FAEB}" type="slidenum">
              <a:rPr lang="en-US">
                <a:solidFill>
                  <a:srgbClr val="FFFFFF"/>
                </a:solidFill>
                <a:latin typeface="Calibri" panose="020F0502020204030204"/>
              </a:rPr>
              <a:pPr>
                <a:spcAft>
                  <a:spcPts val="600"/>
                </a:spcAft>
                <a:defRPr/>
              </a:pPr>
              <a:t>5</a:t>
            </a:fld>
            <a:endParaRPr lang="en-US" dirty="0">
              <a:solidFill>
                <a:srgbClr val="FFFFFF"/>
              </a:solidFill>
              <a:latin typeface="Calibri" panose="020F0502020204030204"/>
            </a:endParaRPr>
          </a:p>
        </p:txBody>
      </p:sp>
      <p:sp>
        <p:nvSpPr>
          <p:cNvPr id="7" name="TextBox 6">
            <a:extLst>
              <a:ext uri="{FF2B5EF4-FFF2-40B4-BE49-F238E27FC236}">
                <a16:creationId xmlns:a16="http://schemas.microsoft.com/office/drawing/2014/main" id="{BF95562D-CD3F-AC5D-9E59-2007988A3F4E}"/>
              </a:ext>
            </a:extLst>
          </p:cNvPr>
          <p:cNvSpPr txBox="1"/>
          <p:nvPr/>
        </p:nvSpPr>
        <p:spPr>
          <a:xfrm>
            <a:off x="6956683" y="4631834"/>
            <a:ext cx="4919682" cy="2031325"/>
          </a:xfrm>
          <a:prstGeom prst="rect">
            <a:avLst/>
          </a:prstGeom>
          <a:noFill/>
        </p:spPr>
        <p:txBody>
          <a:bodyPr wrap="square" rtlCol="0">
            <a:spAutoFit/>
          </a:bodyPr>
          <a:lstStyle/>
          <a:p>
            <a:r>
              <a:rPr lang="en-US" b="1" dirty="0"/>
              <a:t>Dr. Hamed Faridi</a:t>
            </a:r>
            <a:r>
              <a:rPr lang="en-US" dirty="0"/>
              <a:t>, Vice President of Research &amp; Development / Chief Science Office (2016-2022), leading 450 R&amp;D Scientists and Engineers</a:t>
            </a:r>
          </a:p>
          <a:p>
            <a:endParaRPr lang="en-US" dirty="0"/>
          </a:p>
          <a:p>
            <a:r>
              <a:rPr lang="en-US" dirty="0"/>
              <a:t>A faculty member at Washington State University, 1979‐1983, Fellow of IFT (2010).</a:t>
            </a:r>
            <a:br>
              <a:rPr lang="en-US" b="1" dirty="0"/>
            </a:br>
            <a:endParaRPr lang="en-US" dirty="0"/>
          </a:p>
        </p:txBody>
      </p:sp>
      <p:pic>
        <p:nvPicPr>
          <p:cNvPr id="1030" name="Picture 6">
            <a:extLst>
              <a:ext uri="{FF2B5EF4-FFF2-40B4-BE49-F238E27FC236}">
                <a16:creationId xmlns:a16="http://schemas.microsoft.com/office/drawing/2014/main" id="{3677655D-C0FE-1776-EE44-B514ACB9D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796" y="615275"/>
            <a:ext cx="5034969" cy="3777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194B0A-F043-F15D-39D7-645F6B958506}"/>
              </a:ext>
            </a:extLst>
          </p:cNvPr>
          <p:cNvSpPr txBox="1"/>
          <p:nvPr/>
        </p:nvSpPr>
        <p:spPr>
          <a:xfrm>
            <a:off x="334682" y="429245"/>
            <a:ext cx="5981509" cy="584775"/>
          </a:xfrm>
          <a:prstGeom prst="rect">
            <a:avLst/>
          </a:prstGeom>
          <a:noFill/>
        </p:spPr>
        <p:txBody>
          <a:bodyPr wrap="none" rtlCol="0">
            <a:spAutoFit/>
          </a:bodyPr>
          <a:lstStyle/>
          <a:p>
            <a:r>
              <a:rPr lang="en-US" sz="3200" b="1" dirty="0"/>
              <a:t>Examples of Industry led activities</a:t>
            </a:r>
          </a:p>
        </p:txBody>
      </p:sp>
      <p:sp>
        <p:nvSpPr>
          <p:cNvPr id="4" name="AutoShape 2" descr="Creamy Tuscan Chicken Pasta">
            <a:extLst>
              <a:ext uri="{FF2B5EF4-FFF2-40B4-BE49-F238E27FC236}">
                <a16:creationId xmlns:a16="http://schemas.microsoft.com/office/drawing/2014/main" id="{FAF251E0-CFD1-0FE5-8A95-CC704A36ED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reamy Tuscan Chicken Pasta">
            <a:extLst>
              <a:ext uri="{FF2B5EF4-FFF2-40B4-BE49-F238E27FC236}">
                <a16:creationId xmlns:a16="http://schemas.microsoft.com/office/drawing/2014/main" id="{344B1196-7AE4-9B3F-345D-B65455D23AE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an of pasta with chicken and cheese&#10;&#10;AI-generated content may be incorrect.">
            <a:extLst>
              <a:ext uri="{FF2B5EF4-FFF2-40B4-BE49-F238E27FC236}">
                <a16:creationId xmlns:a16="http://schemas.microsoft.com/office/drawing/2014/main" id="{E9BCEB8D-47C7-FA33-2FE9-21059179F589}"/>
              </a:ext>
            </a:extLst>
          </p:cNvPr>
          <p:cNvPicPr>
            <a:picLocks noChangeAspect="1"/>
          </p:cNvPicPr>
          <p:nvPr/>
        </p:nvPicPr>
        <p:blipFill>
          <a:blip r:embed="rId4"/>
          <a:stretch>
            <a:fillRect/>
          </a:stretch>
        </p:blipFill>
        <p:spPr>
          <a:xfrm>
            <a:off x="639482" y="4920875"/>
            <a:ext cx="1919113" cy="1154953"/>
          </a:xfrm>
          <a:prstGeom prst="rect">
            <a:avLst/>
          </a:prstGeom>
        </p:spPr>
      </p:pic>
      <p:pic>
        <p:nvPicPr>
          <p:cNvPr id="4102" name="Picture 6" descr="McCormick® Bourbon Pork Tenderloin &amp; Vegetables One Sheet Pan Seasoning Mix, 1 oz (6-Pack)">
            <a:extLst>
              <a:ext uri="{FF2B5EF4-FFF2-40B4-BE49-F238E27FC236}">
                <a16:creationId xmlns:a16="http://schemas.microsoft.com/office/drawing/2014/main" id="{5ABF73E9-1091-C95E-712F-96ED78B4C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2684776" y="4920875"/>
            <a:ext cx="1757974" cy="11549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owl of jambalaya">
            <a:extLst>
              <a:ext uri="{FF2B5EF4-FFF2-40B4-BE49-F238E27FC236}">
                <a16:creationId xmlns:a16="http://schemas.microsoft.com/office/drawing/2014/main" id="{4F30336C-38F0-E356-A4A2-80CDED7CE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150" y="4920875"/>
            <a:ext cx="2113646" cy="11549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42A0B5-22DA-A24B-54C2-0544142145EC}"/>
              </a:ext>
            </a:extLst>
          </p:cNvPr>
          <p:cNvSpPr txBox="1"/>
          <p:nvPr/>
        </p:nvSpPr>
        <p:spPr>
          <a:xfrm>
            <a:off x="219223" y="6419331"/>
            <a:ext cx="8052213" cy="369332"/>
          </a:xfrm>
          <a:prstGeom prst="rect">
            <a:avLst/>
          </a:prstGeom>
          <a:noFill/>
        </p:spPr>
        <p:txBody>
          <a:bodyPr wrap="square">
            <a:spAutoFit/>
          </a:bodyPr>
          <a:lstStyle/>
          <a:p>
            <a:r>
              <a:rPr lang="en-US" b="0" i="0" dirty="0">
                <a:solidFill>
                  <a:srgbClr val="001D35"/>
                </a:solidFill>
                <a:effectLst/>
                <a:latin typeface="Google Sans"/>
              </a:rPr>
              <a:t> "Bourbon" for the whiskey likely comes from </a:t>
            </a:r>
            <a:r>
              <a:rPr lang="en-US" b="0" i="0" dirty="0">
                <a:solidFill>
                  <a:srgbClr val="001D35"/>
                </a:solidFill>
                <a:effectLst/>
                <a:latin typeface="Google Sans"/>
                <a:hlinkClick r:id="rId7"/>
              </a:rPr>
              <a:t>Bourbon County, Kentucky</a:t>
            </a:r>
            <a:endParaRPr lang="en-US" dirty="0"/>
          </a:p>
        </p:txBody>
      </p:sp>
    </p:spTree>
    <p:extLst>
      <p:ext uri="{BB962C8B-B14F-4D97-AF65-F5344CB8AC3E}">
        <p14:creationId xmlns:p14="http://schemas.microsoft.com/office/powerpoint/2010/main" val="112400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4DD284-5044-0500-3DE1-3873CC95935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665FE0-108E-9DC3-B717-603E3B6F0219}"/>
              </a:ext>
            </a:extLst>
          </p:cNvPr>
          <p:cNvSpPr>
            <a:spLocks noGrp="1"/>
          </p:cNvSpPr>
          <p:nvPr>
            <p:ph type="sldNum" sz="quarter" idx="12"/>
          </p:nvPr>
        </p:nvSpPr>
        <p:spPr>
          <a:xfrm>
            <a:off x="10672296" y="6356353"/>
            <a:ext cx="1016000" cy="365125"/>
          </a:xfrm>
        </p:spPr>
        <p:txBody>
          <a:bodyPr/>
          <a:lstStyle/>
          <a:p>
            <a:fld id="{401CF334-2D5C-4859-84A6-CA7E6E43FAEB}" type="slidenum">
              <a:rPr lang="en-US" smtClean="0"/>
              <a:pPr/>
              <a:t>6</a:t>
            </a:fld>
            <a:endParaRPr lang="en-US" dirty="0"/>
          </a:p>
        </p:txBody>
      </p:sp>
      <p:sp>
        <p:nvSpPr>
          <p:cNvPr id="7" name="TextBox 6">
            <a:extLst>
              <a:ext uri="{FF2B5EF4-FFF2-40B4-BE49-F238E27FC236}">
                <a16:creationId xmlns:a16="http://schemas.microsoft.com/office/drawing/2014/main" id="{4C73F5E3-8450-6E45-CA5E-12FBB061DC3C}"/>
              </a:ext>
            </a:extLst>
          </p:cNvPr>
          <p:cNvSpPr txBox="1"/>
          <p:nvPr/>
        </p:nvSpPr>
        <p:spPr>
          <a:xfrm>
            <a:off x="7833841" y="3508360"/>
            <a:ext cx="3625916" cy="707886"/>
          </a:xfrm>
          <a:prstGeom prst="rect">
            <a:avLst/>
          </a:prstGeom>
          <a:noFill/>
        </p:spPr>
        <p:txBody>
          <a:bodyPr wrap="square" rtlCol="0">
            <a:spAutoFit/>
          </a:bodyPr>
          <a:lstStyle/>
          <a:p>
            <a:r>
              <a:rPr lang="en-US" sz="2000" dirty="0"/>
              <a:t>Humanoid robots in food processing and services  (future) </a:t>
            </a:r>
          </a:p>
        </p:txBody>
      </p:sp>
      <p:pic>
        <p:nvPicPr>
          <p:cNvPr id="2058" name="Picture 10" descr="The Rise of Robotics in Food Processing - KnowHow">
            <a:extLst>
              <a:ext uri="{FF2B5EF4-FFF2-40B4-BE49-F238E27FC236}">
                <a16:creationId xmlns:a16="http://schemas.microsoft.com/office/drawing/2014/main" id="{C9FCDFD0-72BB-EF7C-B95E-000CD5749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897" y="4556092"/>
            <a:ext cx="3487317" cy="18599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obotics in the Food Industry | How are robots used?">
            <a:extLst>
              <a:ext uri="{FF2B5EF4-FFF2-40B4-BE49-F238E27FC236}">
                <a16:creationId xmlns:a16="http://schemas.microsoft.com/office/drawing/2014/main" id="{6B8D1A6E-49FF-8ACF-A5B0-6DBD14D65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357" y="2478579"/>
            <a:ext cx="3874307" cy="22798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ale robots in the food industry Flash Sales">
            <a:extLst>
              <a:ext uri="{FF2B5EF4-FFF2-40B4-BE49-F238E27FC236}">
                <a16:creationId xmlns:a16="http://schemas.microsoft.com/office/drawing/2014/main" id="{ABD32820-5466-5390-8BB0-FE90F2089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189" y="303965"/>
            <a:ext cx="3417416" cy="2809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4559E0-FDD3-B121-9B7B-2867BA272C3F}"/>
              </a:ext>
            </a:extLst>
          </p:cNvPr>
          <p:cNvSpPr txBox="1"/>
          <p:nvPr/>
        </p:nvSpPr>
        <p:spPr>
          <a:xfrm>
            <a:off x="569290" y="4969255"/>
            <a:ext cx="2815220" cy="1200329"/>
          </a:xfrm>
          <a:prstGeom prst="rect">
            <a:avLst/>
          </a:prstGeom>
          <a:noFill/>
        </p:spPr>
        <p:txBody>
          <a:bodyPr wrap="square" rtlCol="0">
            <a:spAutoFit/>
          </a:bodyPr>
          <a:lstStyle/>
          <a:p>
            <a:r>
              <a:rPr lang="en-US" dirty="0"/>
              <a:t>Robotic arms aided by machine vision in food processing and preparation (real application and R&amp;D).</a:t>
            </a:r>
          </a:p>
        </p:txBody>
      </p:sp>
      <p:pic>
        <p:nvPicPr>
          <p:cNvPr id="2066" name="Picture 18" descr="2,000+ Food Industry Robot Stock Photos, Pictures &amp; Royalty-Free Images -  iStock">
            <a:extLst>
              <a:ext uri="{FF2B5EF4-FFF2-40B4-BE49-F238E27FC236}">
                <a16:creationId xmlns:a16="http://schemas.microsoft.com/office/drawing/2014/main" id="{47821EBE-C028-61F6-19B5-40CE2792B6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9685" y="1069762"/>
            <a:ext cx="3454228" cy="227987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78AE95A6-0FFE-C8B2-E631-7EBBD571DA07}"/>
              </a:ext>
            </a:extLst>
          </p:cNvPr>
          <p:cNvCxnSpPr/>
          <p:nvPr/>
        </p:nvCxnSpPr>
        <p:spPr>
          <a:xfrm>
            <a:off x="5821447" y="2701319"/>
            <a:ext cx="1598455" cy="0"/>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B9FF94-BFF5-B7A4-09E1-A609842B32D7}"/>
              </a:ext>
            </a:extLst>
          </p:cNvPr>
          <p:cNvSpPr txBox="1"/>
          <p:nvPr/>
        </p:nvSpPr>
        <p:spPr>
          <a:xfrm>
            <a:off x="3932585" y="442005"/>
            <a:ext cx="4901085" cy="369332"/>
          </a:xfrm>
          <a:prstGeom prst="rect">
            <a:avLst/>
          </a:prstGeom>
          <a:noFill/>
        </p:spPr>
        <p:txBody>
          <a:bodyPr wrap="none" rtlCol="0">
            <a:spAutoFit/>
          </a:bodyPr>
          <a:lstStyle/>
          <a:p>
            <a:r>
              <a:rPr lang="en-US" dirty="0"/>
              <a:t>Robotic arms with  machines vision powered by AI</a:t>
            </a:r>
          </a:p>
        </p:txBody>
      </p:sp>
      <p:sp>
        <p:nvSpPr>
          <p:cNvPr id="5" name="TextBox 4">
            <a:extLst>
              <a:ext uri="{FF2B5EF4-FFF2-40B4-BE49-F238E27FC236}">
                <a16:creationId xmlns:a16="http://schemas.microsoft.com/office/drawing/2014/main" id="{17986395-270A-7AF3-F82E-EBDCD798094C}"/>
              </a:ext>
            </a:extLst>
          </p:cNvPr>
          <p:cNvSpPr txBox="1"/>
          <p:nvPr/>
        </p:nvSpPr>
        <p:spPr>
          <a:xfrm>
            <a:off x="7919685" y="4556092"/>
            <a:ext cx="3990054" cy="1754326"/>
          </a:xfrm>
          <a:prstGeom prst="rect">
            <a:avLst/>
          </a:prstGeom>
          <a:noFill/>
        </p:spPr>
        <p:txBody>
          <a:bodyPr wrap="square" rtlCol="0">
            <a:spAutoFit/>
          </a:bodyPr>
          <a:lstStyle/>
          <a:p>
            <a:r>
              <a:rPr lang="en-US" b="1" dirty="0">
                <a:solidFill>
                  <a:srgbClr val="7030A0"/>
                </a:solidFill>
              </a:rPr>
              <a:t>The College of Engineering at UW is offering a cross-disciplinary MS in Robotics and a 16 credits certificate Robotics program for graduate students and working professionals (starting in Fall 2026).</a:t>
            </a:r>
          </a:p>
        </p:txBody>
      </p:sp>
    </p:spTree>
    <p:extLst>
      <p:ext uri="{BB962C8B-B14F-4D97-AF65-F5344CB8AC3E}">
        <p14:creationId xmlns:p14="http://schemas.microsoft.com/office/powerpoint/2010/main" val="3132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86A501-B317-523A-F688-DB316FCF5554}"/>
            </a:ext>
          </a:extLst>
        </p:cNvPr>
        <p:cNvGrpSpPr/>
        <p:nvPr/>
      </p:nvGrpSpPr>
      <p:grpSpPr>
        <a:xfrm>
          <a:off x="0" y="0"/>
          <a:ext cx="0" cy="0"/>
          <a:chOff x="0" y="0"/>
          <a:chExt cx="0" cy="0"/>
        </a:xfrm>
      </p:grpSpPr>
      <p:sp>
        <p:nvSpPr>
          <p:cNvPr id="7" name="AutoShape 2" descr="The image depicts &quot;AI,&quot; which stands for Artificial Intelligence">
            <a:hlinkClick r:id="rId3" tooltip="Big Data, AI, and the Coming Philosophical Challenges with Food Safety"/>
            <a:extLst>
              <a:ext uri="{FF2B5EF4-FFF2-40B4-BE49-F238E27FC236}">
                <a16:creationId xmlns:a16="http://schemas.microsoft.com/office/drawing/2014/main" id="{D48140AE-92C1-748D-1F8A-15BFD3CC9D51}"/>
              </a:ext>
            </a:extLst>
          </p:cNvPr>
          <p:cNvSpPr>
            <a:spLocks noChangeAspect="1" noChangeArrowheads="1"/>
          </p:cNvSpPr>
          <p:nvPr/>
        </p:nvSpPr>
        <p:spPr bwMode="auto">
          <a:xfrm>
            <a:off x="-1479893" y="-894391"/>
            <a:ext cx="2609851" cy="1600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angela anandappa">
            <a:hlinkClick r:id="rId4"/>
            <a:extLst>
              <a:ext uri="{FF2B5EF4-FFF2-40B4-BE49-F238E27FC236}">
                <a16:creationId xmlns:a16="http://schemas.microsoft.com/office/drawing/2014/main" id="{C4695508-8BD2-4935-34AC-3CBFCD261101}"/>
              </a:ext>
            </a:extLst>
          </p:cNvPr>
          <p:cNvSpPr>
            <a:spLocks noChangeAspect="1" noChangeArrowheads="1"/>
          </p:cNvSpPr>
          <p:nvPr/>
        </p:nvSpPr>
        <p:spPr bwMode="auto">
          <a:xfrm>
            <a:off x="57150" y="884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5" descr="The image depicts &quot;AI,&quot; which stands for Artificial Intelligence">
            <a:extLst>
              <a:ext uri="{FF2B5EF4-FFF2-40B4-BE49-F238E27FC236}">
                <a16:creationId xmlns:a16="http://schemas.microsoft.com/office/drawing/2014/main" id="{547F5C6E-ABFE-1417-18FD-0B17719201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06AE8E7-47BF-528E-767D-931F7AC2864A}"/>
              </a:ext>
            </a:extLst>
          </p:cNvPr>
          <p:cNvSpPr txBox="1"/>
          <p:nvPr/>
        </p:nvSpPr>
        <p:spPr>
          <a:xfrm>
            <a:off x="1129958" y="5548737"/>
            <a:ext cx="10672150" cy="923330"/>
          </a:xfrm>
          <a:prstGeom prst="rect">
            <a:avLst/>
          </a:prstGeom>
          <a:noFill/>
        </p:spPr>
        <p:txBody>
          <a:bodyPr wrap="square" rtlCol="0">
            <a:spAutoFit/>
          </a:bodyPr>
          <a:lstStyle/>
          <a:p>
            <a:r>
              <a:rPr lang="en-US" dirty="0"/>
              <a:t>By May 2025, the number of companies providing artificial intelligence (AI)-based services or developing AI was upwards of 70,000 globally (</a:t>
            </a:r>
            <a:r>
              <a:rPr lang="en-US" i="1" dirty="0"/>
              <a:t>Food Safety Magazine, August 21, 2025)</a:t>
            </a:r>
            <a:endParaRPr lang="en-US" altLang="en-US" dirty="0">
              <a:solidFill>
                <a:srgbClr val="333333"/>
              </a:solidFill>
              <a:latin typeface="Nunito Sans" pitchFamily="2" charset="0"/>
            </a:endParaRPr>
          </a:p>
          <a:p>
            <a:endParaRPr lang="en-US" dirty="0"/>
          </a:p>
        </p:txBody>
      </p:sp>
      <p:pic>
        <p:nvPicPr>
          <p:cNvPr id="5122" name="Picture 2" descr="AI in Food Processing Market Growth Analysis">
            <a:extLst>
              <a:ext uri="{FF2B5EF4-FFF2-40B4-BE49-F238E27FC236}">
                <a16:creationId xmlns:a16="http://schemas.microsoft.com/office/drawing/2014/main" id="{3A8DBB0A-F371-61DC-2F3C-4C8B8F78D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154" y="354671"/>
            <a:ext cx="6873265" cy="42876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96D11AF-78F4-E238-4B12-0B3E18402C9E}"/>
              </a:ext>
            </a:extLst>
          </p:cNvPr>
          <p:cNvSpPr txBox="1"/>
          <p:nvPr/>
        </p:nvSpPr>
        <p:spPr>
          <a:xfrm>
            <a:off x="4040807" y="4711047"/>
            <a:ext cx="6833380" cy="307777"/>
          </a:xfrm>
          <a:prstGeom prst="rect">
            <a:avLst/>
          </a:prstGeom>
          <a:noFill/>
        </p:spPr>
        <p:txBody>
          <a:bodyPr wrap="square">
            <a:spAutoFit/>
          </a:bodyPr>
          <a:lstStyle/>
          <a:p>
            <a:r>
              <a:rPr lang="en-US" sz="1400" dirty="0"/>
              <a:t>https://dimensionmarketresearch.com/report/ai-in-food-processing-market/</a:t>
            </a:r>
          </a:p>
        </p:txBody>
      </p:sp>
      <p:pic>
        <p:nvPicPr>
          <p:cNvPr id="5124" name="Picture 4" descr="AI in Food Processing Market Application Share Analysis">
            <a:extLst>
              <a:ext uri="{FF2B5EF4-FFF2-40B4-BE49-F238E27FC236}">
                <a16:creationId xmlns:a16="http://schemas.microsoft.com/office/drawing/2014/main" id="{28C18976-6A20-850F-B245-F5B38A2C9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1281" y="1189038"/>
            <a:ext cx="4592051" cy="213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56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1AA09-BCDC-8D17-F992-FF505B399512}"/>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491A5D77-858A-87D4-E5C0-3DB61F9F7838}"/>
              </a:ext>
            </a:extLst>
          </p:cNvPr>
          <p:cNvSpPr>
            <a:spLocks noChangeArrowheads="1"/>
          </p:cNvSpPr>
          <p:nvPr/>
        </p:nvSpPr>
        <p:spPr bwMode="auto">
          <a:xfrm>
            <a:off x="519601" y="-864623"/>
            <a:ext cx="10847997" cy="27392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accent6">
                    <a:lumMod val="50000"/>
                  </a:schemeClr>
                </a:solidFill>
                <a:effectLst/>
                <a:latin typeface="Nunito Sans" pitchFamily="2" charset="0"/>
              </a:rPr>
              <a:t>Concerns of the Food Industry </a:t>
            </a:r>
            <a:r>
              <a:rPr kumimoji="0" lang="en-US" altLang="en-US" sz="10000" b="0" i="0" u="none" strike="noStrike" cap="none" normalizeH="0" baseline="0" dirty="0">
                <a:ln>
                  <a:noFill/>
                </a:ln>
                <a:solidFill>
                  <a:srgbClr val="404144"/>
                </a:solidFill>
                <a:effectLst/>
                <a:latin typeface="Nunito Sans" pitchFamily="2" charset="0"/>
              </a:rPr>
              <a:t>     </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Nunito Sans" pitchFamily="2" charset="0"/>
                <a:hlinkClick r:id="rId3"/>
              </a:rPr>
              <a:t>Big Data, AI, and the Coming Philosophical Challenges with Food Safety</a:t>
            </a:r>
            <a:endParaRPr kumimoji="0" lang="en-US" altLang="en-US" b="1" i="0" u="none" strike="noStrike" cap="none" normalizeH="0" baseline="0" dirty="0">
              <a:ln>
                <a:noFill/>
              </a:ln>
              <a:solidFill>
                <a:srgbClr val="333333"/>
              </a:solidFill>
              <a:effectLst/>
              <a:latin typeface="Nunito Sans"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Nunito Sans" pitchFamily="2" charset="0"/>
              </a:rPr>
              <a:t>Improvements on the horizon will make AI systems more useful for food safety applications</a:t>
            </a:r>
          </a:p>
          <a:p>
            <a:pPr lvl="0"/>
            <a:r>
              <a:rPr lang="en-US" i="1" dirty="0"/>
              <a:t>Food Safety Magazine, August 21, 2025</a:t>
            </a:r>
            <a:endParaRPr kumimoji="0" lang="en-US" altLang="en-US" b="0" i="0" u="none" strike="noStrike" cap="none" normalizeH="0" baseline="0" dirty="0">
              <a:ln>
                <a:noFill/>
              </a:ln>
              <a:solidFill>
                <a:srgbClr val="333333"/>
              </a:solidFill>
              <a:effectLst/>
              <a:latin typeface="Nunito Sans" pitchFamily="2"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404144"/>
                </a:solidFill>
                <a:effectLst/>
                <a:latin typeface="Nunito Sans" pitchFamily="2" charset="0"/>
              </a:rPr>
              <a:t>  </a:t>
            </a:r>
            <a:r>
              <a:rPr kumimoji="0" lang="en-US" altLang="en-US" b="0" i="1" u="none" strike="noStrike" cap="none" normalizeH="0" baseline="0" dirty="0">
                <a:ln>
                  <a:noFill/>
                </a:ln>
                <a:solidFill>
                  <a:srgbClr val="404144"/>
                </a:solidFill>
                <a:effectLst/>
                <a:latin typeface="Nunito Sans" pitchFamily="2" charset="0"/>
                <a:hlinkClick r:id="rId4"/>
              </a:rPr>
              <a:t>       </a:t>
            </a:r>
            <a:r>
              <a:rPr kumimoji="0" lang="en-US" altLang="en-US" b="0" i="1" u="none" strike="noStrike" cap="none" normalizeH="0" baseline="0" dirty="0">
                <a:ln>
                  <a:noFill/>
                </a:ln>
                <a:solidFill>
                  <a:srgbClr val="243060"/>
                </a:solidFill>
                <a:effectLst/>
                <a:latin typeface="Nunito Sans" pitchFamily="2" charset="0"/>
                <a:hlinkClick r:id="rId4"/>
              </a:rPr>
              <a:t>Angela </a:t>
            </a:r>
            <a:r>
              <a:rPr kumimoji="0" lang="en-US" altLang="en-US" b="0" i="1" u="none" strike="noStrike" cap="none" normalizeH="0" baseline="0" dirty="0" err="1">
                <a:ln>
                  <a:noFill/>
                </a:ln>
                <a:solidFill>
                  <a:srgbClr val="243060"/>
                </a:solidFill>
                <a:effectLst/>
                <a:latin typeface="Nunito Sans" pitchFamily="2" charset="0"/>
                <a:hlinkClick r:id="rId4"/>
              </a:rPr>
              <a:t>Anandappa</a:t>
            </a:r>
            <a:r>
              <a:rPr kumimoji="0" lang="en-US" altLang="en-US" b="0" i="1" u="none" strike="noStrike" cap="none" normalizeH="0" baseline="0" dirty="0">
                <a:ln>
                  <a:noFill/>
                </a:ln>
                <a:solidFill>
                  <a:srgbClr val="243060"/>
                </a:solidFill>
                <a:effectLst/>
                <a:latin typeface="Nunito Sans" pitchFamily="2" charset="0"/>
                <a:hlinkClick r:id="rId4"/>
              </a:rPr>
              <a:t> Ph.D.</a:t>
            </a:r>
            <a:r>
              <a:rPr kumimoji="0" lang="en-US" altLang="en-US" b="0" i="1" u="none" strike="noStrike" cap="none" normalizeH="0" baseline="0" dirty="0">
                <a:ln>
                  <a:noFill/>
                </a:ln>
                <a:solidFill>
                  <a:srgbClr val="404144"/>
                </a:solidFill>
                <a:effectLst/>
                <a:latin typeface="Nunito Sans" pitchFamily="2" charset="0"/>
                <a:hlinkClick r:id="rId5"/>
              </a:rPr>
              <a:t> </a:t>
            </a:r>
            <a:r>
              <a:rPr kumimoji="0" lang="en-US" altLang="en-US" b="0" i="1" u="none" strike="noStrike" cap="none" normalizeH="0" baseline="0" dirty="0">
                <a:ln>
                  <a:noFill/>
                </a:ln>
                <a:solidFill>
                  <a:srgbClr val="243060"/>
                </a:solidFill>
                <a:effectLst/>
                <a:latin typeface="Nunito Sans" pitchFamily="2" charset="0"/>
                <a:hlinkClick r:id="rId5"/>
              </a:rPr>
              <a:t>Niam </a:t>
            </a:r>
            <a:r>
              <a:rPr kumimoji="0" lang="en-US" altLang="en-US" b="0" i="1" u="none" strike="noStrike" cap="none" normalizeH="0" baseline="0" dirty="0" err="1">
                <a:ln>
                  <a:noFill/>
                </a:ln>
                <a:solidFill>
                  <a:srgbClr val="243060"/>
                </a:solidFill>
                <a:effectLst/>
                <a:latin typeface="Nunito Sans" pitchFamily="2" charset="0"/>
                <a:hlinkClick r:id="rId5"/>
              </a:rPr>
              <a:t>Abeysiriwardena</a:t>
            </a:r>
            <a:r>
              <a:rPr kumimoji="0" lang="en-US" altLang="en-US" b="0" i="1" u="none" strike="noStrike" cap="none" normalizeH="0" baseline="0" dirty="0">
                <a:ln>
                  <a:noFill/>
                </a:ln>
                <a:solidFill>
                  <a:srgbClr val="243060"/>
                </a:solidFill>
                <a:effectLst/>
                <a:latin typeface="Nunito Sans" pitchFamily="2" charset="0"/>
                <a:hlinkClick r:id="rId5"/>
              </a:rPr>
              <a:t> M.S.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7" name="AutoShape 2" descr="The image depicts &quot;AI,&quot; which stands for Artificial Intelligence">
            <a:hlinkClick r:id="rId3" tooltip="Big Data, AI, and the Coming Philosophical Challenges with Food Safety"/>
            <a:extLst>
              <a:ext uri="{FF2B5EF4-FFF2-40B4-BE49-F238E27FC236}">
                <a16:creationId xmlns:a16="http://schemas.microsoft.com/office/drawing/2014/main" id="{9419E827-BDB7-E742-4BDE-19A3DBF2FE95}"/>
              </a:ext>
            </a:extLst>
          </p:cNvPr>
          <p:cNvSpPr>
            <a:spLocks noChangeAspect="1" noChangeArrowheads="1"/>
          </p:cNvSpPr>
          <p:nvPr/>
        </p:nvSpPr>
        <p:spPr bwMode="auto">
          <a:xfrm>
            <a:off x="-1479893" y="-894391"/>
            <a:ext cx="2609851" cy="1600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angela anandappa">
            <a:hlinkClick r:id="rId4"/>
            <a:extLst>
              <a:ext uri="{FF2B5EF4-FFF2-40B4-BE49-F238E27FC236}">
                <a16:creationId xmlns:a16="http://schemas.microsoft.com/office/drawing/2014/main" id="{62B9635A-E0F8-AD6F-056C-01A1F1504854}"/>
              </a:ext>
            </a:extLst>
          </p:cNvPr>
          <p:cNvSpPr>
            <a:spLocks noChangeAspect="1" noChangeArrowheads="1"/>
          </p:cNvSpPr>
          <p:nvPr/>
        </p:nvSpPr>
        <p:spPr bwMode="auto">
          <a:xfrm>
            <a:off x="57150" y="884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5" descr="The image depicts &quot;AI,&quot; which stands for Artificial Intelligence">
            <a:extLst>
              <a:ext uri="{FF2B5EF4-FFF2-40B4-BE49-F238E27FC236}">
                <a16:creationId xmlns:a16="http://schemas.microsoft.com/office/drawing/2014/main" id="{EFB0432A-E5C4-4277-3BBC-601B019754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4C4D52C4-81D8-D7AB-ABE7-3582BC55A9FA}"/>
              </a:ext>
            </a:extLst>
          </p:cNvPr>
          <p:cNvSpPr txBox="1"/>
          <p:nvPr/>
        </p:nvSpPr>
        <p:spPr>
          <a:xfrm>
            <a:off x="469462" y="2777466"/>
            <a:ext cx="11557876" cy="4524315"/>
          </a:xfrm>
          <a:prstGeom prst="rect">
            <a:avLst/>
          </a:prstGeom>
          <a:noFill/>
        </p:spPr>
        <p:txBody>
          <a:bodyPr wrap="square" rtlCol="0">
            <a:spAutoFit/>
          </a:bodyPr>
          <a:lstStyle/>
          <a:p>
            <a:r>
              <a:rPr lang="en-US" b="1" dirty="0"/>
              <a:t>Transparency: </a:t>
            </a:r>
            <a:r>
              <a:rPr lang="en-US" dirty="0"/>
              <a:t>AI companies and AI service providers should be evaluated on how transparent they are in describing how their product works.  How the system obtains the sensor data, how the sensor itself functions, and how the AI makes decisions ideally would be known by the personnel managing the system.</a:t>
            </a:r>
          </a:p>
          <a:p>
            <a:endParaRPr lang="en-US" dirty="0"/>
          </a:p>
          <a:p>
            <a:r>
              <a:rPr lang="en-US" b="1" dirty="0"/>
              <a:t>Data Security and Cyberattacks</a:t>
            </a:r>
          </a:p>
          <a:p>
            <a:endParaRPr lang="en-US" b="1" dirty="0"/>
          </a:p>
          <a:p>
            <a:r>
              <a:rPr lang="en-US" b="1" dirty="0"/>
              <a:t>LLM: </a:t>
            </a:r>
            <a:r>
              <a:rPr lang="en-US" dirty="0"/>
              <a:t>LLMs are not primarily trained to be truthful or accurate.</a:t>
            </a:r>
          </a:p>
          <a:p>
            <a:endParaRPr lang="en-US" b="1" dirty="0"/>
          </a:p>
          <a:p>
            <a:r>
              <a:rPr lang="en-US" b="1" dirty="0"/>
              <a:t>Validation: “</a:t>
            </a:r>
            <a:r>
              <a:rPr lang="en-US" dirty="0"/>
              <a:t>When we validate, we determine that a process accomplishes what we need it to do. AI complicates this by adding uncertainty. Instead of being certain that we can achieve a 5-log reduction, for AI we can only say that it will give the correct answer 95 percent of the time.”</a:t>
            </a:r>
          </a:p>
          <a:p>
            <a:endParaRPr lang="en-US" dirty="0"/>
          </a:p>
          <a:p>
            <a:r>
              <a:rPr lang="en-US" b="1" dirty="0"/>
              <a:t>Smoke and Mirrors ?</a:t>
            </a:r>
          </a:p>
          <a:p>
            <a:endParaRPr lang="en-US" dirty="0"/>
          </a:p>
          <a:p>
            <a:endParaRPr lang="en-US" b="1" dirty="0"/>
          </a:p>
          <a:p>
            <a:endParaRPr lang="en-US" dirty="0"/>
          </a:p>
        </p:txBody>
      </p:sp>
      <p:sp>
        <p:nvSpPr>
          <p:cNvPr id="3" name="TextBox 2">
            <a:extLst>
              <a:ext uri="{FF2B5EF4-FFF2-40B4-BE49-F238E27FC236}">
                <a16:creationId xmlns:a16="http://schemas.microsoft.com/office/drawing/2014/main" id="{09163DB4-EDC1-BA48-4E4A-DD066D4E523F}"/>
              </a:ext>
            </a:extLst>
          </p:cNvPr>
          <p:cNvSpPr txBox="1"/>
          <p:nvPr/>
        </p:nvSpPr>
        <p:spPr>
          <a:xfrm>
            <a:off x="2060330" y="1764766"/>
            <a:ext cx="8258321" cy="923330"/>
          </a:xfrm>
          <a:prstGeom prst="rect">
            <a:avLst/>
          </a:prstGeom>
          <a:noFill/>
        </p:spPr>
        <p:txBody>
          <a:bodyPr wrap="square">
            <a:spAutoFit/>
          </a:bodyPr>
          <a:lstStyle/>
          <a:p>
            <a:endParaRPr lang="en-US" dirty="0"/>
          </a:p>
          <a:p>
            <a:r>
              <a:rPr lang="en-US" sz="3600" b="1" dirty="0"/>
              <a:t>Concerns of the Food Industry in using AI: </a:t>
            </a:r>
          </a:p>
        </p:txBody>
      </p:sp>
    </p:spTree>
    <p:extLst>
      <p:ext uri="{BB962C8B-B14F-4D97-AF65-F5344CB8AC3E}">
        <p14:creationId xmlns:p14="http://schemas.microsoft.com/office/powerpoint/2010/main" val="168638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5337438" y="1259001"/>
            <a:ext cx="6721842" cy="3816271"/>
          </a:xfrm>
        </p:spPr>
        <p:txBody>
          <a:bodyPr>
            <a:normAutofit/>
          </a:bodyPr>
          <a:lstStyle/>
          <a:p>
            <a:r>
              <a:rPr lang="en-US" altLang="en-US" sz="1900" dirty="0">
                <a:latin typeface="Helvetica Light" charset="0"/>
                <a:ea typeface="Helvetica Light" charset="0"/>
                <a:cs typeface="Helvetica Light" charset="0"/>
              </a:rPr>
              <a:t>The US Center for Disease Control and Prevention (CDC): Every year 48 million Americans (</a:t>
            </a:r>
            <a:r>
              <a:rPr lang="en-US" altLang="en-US" sz="1900" dirty="0">
                <a:solidFill>
                  <a:srgbClr val="FF0000"/>
                </a:solidFill>
                <a:latin typeface="Helvetica Light" charset="0"/>
                <a:ea typeface="Helvetica Light" charset="0"/>
                <a:cs typeface="Helvetica Light" charset="0"/>
              </a:rPr>
              <a:t>15% </a:t>
            </a:r>
            <a:r>
              <a:rPr lang="en-US" altLang="en-US" sz="1900" dirty="0">
                <a:latin typeface="Helvetica Light" charset="0"/>
                <a:ea typeface="Helvetica Light" charset="0"/>
                <a:cs typeface="Helvetica Light" charset="0"/>
              </a:rPr>
              <a:t>of US population, 320M) suffer from domestically acquired foodborne illness,128,000 are hospitalized and 3,000 die each year. </a:t>
            </a:r>
          </a:p>
          <a:p>
            <a:endParaRPr lang="en-US" altLang="en-US" sz="1900" dirty="0">
              <a:latin typeface="Helvetica Light" charset="0"/>
              <a:ea typeface="Helvetica Light" charset="0"/>
              <a:cs typeface="Helvetica Light" charset="0"/>
            </a:endParaRPr>
          </a:p>
          <a:p>
            <a:r>
              <a:rPr lang="en-US" altLang="en-US" sz="1900" dirty="0">
                <a:latin typeface="Helvetica Light" charset="0"/>
                <a:ea typeface="Helvetica Light" charset="0"/>
                <a:cs typeface="Helvetica Light" charset="0"/>
              </a:rPr>
              <a:t>Aggregated annual cost of illness was estimated to be </a:t>
            </a:r>
            <a:r>
              <a:rPr lang="en-US" altLang="en-US" sz="1900" dirty="0">
                <a:solidFill>
                  <a:srgbClr val="FF0000"/>
                </a:solidFill>
                <a:latin typeface="Helvetica Light" charset="0"/>
                <a:ea typeface="Helvetica Light" charset="0"/>
                <a:cs typeface="Helvetica Light" charset="0"/>
              </a:rPr>
              <a:t>$78 billion</a:t>
            </a:r>
            <a:r>
              <a:rPr lang="en-US" altLang="en-US" sz="1900" dirty="0">
                <a:latin typeface="Helvetica Light" charset="0"/>
                <a:ea typeface="Helvetica Light" charset="0"/>
                <a:cs typeface="Helvetica Light" charset="0"/>
              </a:rPr>
              <a:t>. Economic losses include medical costs, productivity losses, and illness-related mortality. </a:t>
            </a:r>
            <a:endParaRPr lang="en-US" sz="1900" dirty="0">
              <a:latin typeface="Helvetica Light" charset="0"/>
              <a:ea typeface="Helvetica Light" charset="0"/>
              <a:cs typeface="Helvetica Light" charset="0"/>
            </a:endParaRPr>
          </a:p>
          <a:p>
            <a:pPr>
              <a:buNone/>
            </a:pPr>
            <a:endParaRPr lang="en-US" dirty="0">
              <a:latin typeface="Helvetica Light" charset="0"/>
              <a:ea typeface="Helvetica Light" charset="0"/>
              <a:cs typeface="Helvetica Light" charset="0"/>
            </a:endParaRPr>
          </a:p>
          <a:p>
            <a:pPr algn="ctr">
              <a:buNone/>
            </a:pPr>
            <a:r>
              <a:rPr lang="en-US" altLang="en-US" sz="1400" dirty="0">
                <a:latin typeface="Helvetica Light" charset="0"/>
                <a:ea typeface="Helvetica Light" charset="0"/>
                <a:cs typeface="Helvetica Light" charset="0"/>
              </a:rPr>
              <a:t>http://www.ncbi.nlm.nih.gov/pubmed/22221364#</a:t>
            </a:r>
          </a:p>
          <a:p>
            <a:endParaRPr lang="en-US" dirty="0"/>
          </a:p>
        </p:txBody>
      </p:sp>
      <p:sp>
        <p:nvSpPr>
          <p:cNvPr id="7" name="Title 6"/>
          <p:cNvSpPr>
            <a:spLocks noGrp="1"/>
          </p:cNvSpPr>
          <p:nvPr>
            <p:ph type="title"/>
          </p:nvPr>
        </p:nvSpPr>
        <p:spPr>
          <a:xfrm>
            <a:off x="430846" y="384920"/>
            <a:ext cx="10972800" cy="1143000"/>
          </a:xfrm>
        </p:spPr>
        <p:txBody>
          <a:bodyPr>
            <a:normAutofit/>
          </a:bodyPr>
          <a:lstStyle/>
          <a:p>
            <a:pPr algn="ctr"/>
            <a:r>
              <a:rPr lang="en-US" sz="2000" b="1" dirty="0">
                <a:latin typeface="Helvetica Light" charset="0"/>
                <a:ea typeface="Helvetica Light" charset="0"/>
                <a:cs typeface="Helvetica Light" charset="0"/>
              </a:rPr>
              <a:t>Economic Burden from Health Losses Due to Foodborne Illnesses in USA</a:t>
            </a:r>
          </a:p>
        </p:txBody>
      </p:sp>
      <p:sp>
        <p:nvSpPr>
          <p:cNvPr id="2" name="Slide Number Placeholder 1"/>
          <p:cNvSpPr>
            <a:spLocks noGrp="1"/>
          </p:cNvSpPr>
          <p:nvPr>
            <p:ph type="sldNum" sz="quarter" idx="12"/>
          </p:nvPr>
        </p:nvSpPr>
        <p:spPr/>
        <p:txBody>
          <a:bodyPr/>
          <a:lstStyle/>
          <a:p>
            <a:fld id="{401CF334-2D5C-4859-84A6-CA7E6E43FAEB}" type="slidenum">
              <a:rPr lang="en-US" smtClean="0"/>
              <a:pPr/>
              <a:t>9</a:t>
            </a:fld>
            <a:endParaRPr lang="en-US" dirty="0"/>
          </a:p>
        </p:txBody>
      </p:sp>
      <p:pic>
        <p:nvPicPr>
          <p:cNvPr id="5" name="Picture 4" descr="http://upload.wikimedia.org/wikipedia/commons/thumb/6/6d/Good_Food_Display_-_NCI_Visuals_Online.jpg/390px-Good_Food_Display_-_NCI_Visuals_Online.jpg">
            <a:hlinkClick r:id="rId2"/>
            <a:extLst>
              <a:ext uri="{FF2B5EF4-FFF2-40B4-BE49-F238E27FC236}">
                <a16:creationId xmlns:a16="http://schemas.microsoft.com/office/drawing/2014/main" id="{95C55F12-2F31-3947-8F9D-752F01CFE7F2}"/>
              </a:ext>
            </a:extLst>
          </p:cNvPr>
          <p:cNvPicPr>
            <a:picLocks noChangeAspect="1" noChangeArrowheads="1"/>
          </p:cNvPicPr>
          <p:nvPr/>
        </p:nvPicPr>
        <p:blipFill>
          <a:blip r:embed="rId3" cstate="print"/>
          <a:srcRect/>
          <a:stretch>
            <a:fillRect/>
          </a:stretch>
        </p:blipFill>
        <p:spPr bwMode="auto">
          <a:xfrm>
            <a:off x="550659" y="1200090"/>
            <a:ext cx="4466913" cy="297238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F7F1C58-1FB3-A745-8D7E-704E01393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024" y="5208763"/>
            <a:ext cx="2053574" cy="1221130"/>
          </a:xfrm>
          <a:prstGeom prst="rect">
            <a:avLst/>
          </a:prstGeom>
        </p:spPr>
      </p:pic>
      <p:pic>
        <p:nvPicPr>
          <p:cNvPr id="10" name="Picture 9">
            <a:extLst>
              <a:ext uri="{FF2B5EF4-FFF2-40B4-BE49-F238E27FC236}">
                <a16:creationId xmlns:a16="http://schemas.microsoft.com/office/drawing/2014/main" id="{0F59988C-5716-DE46-B9F3-889059CD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14" y="5159123"/>
            <a:ext cx="1749329" cy="1249971"/>
          </a:xfrm>
          <a:prstGeom prst="rect">
            <a:avLst/>
          </a:prstGeom>
        </p:spPr>
      </p:pic>
      <p:pic>
        <p:nvPicPr>
          <p:cNvPr id="11" name="Picture 10">
            <a:extLst>
              <a:ext uri="{FF2B5EF4-FFF2-40B4-BE49-F238E27FC236}">
                <a16:creationId xmlns:a16="http://schemas.microsoft.com/office/drawing/2014/main" id="{485ED7C2-72F8-4344-A4B6-1A50BB88C787}"/>
              </a:ext>
            </a:extLst>
          </p:cNvPr>
          <p:cNvPicPr>
            <a:picLocks noChangeAspect="1"/>
          </p:cNvPicPr>
          <p:nvPr/>
        </p:nvPicPr>
        <p:blipFill>
          <a:blip r:embed="rId6"/>
          <a:stretch>
            <a:fillRect/>
          </a:stretch>
        </p:blipFill>
        <p:spPr>
          <a:xfrm>
            <a:off x="354806" y="5165579"/>
            <a:ext cx="1993167" cy="1307499"/>
          </a:xfrm>
          <a:prstGeom prst="rect">
            <a:avLst/>
          </a:prstGeom>
        </p:spPr>
      </p:pic>
      <p:pic>
        <p:nvPicPr>
          <p:cNvPr id="12" name="Picture 11">
            <a:extLst>
              <a:ext uri="{FF2B5EF4-FFF2-40B4-BE49-F238E27FC236}">
                <a16:creationId xmlns:a16="http://schemas.microsoft.com/office/drawing/2014/main" id="{22637F42-8DCF-444C-A8BC-37B901288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834" y="5136113"/>
            <a:ext cx="1864787" cy="1243248"/>
          </a:xfrm>
          <a:prstGeom prst="rect">
            <a:avLst/>
          </a:prstGeom>
        </p:spPr>
      </p:pic>
      <p:pic>
        <p:nvPicPr>
          <p:cNvPr id="13" name="Picture 12">
            <a:extLst>
              <a:ext uri="{FF2B5EF4-FFF2-40B4-BE49-F238E27FC236}">
                <a16:creationId xmlns:a16="http://schemas.microsoft.com/office/drawing/2014/main" id="{D239C976-0353-A248-BF24-F64D059415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4439" y="5165580"/>
            <a:ext cx="1773924" cy="1307500"/>
          </a:xfrm>
          <a:prstGeom prst="rect">
            <a:avLst/>
          </a:prstGeom>
        </p:spPr>
      </p:pic>
      <p:sp>
        <p:nvSpPr>
          <p:cNvPr id="14" name="Rectangle 13">
            <a:extLst>
              <a:ext uri="{FF2B5EF4-FFF2-40B4-BE49-F238E27FC236}">
                <a16:creationId xmlns:a16="http://schemas.microsoft.com/office/drawing/2014/main" id="{79A15E9F-81AB-B441-960E-4DCDEA66F4E9}"/>
              </a:ext>
            </a:extLst>
          </p:cNvPr>
          <p:cNvSpPr/>
          <p:nvPr/>
        </p:nvSpPr>
        <p:spPr>
          <a:xfrm>
            <a:off x="11595621" y="1541817"/>
            <a:ext cx="45719" cy="370878"/>
          </a:xfrm>
          <a:prstGeom prst="rect">
            <a:avLst/>
          </a:prstGeom>
        </p:spPr>
        <p:txBody>
          <a:bodyPr wrap="square">
            <a:spAutoFit/>
          </a:bodyPr>
          <a:lstStyle/>
          <a:p>
            <a:endParaRPr lang="en-US" b="1" dirty="0">
              <a:solidFill>
                <a:srgbClr val="0070C0"/>
              </a:solidFill>
            </a:endParaRPr>
          </a:p>
        </p:txBody>
      </p:sp>
      <p:sp>
        <p:nvSpPr>
          <p:cNvPr id="15" name="Rectangle 14">
            <a:extLst>
              <a:ext uri="{FF2B5EF4-FFF2-40B4-BE49-F238E27FC236}">
                <a16:creationId xmlns:a16="http://schemas.microsoft.com/office/drawing/2014/main" id="{D42F9FE0-FC25-CB41-A716-F18BF2230281}"/>
              </a:ext>
            </a:extLst>
          </p:cNvPr>
          <p:cNvSpPr/>
          <p:nvPr/>
        </p:nvSpPr>
        <p:spPr>
          <a:xfrm>
            <a:off x="8759264" y="4109381"/>
            <a:ext cx="45719" cy="370878"/>
          </a:xfrm>
          <a:prstGeom prst="rect">
            <a:avLst/>
          </a:prstGeom>
        </p:spPr>
        <p:txBody>
          <a:bodyPr wrap="square">
            <a:spAutoFit/>
          </a:bodyPr>
          <a:lstStyle/>
          <a:p>
            <a:endParaRPr lang="en-US" b="1" dirty="0">
              <a:solidFill>
                <a:srgbClr val="0070C0"/>
              </a:solidFill>
            </a:endParaRPr>
          </a:p>
        </p:txBody>
      </p:sp>
      <p:sp>
        <p:nvSpPr>
          <p:cNvPr id="16" name="Rectangle 15">
            <a:extLst>
              <a:ext uri="{FF2B5EF4-FFF2-40B4-BE49-F238E27FC236}">
                <a16:creationId xmlns:a16="http://schemas.microsoft.com/office/drawing/2014/main" id="{43AED8FD-2DB3-8842-897A-E5C0447E17D3}"/>
              </a:ext>
            </a:extLst>
          </p:cNvPr>
          <p:cNvSpPr/>
          <p:nvPr/>
        </p:nvSpPr>
        <p:spPr>
          <a:xfrm>
            <a:off x="8818695" y="2295665"/>
            <a:ext cx="45719" cy="370878"/>
          </a:xfrm>
          <a:prstGeom prst="rect">
            <a:avLst/>
          </a:prstGeom>
        </p:spPr>
        <p:txBody>
          <a:bodyPr wrap="square">
            <a:spAutoFit/>
          </a:bodyPr>
          <a:lstStyle/>
          <a:p>
            <a:endParaRPr lang="en-US" b="1" dirty="0">
              <a:solidFill>
                <a:srgbClr val="0070C0"/>
              </a:solidFill>
            </a:endParaRPr>
          </a:p>
        </p:txBody>
      </p:sp>
      <p:sp>
        <p:nvSpPr>
          <p:cNvPr id="17" name="Rectangle 16">
            <a:extLst>
              <a:ext uri="{FF2B5EF4-FFF2-40B4-BE49-F238E27FC236}">
                <a16:creationId xmlns:a16="http://schemas.microsoft.com/office/drawing/2014/main" id="{7607EEA2-8852-7349-99DB-B926AF22848A}"/>
              </a:ext>
            </a:extLst>
          </p:cNvPr>
          <p:cNvSpPr/>
          <p:nvPr/>
        </p:nvSpPr>
        <p:spPr>
          <a:xfrm>
            <a:off x="11693696" y="3257420"/>
            <a:ext cx="45719" cy="370878"/>
          </a:xfrm>
          <a:prstGeom prst="rect">
            <a:avLst/>
          </a:prstGeom>
        </p:spPr>
        <p:txBody>
          <a:bodyPr wrap="square">
            <a:spAutoFit/>
          </a:bodyPr>
          <a:lstStyle/>
          <a:p>
            <a:endParaRPr lang="en-US" b="1" dirty="0">
              <a:solidFill>
                <a:srgbClr val="0070C0"/>
              </a:solidFill>
            </a:endParaRPr>
          </a:p>
        </p:txBody>
      </p:sp>
      <p:sp>
        <p:nvSpPr>
          <p:cNvPr id="18" name="Rectangle 17">
            <a:extLst>
              <a:ext uri="{FF2B5EF4-FFF2-40B4-BE49-F238E27FC236}">
                <a16:creationId xmlns:a16="http://schemas.microsoft.com/office/drawing/2014/main" id="{2D79F711-CCC9-4643-8F3C-FA27F5EB089B}"/>
              </a:ext>
            </a:extLst>
          </p:cNvPr>
          <p:cNvSpPr/>
          <p:nvPr/>
        </p:nvSpPr>
        <p:spPr>
          <a:xfrm>
            <a:off x="11262360" y="5673630"/>
            <a:ext cx="45719" cy="370878"/>
          </a:xfrm>
          <a:prstGeom prst="rect">
            <a:avLst/>
          </a:prstGeom>
        </p:spPr>
        <p:txBody>
          <a:bodyPr wrap="square">
            <a:spAutoFit/>
          </a:bodyPr>
          <a:lstStyle/>
          <a:p>
            <a:endParaRPr lang="en-US" b="1" dirty="0">
              <a:solidFill>
                <a:srgbClr val="0070C0"/>
              </a:solidFill>
            </a:endParaRPr>
          </a:p>
        </p:txBody>
      </p:sp>
      <p:sp>
        <p:nvSpPr>
          <p:cNvPr id="19" name="TextBox 18">
            <a:extLst>
              <a:ext uri="{FF2B5EF4-FFF2-40B4-BE49-F238E27FC236}">
                <a16:creationId xmlns:a16="http://schemas.microsoft.com/office/drawing/2014/main" id="{28655FE5-A536-1144-8EDB-643291095680}"/>
              </a:ext>
            </a:extLst>
          </p:cNvPr>
          <p:cNvSpPr txBox="1"/>
          <p:nvPr/>
        </p:nvSpPr>
        <p:spPr>
          <a:xfrm>
            <a:off x="354806" y="4315482"/>
            <a:ext cx="5140203" cy="523220"/>
          </a:xfrm>
          <a:prstGeom prst="rect">
            <a:avLst/>
          </a:prstGeom>
          <a:noFill/>
        </p:spPr>
        <p:txBody>
          <a:bodyPr wrap="square">
            <a:spAutoFit/>
          </a:bodyPr>
          <a:lstStyle/>
          <a:p>
            <a:r>
              <a:rPr lang="en-US" altLang="en-US" sz="1400" dirty="0">
                <a:latin typeface="Helvetica" charset="0"/>
                <a:ea typeface="Helvetica" charset="0"/>
                <a:cs typeface="Helvetica" charset="0"/>
              </a:rPr>
              <a:t>Food is excellent growth medium or carrier of </a:t>
            </a:r>
            <a:r>
              <a:rPr lang="en-US" altLang="en-US" sz="1400" dirty="0">
                <a:solidFill>
                  <a:srgbClr val="C00000"/>
                </a:solidFill>
                <a:latin typeface="Helvetica" charset="0"/>
                <a:ea typeface="Helvetica" charset="0"/>
                <a:cs typeface="Helvetica" charset="0"/>
              </a:rPr>
              <a:t>microbial/viral pathogens</a:t>
            </a:r>
            <a:r>
              <a:rPr lang="en-US" altLang="en-US" sz="1400" dirty="0">
                <a:solidFill>
                  <a:srgbClr val="FF0000"/>
                </a:solidFill>
                <a:latin typeface="Helvetica" charset="0"/>
                <a:ea typeface="Helvetica" charset="0"/>
                <a:cs typeface="Helvetica" charset="0"/>
              </a:rPr>
              <a:t> </a:t>
            </a:r>
            <a:r>
              <a:rPr lang="en-US" altLang="en-US" sz="1400" dirty="0">
                <a:latin typeface="Helvetica" charset="0"/>
                <a:ea typeface="Helvetica" charset="0"/>
                <a:cs typeface="Helvetica" charset="0"/>
              </a:rPr>
              <a:t>and spoilage bacteria </a:t>
            </a:r>
            <a:endParaRPr lang="en-US" sz="1400" dirty="0"/>
          </a:p>
        </p:txBody>
      </p:sp>
      <p:sp>
        <p:nvSpPr>
          <p:cNvPr id="4" name="TextBox 3">
            <a:extLst>
              <a:ext uri="{FF2B5EF4-FFF2-40B4-BE49-F238E27FC236}">
                <a16:creationId xmlns:a16="http://schemas.microsoft.com/office/drawing/2014/main" id="{234E7054-764D-284E-8CAC-2222621DE7AD}"/>
              </a:ext>
            </a:extLst>
          </p:cNvPr>
          <p:cNvSpPr txBox="1"/>
          <p:nvPr/>
        </p:nvSpPr>
        <p:spPr>
          <a:xfrm>
            <a:off x="3009486" y="86032"/>
            <a:ext cx="4548425" cy="523220"/>
          </a:xfrm>
          <a:prstGeom prst="rect">
            <a:avLst/>
          </a:prstGeom>
          <a:noFill/>
        </p:spPr>
        <p:txBody>
          <a:bodyPr wrap="none" rtlCol="0">
            <a:spAutoFit/>
          </a:bodyPr>
          <a:lstStyle/>
          <a:p>
            <a:r>
              <a:rPr lang="en-US" sz="2800" b="1" dirty="0"/>
              <a:t>Challenge No 1:  FOOD SAFTY</a:t>
            </a:r>
          </a:p>
        </p:txBody>
      </p:sp>
    </p:spTree>
    <p:extLst>
      <p:ext uri="{BB962C8B-B14F-4D97-AF65-F5344CB8AC3E}">
        <p14:creationId xmlns:p14="http://schemas.microsoft.com/office/powerpoint/2010/main" val="1532425127"/>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795AB89E14DE44A3C2D338CFA92CE0" ma:contentTypeVersion="19" ma:contentTypeDescription="Create a new document." ma:contentTypeScope="" ma:versionID="e0913a5d6057828cdc8e464e22770226">
  <xsd:schema xmlns:xsd="http://www.w3.org/2001/XMLSchema" xmlns:xs="http://www.w3.org/2001/XMLSchema" xmlns:p="http://schemas.microsoft.com/office/2006/metadata/properties" xmlns:ns2="d7fc0a7d-09c4-4740-9ea0-c1d0c3f2b341" xmlns:ns3="d22b87ec-82fc-4b64-9e47-b681a2d69081" targetNamespace="http://schemas.microsoft.com/office/2006/metadata/properties" ma:root="true" ma:fieldsID="902d212606507f8fefa364827063f726" ns2:_="" ns3:_="">
    <xsd:import namespace="d7fc0a7d-09c4-4740-9ea0-c1d0c3f2b341"/>
    <xsd:import namespace="d22b87ec-82fc-4b64-9e47-b681a2d690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c0a7d-09c4-4740-9ea0-c1d0c3f2b3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2b87ec-82fc-4b64-9e47-b681a2d6908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2cd8d18-e9d2-4777-abde-913de1b7502d}" ma:internalName="TaxCatchAll" ma:showField="CatchAllData" ma:web="d22b87ec-82fc-4b64-9e47-b681a2d690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2b87ec-82fc-4b64-9e47-b681a2d69081" xsi:nil="true"/>
    <lcf76f155ced4ddcb4097134ff3c332f xmlns="d7fc0a7d-09c4-4740-9ea0-c1d0c3f2b3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44DB53-7750-46B8-B4FA-6E3B7021EE00}"/>
</file>

<file path=customXml/itemProps2.xml><?xml version="1.0" encoding="utf-8"?>
<ds:datastoreItem xmlns:ds="http://schemas.openxmlformats.org/officeDocument/2006/customXml" ds:itemID="{C05361DA-AF2F-4826-BDDF-4EBB92BC9BF7}"/>
</file>

<file path=customXml/itemProps3.xml><?xml version="1.0" encoding="utf-8"?>
<ds:datastoreItem xmlns:ds="http://schemas.openxmlformats.org/officeDocument/2006/customXml" ds:itemID="{531F6E2A-4348-4019-A986-BD8B4247EAB0}"/>
</file>

<file path=docProps/app.xml><?xml version="1.0" encoding="utf-8"?>
<Properties xmlns="http://schemas.openxmlformats.org/officeDocument/2006/extended-properties" xmlns:vt="http://schemas.openxmlformats.org/officeDocument/2006/docPropsVTypes">
  <TotalTime>29522</TotalTime>
  <Words>2390</Words>
  <Application>Microsoft Office PowerPoint</Application>
  <PresentationFormat>Widescreen</PresentationFormat>
  <Paragraphs>240</Paragraphs>
  <Slides>27</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Calibri Light</vt:lpstr>
      <vt:lpstr>Garamond</vt:lpstr>
      <vt:lpstr>Google Sans</vt:lpstr>
      <vt:lpstr>Helvetica</vt:lpstr>
      <vt:lpstr>Helvetica Light</vt:lpstr>
      <vt:lpstr>Nunito Sans</vt:lpstr>
      <vt:lpstr>Open Sans</vt:lpstr>
      <vt:lpstr>Shaker2Lancet</vt:lpstr>
      <vt:lpstr>Times New Roman</vt:lpstr>
      <vt:lpstr>Office Theme</vt:lpstr>
      <vt:lpstr>PowerPoint Presentation</vt:lpstr>
      <vt:lpstr>PowerPoint Presentation</vt:lpstr>
      <vt:lpstr>PowerPoint Presentation</vt:lpstr>
      <vt:lpstr>Key Technology, Wala-Wala, WA: Optical Sorting Equipment &amp; Food Processing Machine Manufacturer (&gt;650 engineers and staff), acquired by Duravant ( headquartered in Downers Grove, IL) in 2018  VERYX is the world’s only belt-fed sorter that can inspect product entirely in-air with top and bottom sensors.  It  incorporates “Pixel Fusion”, which combines data from high-res cameras and lasers/sensors at the same time &amp; place on items as they pass through. Allows generation of a more detailed “signature” of each piece of produce (shape, color, size, surface, etc.). </vt:lpstr>
      <vt:lpstr>The collaboration between IBM and McCormick launched an AI platform (The ONE platform) in 2019- enabling R&amp;D scientists across biology / sensory labs globally to feed into benefit from the AI system, rather than having isolated pockets of expertise.  Flavor developers often go through many iterations (50‑150) of testing and refining a flavor.   IBM‑McCormick’s system cut down on iterations. New flavor products were created, including Tuscan Chicken, Bourbon Pork Tenderloin, and New Orleans Sausage.       </vt:lpstr>
      <vt:lpstr>PowerPoint Presentation</vt:lpstr>
      <vt:lpstr>PowerPoint Presentation</vt:lpstr>
      <vt:lpstr>PowerPoint Presentation</vt:lpstr>
      <vt:lpstr>Economic Burden from Health Losses Due to Foodborne Illnesses in USA</vt:lpstr>
      <vt:lpstr>PowerPoint Presentation</vt:lpstr>
      <vt:lpstr>PowerPoint Presentation</vt:lpstr>
      <vt:lpstr>Economic losses due to food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Tang, Juming</dc:creator>
  <cp:keywords/>
  <dc:description/>
  <cp:lastModifiedBy>Juming Tang</cp:lastModifiedBy>
  <cp:revision>873</cp:revision>
  <dcterms:created xsi:type="dcterms:W3CDTF">2022-09-10T18:04:08Z</dcterms:created>
  <dcterms:modified xsi:type="dcterms:W3CDTF">2026-02-17T17:56:54Z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0x0101006D795AB89E14DE44A3C2D338CFA92CE0</vt:lpwstr>
  </property>
</Properties>
</file>