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6" r:id="rId2"/>
    <p:sldId id="299" r:id="rId3"/>
    <p:sldId id="293" r:id="rId4"/>
    <p:sldId id="295" r:id="rId5"/>
    <p:sldId id="298" r:id="rId6"/>
    <p:sldId id="297" r:id="rId7"/>
    <p:sldId id="282" r:id="rId8"/>
    <p:sldId id="296" r:id="rId9"/>
    <p:sldId id="281" r:id="rId10"/>
    <p:sldId id="279" r:id="rId11"/>
    <p:sldId id="273" r:id="rId12"/>
    <p:sldId id="29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F5F7"/>
    <a:srgbClr val="DAC2EC"/>
    <a:srgbClr val="EFC285"/>
    <a:srgbClr val="543F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D27D13-67D7-437E-A244-25D3CD3302B1}" v="146" dt="2024-05-21T15:12:49.8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3" autoAdjust="0"/>
    <p:restoredTop sz="84861" autoAdjust="0"/>
  </p:normalViewPr>
  <p:slideViewPr>
    <p:cSldViewPr snapToGrid="0">
      <p:cViewPr varScale="1">
        <p:scale>
          <a:sx n="90" d="100"/>
          <a:sy n="90" d="100"/>
        </p:scale>
        <p:origin x="132" y="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vitha Venkatesh" userId="7e0a5db4c70e3d17" providerId="LiveId" clId="{F7D27D13-67D7-437E-A244-25D3CD3302B1}"/>
    <pc:docChg chg="undo custSel modSld">
      <pc:chgData name="Kavitha Venkatesh" userId="7e0a5db4c70e3d17" providerId="LiveId" clId="{F7D27D13-67D7-437E-A244-25D3CD3302B1}" dt="2024-05-21T15:12:56.523" v="1055" actId="478"/>
      <pc:docMkLst>
        <pc:docMk/>
      </pc:docMkLst>
      <pc:sldChg chg="modNotesTx">
        <pc:chgData name="Kavitha Venkatesh" userId="7e0a5db4c70e3d17" providerId="LiveId" clId="{F7D27D13-67D7-437E-A244-25D3CD3302B1}" dt="2024-05-21T15:12:18.579" v="1052" actId="20577"/>
        <pc:sldMkLst>
          <pc:docMk/>
          <pc:sldMk cId="2579993609" sldId="256"/>
        </pc:sldMkLst>
      </pc:sldChg>
      <pc:sldChg chg="modSp modNotesTx">
        <pc:chgData name="Kavitha Venkatesh" userId="7e0a5db4c70e3d17" providerId="LiveId" clId="{F7D27D13-67D7-437E-A244-25D3CD3302B1}" dt="2024-05-21T15:10:43.979" v="942"/>
        <pc:sldMkLst>
          <pc:docMk/>
          <pc:sldMk cId="508824054" sldId="273"/>
        </pc:sldMkLst>
        <pc:spChg chg="mod">
          <ac:chgData name="Kavitha Venkatesh" userId="7e0a5db4c70e3d17" providerId="LiveId" clId="{F7D27D13-67D7-437E-A244-25D3CD3302B1}" dt="2024-05-21T14:50:32.664" v="642" actId="20578"/>
          <ac:spMkLst>
            <pc:docMk/>
            <pc:sldMk cId="508824054" sldId="273"/>
            <ac:spMk id="6" creationId="{A09A2CF3-63A3-16B8-79B5-1521D972F7C1}"/>
          </ac:spMkLst>
        </pc:spChg>
      </pc:sldChg>
      <pc:sldChg chg="modSp mod modAnim modNotesTx">
        <pc:chgData name="Kavitha Venkatesh" userId="7e0a5db4c70e3d17" providerId="LiveId" clId="{F7D27D13-67D7-437E-A244-25D3CD3302B1}" dt="2024-05-21T15:09:07.403" v="939"/>
        <pc:sldMkLst>
          <pc:docMk/>
          <pc:sldMk cId="881373599" sldId="279"/>
        </pc:sldMkLst>
        <pc:spChg chg="mod">
          <ac:chgData name="Kavitha Venkatesh" userId="7e0a5db4c70e3d17" providerId="LiveId" clId="{F7D27D13-67D7-437E-A244-25D3CD3302B1}" dt="2024-05-21T15:04:33.671" v="926" actId="1076"/>
          <ac:spMkLst>
            <pc:docMk/>
            <pc:sldMk cId="881373599" sldId="279"/>
            <ac:spMk id="5" creationId="{B5326EC1-5A1E-3BCF-0199-F35DE56AB262}"/>
          </ac:spMkLst>
        </pc:spChg>
        <pc:picChg chg="mod">
          <ac:chgData name="Kavitha Venkatesh" userId="7e0a5db4c70e3d17" providerId="LiveId" clId="{F7D27D13-67D7-437E-A244-25D3CD3302B1}" dt="2024-05-21T15:01:50.452" v="900" actId="1076"/>
          <ac:picMkLst>
            <pc:docMk/>
            <pc:sldMk cId="881373599" sldId="279"/>
            <ac:picMk id="3" creationId="{145360EC-8277-9F11-6E52-590EF1DF5207}"/>
          </ac:picMkLst>
        </pc:picChg>
        <pc:picChg chg="mod">
          <ac:chgData name="Kavitha Venkatesh" userId="7e0a5db4c70e3d17" providerId="LiveId" clId="{F7D27D13-67D7-437E-A244-25D3CD3302B1}" dt="2024-05-21T15:07:12.411" v="936" actId="1076"/>
          <ac:picMkLst>
            <pc:docMk/>
            <pc:sldMk cId="881373599" sldId="279"/>
            <ac:picMk id="9" creationId="{AD2F6143-4B82-FA15-BE3A-BA155ED0C09E}"/>
          </ac:picMkLst>
        </pc:picChg>
      </pc:sldChg>
      <pc:sldChg chg="modAnim modNotesTx">
        <pc:chgData name="Kavitha Venkatesh" userId="7e0a5db4c70e3d17" providerId="LiveId" clId="{F7D27D13-67D7-437E-A244-25D3CD3302B1}" dt="2024-05-21T14:59:00.671" v="884" actId="20577"/>
        <pc:sldMkLst>
          <pc:docMk/>
          <pc:sldMk cId="3798472426" sldId="281"/>
        </pc:sldMkLst>
      </pc:sldChg>
      <pc:sldChg chg="modNotesTx">
        <pc:chgData name="Kavitha Venkatesh" userId="7e0a5db4c70e3d17" providerId="LiveId" clId="{F7D27D13-67D7-437E-A244-25D3CD3302B1}" dt="2024-05-21T14:30:20.756" v="605" actId="20577"/>
        <pc:sldMkLst>
          <pc:docMk/>
          <pc:sldMk cId="764036992" sldId="282"/>
        </pc:sldMkLst>
      </pc:sldChg>
      <pc:sldChg chg="modNotesTx">
        <pc:chgData name="Kavitha Venkatesh" userId="7e0a5db4c70e3d17" providerId="LiveId" clId="{F7D27D13-67D7-437E-A244-25D3CD3302B1}" dt="2024-05-21T13:52:34.919" v="1"/>
        <pc:sldMkLst>
          <pc:docMk/>
          <pc:sldMk cId="1032069306" sldId="293"/>
        </pc:sldMkLst>
      </pc:sldChg>
      <pc:sldChg chg="modAnim modNotesTx">
        <pc:chgData name="Kavitha Venkatesh" userId="7e0a5db4c70e3d17" providerId="LiveId" clId="{F7D27D13-67D7-437E-A244-25D3CD3302B1}" dt="2024-05-21T14:23:01.232" v="95" actId="20577"/>
        <pc:sldMkLst>
          <pc:docMk/>
          <pc:sldMk cId="2867278861" sldId="295"/>
        </pc:sldMkLst>
      </pc:sldChg>
      <pc:sldChg chg="addSp modSp mod modAnim modNotesTx">
        <pc:chgData name="Kavitha Venkatesh" userId="7e0a5db4c70e3d17" providerId="LiveId" clId="{F7D27D13-67D7-437E-A244-25D3CD3302B1}" dt="2024-05-21T14:55:59.624" v="878"/>
        <pc:sldMkLst>
          <pc:docMk/>
          <pc:sldMk cId="2273188707" sldId="296"/>
        </pc:sldMkLst>
        <pc:spChg chg="add mod">
          <ac:chgData name="Kavitha Venkatesh" userId="7e0a5db4c70e3d17" providerId="LiveId" clId="{F7D27D13-67D7-437E-A244-25D3CD3302B1}" dt="2024-05-21T14:08:29.028" v="25" actId="208"/>
          <ac:spMkLst>
            <pc:docMk/>
            <pc:sldMk cId="2273188707" sldId="296"/>
            <ac:spMk id="3" creationId="{B7769669-DFEA-0737-3288-0859C9E82B2B}"/>
          </ac:spMkLst>
        </pc:spChg>
        <pc:spChg chg="add mod">
          <ac:chgData name="Kavitha Venkatesh" userId="7e0a5db4c70e3d17" providerId="LiveId" clId="{F7D27D13-67D7-437E-A244-25D3CD3302B1}" dt="2024-05-21T14:10:13" v="38" actId="208"/>
          <ac:spMkLst>
            <pc:docMk/>
            <pc:sldMk cId="2273188707" sldId="296"/>
            <ac:spMk id="6" creationId="{A24A4D6B-6A78-BF51-1D00-1D41C16D9674}"/>
          </ac:spMkLst>
        </pc:spChg>
        <pc:spChg chg="add mod">
          <ac:chgData name="Kavitha Venkatesh" userId="7e0a5db4c70e3d17" providerId="LiveId" clId="{F7D27D13-67D7-437E-A244-25D3CD3302B1}" dt="2024-05-21T14:11:27.464" v="48" actId="208"/>
          <ac:spMkLst>
            <pc:docMk/>
            <pc:sldMk cId="2273188707" sldId="296"/>
            <ac:spMk id="7" creationId="{B058CF0F-6A35-3542-0E1F-4E73B95A706A}"/>
          </ac:spMkLst>
        </pc:spChg>
        <pc:spChg chg="add mod">
          <ac:chgData name="Kavitha Venkatesh" userId="7e0a5db4c70e3d17" providerId="LiveId" clId="{F7D27D13-67D7-437E-A244-25D3CD3302B1}" dt="2024-05-21T14:12:01.386" v="51" actId="14100"/>
          <ac:spMkLst>
            <pc:docMk/>
            <pc:sldMk cId="2273188707" sldId="296"/>
            <ac:spMk id="9" creationId="{D058BC89-6D99-9AF4-181E-FB7A7113D960}"/>
          </ac:spMkLst>
        </pc:spChg>
        <pc:spChg chg="add mod">
          <ac:chgData name="Kavitha Venkatesh" userId="7e0a5db4c70e3d17" providerId="LiveId" clId="{F7D27D13-67D7-437E-A244-25D3CD3302B1}" dt="2024-05-21T14:10:50.536" v="42" actId="1076"/>
          <ac:spMkLst>
            <pc:docMk/>
            <pc:sldMk cId="2273188707" sldId="296"/>
            <ac:spMk id="11" creationId="{34A93B5C-A6DB-BB4C-917C-FB0961801E53}"/>
          </ac:spMkLst>
        </pc:spChg>
        <pc:spChg chg="add mod">
          <ac:chgData name="Kavitha Venkatesh" userId="7e0a5db4c70e3d17" providerId="LiveId" clId="{F7D27D13-67D7-437E-A244-25D3CD3302B1}" dt="2024-05-21T14:11:18.337" v="47" actId="208"/>
          <ac:spMkLst>
            <pc:docMk/>
            <pc:sldMk cId="2273188707" sldId="296"/>
            <ac:spMk id="12" creationId="{046E518E-849E-AE5F-31F8-B76907275B5F}"/>
          </ac:spMkLst>
        </pc:spChg>
        <pc:picChg chg="mod">
          <ac:chgData name="Kavitha Venkatesh" userId="7e0a5db4c70e3d17" providerId="LiveId" clId="{F7D27D13-67D7-437E-A244-25D3CD3302B1}" dt="2024-05-21T14:09:24.370" v="33" actId="1076"/>
          <ac:picMkLst>
            <pc:docMk/>
            <pc:sldMk cId="2273188707" sldId="296"/>
            <ac:picMk id="21" creationId="{07B98796-A1EF-4D05-6C62-11FAD3E4C805}"/>
          </ac:picMkLst>
        </pc:picChg>
        <pc:picChg chg="mod">
          <ac:chgData name="Kavitha Venkatesh" userId="7e0a5db4c70e3d17" providerId="LiveId" clId="{F7D27D13-67D7-437E-A244-25D3CD3302B1}" dt="2024-05-21T14:10:37.183" v="41" actId="1076"/>
          <ac:picMkLst>
            <pc:docMk/>
            <pc:sldMk cId="2273188707" sldId="296"/>
            <ac:picMk id="22" creationId="{B86012A0-5B62-C633-5C3B-78D92729E714}"/>
          </ac:picMkLst>
        </pc:picChg>
      </pc:sldChg>
      <pc:sldChg chg="modNotesTx">
        <pc:chgData name="Kavitha Venkatesh" userId="7e0a5db4c70e3d17" providerId="LiveId" clId="{F7D27D13-67D7-437E-A244-25D3CD3302B1}" dt="2024-05-21T14:26:44.012" v="331" actId="20577"/>
        <pc:sldMkLst>
          <pc:docMk/>
          <pc:sldMk cId="386667028" sldId="297"/>
        </pc:sldMkLst>
      </pc:sldChg>
      <pc:sldChg chg="addSp delSp modSp mod">
        <pc:chgData name="Kavitha Venkatesh" userId="7e0a5db4c70e3d17" providerId="LiveId" clId="{F7D27D13-67D7-437E-A244-25D3CD3302B1}" dt="2024-05-21T15:12:56.523" v="1055" actId="478"/>
        <pc:sldMkLst>
          <pc:docMk/>
          <pc:sldMk cId="558464542" sldId="298"/>
        </pc:sldMkLst>
        <pc:picChg chg="add del mod">
          <ac:chgData name="Kavitha Venkatesh" userId="7e0a5db4c70e3d17" providerId="LiveId" clId="{F7D27D13-67D7-437E-A244-25D3CD3302B1}" dt="2024-05-21T15:12:56.523" v="1055" actId="478"/>
          <ac:picMkLst>
            <pc:docMk/>
            <pc:sldMk cId="558464542" sldId="298"/>
            <ac:picMk id="8" creationId="{1C2517D1-1F13-B4A6-ED17-BB65576722EE}"/>
          </ac:picMkLst>
        </pc:picChg>
      </pc:sldChg>
      <pc:sldChg chg="modNotesTx">
        <pc:chgData name="Kavitha Venkatesh" userId="7e0a5db4c70e3d17" providerId="LiveId" clId="{F7D27D13-67D7-437E-A244-25D3CD3302B1}" dt="2024-05-21T14:22:03.848" v="89" actId="20577"/>
        <pc:sldMkLst>
          <pc:docMk/>
          <pc:sldMk cId="3442222431" sldId="29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D244E0-AA78-4309-A342-D636138AE1D6}"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n-US"/>
        </a:p>
      </dgm:t>
    </dgm:pt>
    <dgm:pt modelId="{D745F7C9-5007-4269-B52D-F046F7D9DCB5}">
      <dgm:prSet custT="1"/>
      <dgm:spPr>
        <a:xfrm>
          <a:off x="0" y="1114170"/>
          <a:ext cx="1849736" cy="1059585"/>
        </a:xfrm>
        <a:prstGeom prst="roundRect">
          <a:avLst/>
        </a:prstGeom>
      </dgm:spPr>
      <dgm:t>
        <a:bodyPr/>
        <a:lstStyle/>
        <a:p>
          <a:pPr>
            <a:buNone/>
          </a:pPr>
          <a:r>
            <a:rPr lang="en-US" sz="1200" b="1" dirty="0">
              <a:latin typeface="Century Gothic" panose="020B0502020202020204"/>
              <a:ea typeface="+mn-ea"/>
              <a:cs typeface="+mn-cs"/>
            </a:rPr>
            <a:t>Heterogeneity in Tumor-microenvironment    </a:t>
          </a:r>
        </a:p>
      </dgm:t>
    </dgm:pt>
    <dgm:pt modelId="{98658646-D9BF-484D-9BA6-EE1E3E0F1C9C}" type="parTrans" cxnId="{A79AE524-0052-4CF8-A1FC-ACB61E00B61B}">
      <dgm:prSet/>
      <dgm:spPr/>
      <dgm:t>
        <a:bodyPr/>
        <a:lstStyle/>
        <a:p>
          <a:endParaRPr lang="en-US"/>
        </a:p>
      </dgm:t>
    </dgm:pt>
    <dgm:pt modelId="{6CA49B91-007E-49C1-8DD6-3065DA11DBCF}" type="sibTrans" cxnId="{A79AE524-0052-4CF8-A1FC-ACB61E00B61B}">
      <dgm:prSet/>
      <dgm:spPr/>
      <dgm:t>
        <a:bodyPr/>
        <a:lstStyle/>
        <a:p>
          <a:endParaRPr lang="en-US"/>
        </a:p>
      </dgm:t>
    </dgm:pt>
    <dgm:pt modelId="{B614B699-9EF1-4FC4-BCFD-5420A318833F}">
      <dgm:prSet custT="1"/>
      <dgm:spPr>
        <a:xfrm rot="5400000">
          <a:off x="3070112" y="-246"/>
          <a:ext cx="847668" cy="3288420"/>
        </a:xfrm>
        <a:prstGeom prst="round2SameRect">
          <a:avLst/>
        </a:prstGeom>
      </dgm:spPr>
      <dgm:t>
        <a:bodyPr/>
        <a:lstStyle/>
        <a:p>
          <a:pPr>
            <a:buChar char="•"/>
          </a:pPr>
          <a:r>
            <a:rPr lang="en-US" sz="1100" b="1" dirty="0">
              <a:solidFill>
                <a:srgbClr val="00B0F0"/>
              </a:solidFill>
              <a:latin typeface="Arial" panose="020B0604020202020204" pitchFamily="34" charset="0"/>
              <a:cs typeface="Arial" panose="020B0604020202020204" pitchFamily="34" charset="0"/>
            </a:rPr>
            <a:t>Cellular Heterogeneity</a:t>
          </a:r>
          <a:r>
            <a:rPr lang="en-US" sz="1100" dirty="0">
              <a:latin typeface="Arial" panose="020B0604020202020204" pitchFamily="34" charset="0"/>
              <a:cs typeface="Arial" panose="020B0604020202020204" pitchFamily="34" charset="0"/>
            </a:rPr>
            <a:t>: genetics ,epigenetics ,phenotypic variations </a:t>
          </a:r>
          <a:r>
            <a:rPr lang="en-US" sz="1100" dirty="0">
              <a:latin typeface="Arial" panose="020B0604020202020204" pitchFamily="34" charset="0"/>
              <a:cs typeface="Arial" panose="020B0604020202020204" pitchFamily="34" charset="0"/>
              <a:sym typeface="Wingdings" panose="05000000000000000000" pitchFamily="2" charset="2"/>
            </a:rPr>
            <a:t></a:t>
          </a:r>
          <a:r>
            <a:rPr lang="en-US" sz="1100" dirty="0">
              <a:latin typeface="Arial" panose="020B0604020202020204" pitchFamily="34" charset="0"/>
              <a:cs typeface="Arial" panose="020B0604020202020204" pitchFamily="34" charset="0"/>
            </a:rPr>
            <a:t> growth rates, invasiveness, metastatic potential </a:t>
          </a:r>
          <a:endParaRPr lang="en-US" sz="1100" dirty="0">
            <a:latin typeface="Arial" panose="020B0604020202020204" pitchFamily="34" charset="0"/>
            <a:ea typeface="+mn-ea"/>
            <a:cs typeface="Arial" panose="020B0604020202020204" pitchFamily="34" charset="0"/>
          </a:endParaRPr>
        </a:p>
      </dgm:t>
    </dgm:pt>
    <dgm:pt modelId="{769FEA89-9DEC-4AF8-B5A9-6E3079F7EA8A}" type="parTrans" cxnId="{AB5C9D0C-3C75-4F38-AEE4-3A9F6EBF1C78}">
      <dgm:prSet/>
      <dgm:spPr/>
      <dgm:t>
        <a:bodyPr/>
        <a:lstStyle/>
        <a:p>
          <a:endParaRPr lang="en-US"/>
        </a:p>
      </dgm:t>
    </dgm:pt>
    <dgm:pt modelId="{A25E0EB2-CA8A-4824-B015-F8776CCD7995}" type="sibTrans" cxnId="{AB5C9D0C-3C75-4F38-AEE4-3A9F6EBF1C78}">
      <dgm:prSet/>
      <dgm:spPr/>
      <dgm:t>
        <a:bodyPr/>
        <a:lstStyle/>
        <a:p>
          <a:endParaRPr lang="en-US"/>
        </a:p>
      </dgm:t>
    </dgm:pt>
    <dgm:pt modelId="{9DAFB00A-ADE8-4725-993C-9B62DA83BF4B}">
      <dgm:prSet custT="1"/>
      <dgm:spPr>
        <a:xfrm>
          <a:off x="0" y="2226735"/>
          <a:ext cx="1849736" cy="1059585"/>
        </a:xfrm>
        <a:prstGeom prst="roundRect">
          <a:avLst/>
        </a:prstGeom>
      </dgm:spPr>
      <dgm:t>
        <a:bodyPr/>
        <a:lstStyle/>
        <a:p>
          <a:pPr>
            <a:buNone/>
          </a:pPr>
          <a:r>
            <a:rPr lang="en-US" sz="1400" b="1" dirty="0">
              <a:latin typeface="Century Gothic" panose="020B0502020202020204"/>
              <a:ea typeface="+mn-ea"/>
              <a:cs typeface="+mn-cs"/>
            </a:rPr>
            <a:t>Dynamic Immune evasion</a:t>
          </a:r>
        </a:p>
      </dgm:t>
    </dgm:pt>
    <dgm:pt modelId="{B4CF3F0A-38D1-4234-AFE8-079216CA6220}" type="parTrans" cxnId="{EFB6C666-3AFC-4533-B720-E8B7E72B7EF4}">
      <dgm:prSet/>
      <dgm:spPr/>
      <dgm:t>
        <a:bodyPr/>
        <a:lstStyle/>
        <a:p>
          <a:endParaRPr lang="en-US"/>
        </a:p>
      </dgm:t>
    </dgm:pt>
    <dgm:pt modelId="{37D64153-E50C-4458-B0C8-9478FB7EB9E8}" type="sibTrans" cxnId="{EFB6C666-3AFC-4533-B720-E8B7E72B7EF4}">
      <dgm:prSet/>
      <dgm:spPr/>
      <dgm:t>
        <a:bodyPr/>
        <a:lstStyle/>
        <a:p>
          <a:endParaRPr lang="en-US"/>
        </a:p>
      </dgm:t>
    </dgm:pt>
    <dgm:pt modelId="{2439D6C7-1021-46D0-A431-0B7D3953804E}">
      <dgm:prSet custT="1"/>
      <dgm:spPr>
        <a:xfrm rot="5400000">
          <a:off x="3070112" y="1112318"/>
          <a:ext cx="847668" cy="3288420"/>
        </a:xfrm>
        <a:prstGeom prst="round2SameRect">
          <a:avLst/>
        </a:prstGeom>
      </dgm:spPr>
      <dgm:t>
        <a:bodyPr/>
        <a:lstStyle/>
        <a:p>
          <a:pPr>
            <a:buChar char="•"/>
          </a:pPr>
          <a:endParaRPr lang="en-US" sz="1400" dirty="0">
            <a:latin typeface="Century Gothic" panose="020B0502020202020204"/>
            <a:ea typeface="+mn-ea"/>
            <a:cs typeface="+mn-cs"/>
          </a:endParaRPr>
        </a:p>
      </dgm:t>
    </dgm:pt>
    <dgm:pt modelId="{A184FCAC-3C0A-4F6D-997F-F4A19868A7AE}" type="parTrans" cxnId="{0028FCD1-EE42-4D5D-8650-8A7F1C861AC8}">
      <dgm:prSet/>
      <dgm:spPr/>
      <dgm:t>
        <a:bodyPr/>
        <a:lstStyle/>
        <a:p>
          <a:endParaRPr lang="en-US"/>
        </a:p>
      </dgm:t>
    </dgm:pt>
    <dgm:pt modelId="{26AF8F55-2289-452F-90F6-771C4F029C5B}" type="sibTrans" cxnId="{0028FCD1-EE42-4D5D-8650-8A7F1C861AC8}">
      <dgm:prSet/>
      <dgm:spPr/>
      <dgm:t>
        <a:bodyPr/>
        <a:lstStyle/>
        <a:p>
          <a:endParaRPr lang="en-US"/>
        </a:p>
      </dgm:t>
    </dgm:pt>
    <dgm:pt modelId="{DE1F9023-6327-4539-AD74-8529DEDEFC75}">
      <dgm:prSet custT="1"/>
      <dgm:spPr>
        <a:xfrm rot="5400000">
          <a:off x="3070112" y="1112318"/>
          <a:ext cx="847668" cy="3288420"/>
        </a:xfrm>
        <a:prstGeom prst="round2SameRect">
          <a:avLst/>
        </a:prstGeom>
      </dgm:spPr>
      <dgm:t>
        <a:bodyPr/>
        <a:lstStyle/>
        <a:p>
          <a:pPr>
            <a:buChar char="•"/>
          </a:pPr>
          <a:r>
            <a:rPr lang="en-US" sz="1100" b="1" dirty="0">
              <a:solidFill>
                <a:srgbClr val="00B0F0"/>
              </a:solidFill>
              <a:latin typeface="Arial" panose="020B0604020202020204" pitchFamily="34" charset="0"/>
              <a:cs typeface="Arial" panose="020B0604020202020204" pitchFamily="34" charset="0"/>
            </a:rPr>
            <a:t>Multiple Immunosuppressive</a:t>
          </a:r>
          <a:r>
            <a:rPr lang="en-US" sz="1100" dirty="0">
              <a:latin typeface="Arial" panose="020B0604020202020204" pitchFamily="34" charset="0"/>
              <a:cs typeface="Arial" panose="020B0604020202020204" pitchFamily="34" charset="0"/>
            </a:rPr>
            <a:t> pathways and proteins in TME</a:t>
          </a:r>
          <a:endParaRPr lang="en-US" sz="1100" dirty="0">
            <a:latin typeface="Century Gothic" panose="020B0502020202020204"/>
            <a:ea typeface="+mn-ea"/>
            <a:cs typeface="+mn-cs"/>
          </a:endParaRPr>
        </a:p>
      </dgm:t>
    </dgm:pt>
    <dgm:pt modelId="{7B5D9368-869C-455E-A918-16C9359B7A5C}" type="parTrans" cxnId="{520AFB5E-6272-4E5C-8063-40C33ADCD892}">
      <dgm:prSet/>
      <dgm:spPr/>
      <dgm:t>
        <a:bodyPr/>
        <a:lstStyle/>
        <a:p>
          <a:endParaRPr lang="en-US"/>
        </a:p>
      </dgm:t>
    </dgm:pt>
    <dgm:pt modelId="{C8F9C355-1C60-4B59-A3DF-74A64BAC6978}" type="sibTrans" cxnId="{520AFB5E-6272-4E5C-8063-40C33ADCD892}">
      <dgm:prSet/>
      <dgm:spPr/>
      <dgm:t>
        <a:bodyPr/>
        <a:lstStyle/>
        <a:p>
          <a:endParaRPr lang="en-US"/>
        </a:p>
      </dgm:t>
    </dgm:pt>
    <dgm:pt modelId="{214A03DE-50E7-46A8-95E6-077AFE20FE16}">
      <dgm:prSet custT="1"/>
      <dgm:spPr/>
      <dgm:t>
        <a:bodyPr/>
        <a:lstStyle/>
        <a:p>
          <a:pPr>
            <a:buChar char="•"/>
          </a:pPr>
          <a:r>
            <a:rPr lang="en-US" sz="1100" b="1" dirty="0">
              <a:solidFill>
                <a:srgbClr val="00B0F0"/>
              </a:solidFill>
              <a:latin typeface="Arial" panose="020B0604020202020204" pitchFamily="34" charset="0"/>
              <a:cs typeface="Arial" panose="020B0604020202020204" pitchFamily="34" charset="0"/>
            </a:rPr>
            <a:t>Molecular Heterogeneity</a:t>
          </a:r>
          <a:r>
            <a:rPr lang="en-US" sz="1100" dirty="0">
              <a:latin typeface="Arial" panose="020B0604020202020204" pitchFamily="34" charset="0"/>
              <a:cs typeface="Arial" panose="020B0604020202020204" pitchFamily="34" charset="0"/>
            </a:rPr>
            <a:t>: Mutations lead to diverse molecular profiles</a:t>
          </a:r>
        </a:p>
      </dgm:t>
    </dgm:pt>
    <dgm:pt modelId="{841CAFB6-CF7C-477B-86AA-95501AD1ADE5}" type="parTrans" cxnId="{4B05B824-0551-4E7C-B640-B6AA67EC1636}">
      <dgm:prSet/>
      <dgm:spPr/>
      <dgm:t>
        <a:bodyPr/>
        <a:lstStyle/>
        <a:p>
          <a:endParaRPr lang="en-US"/>
        </a:p>
      </dgm:t>
    </dgm:pt>
    <dgm:pt modelId="{8EFD6402-EEF3-448E-BBA0-8B357A519DCB}" type="sibTrans" cxnId="{4B05B824-0551-4E7C-B640-B6AA67EC1636}">
      <dgm:prSet/>
      <dgm:spPr/>
      <dgm:t>
        <a:bodyPr/>
        <a:lstStyle/>
        <a:p>
          <a:endParaRPr lang="en-US"/>
        </a:p>
      </dgm:t>
    </dgm:pt>
    <dgm:pt modelId="{EDBCE22B-70F6-419A-9878-F6647B7CC576}">
      <dgm:prSet custT="1"/>
      <dgm:spPr/>
      <dgm:t>
        <a:bodyPr/>
        <a:lstStyle/>
        <a:p>
          <a:pPr>
            <a:buChar char="•"/>
          </a:pPr>
          <a:r>
            <a:rPr lang="en-US" sz="1100" b="1" dirty="0">
              <a:solidFill>
                <a:srgbClr val="00B0F0"/>
              </a:solidFill>
              <a:latin typeface="Arial" panose="020B0604020202020204" pitchFamily="34" charset="0"/>
              <a:cs typeface="Arial" panose="020B0604020202020204" pitchFamily="34" charset="0"/>
            </a:rPr>
            <a:t>Functional Heterogeneity</a:t>
          </a:r>
          <a:r>
            <a:rPr lang="en-US" sz="1100" dirty="0">
              <a:latin typeface="Arial" panose="020B0604020202020204" pitchFamily="34" charset="0"/>
              <a:cs typeface="Arial" panose="020B0604020202020204" pitchFamily="34" charset="0"/>
            </a:rPr>
            <a:t>:  Different metabolic pathways, Spatial heterogeneity due to nutrient availability</a:t>
          </a:r>
        </a:p>
      </dgm:t>
    </dgm:pt>
    <dgm:pt modelId="{EA5FEC3A-00B4-4717-8A97-88FA0E3D8EDB}" type="parTrans" cxnId="{CB3A2BCB-2E6E-4171-9840-C75B0E66819D}">
      <dgm:prSet/>
      <dgm:spPr/>
      <dgm:t>
        <a:bodyPr/>
        <a:lstStyle/>
        <a:p>
          <a:endParaRPr lang="en-US"/>
        </a:p>
      </dgm:t>
    </dgm:pt>
    <dgm:pt modelId="{A5E265BD-91C7-4DDE-9AC3-F9CD817F74B5}" type="sibTrans" cxnId="{CB3A2BCB-2E6E-4171-9840-C75B0E66819D}">
      <dgm:prSet/>
      <dgm:spPr/>
      <dgm:t>
        <a:bodyPr/>
        <a:lstStyle/>
        <a:p>
          <a:endParaRPr lang="en-US"/>
        </a:p>
      </dgm:t>
    </dgm:pt>
    <dgm:pt modelId="{6CFA6FA8-B605-4BCD-9AEB-E37AB685DF90}">
      <dgm:prSet custT="1"/>
      <dgm:spPr/>
      <dgm:t>
        <a:bodyPr/>
        <a:lstStyle/>
        <a:p>
          <a:pPr>
            <a:buChar char="•"/>
          </a:pPr>
          <a:r>
            <a:rPr lang="en-US" sz="1100" b="0" i="0" dirty="0">
              <a:effectLst/>
              <a:latin typeface="Arial" panose="020B0604020202020204" pitchFamily="34" charset="0"/>
              <a:cs typeface="Arial" panose="020B0604020202020204" pitchFamily="34" charset="0"/>
            </a:rPr>
            <a:t>Up-regulation of alternative checkpoints</a:t>
          </a:r>
          <a:endParaRPr lang="en-US" sz="1100" dirty="0">
            <a:latin typeface="Arial" panose="020B0604020202020204" pitchFamily="34" charset="0"/>
            <a:cs typeface="Arial" panose="020B0604020202020204" pitchFamily="34" charset="0"/>
          </a:endParaRPr>
        </a:p>
      </dgm:t>
    </dgm:pt>
    <dgm:pt modelId="{C1468867-CF0C-459E-81F8-092BF51BDFB3}" type="parTrans" cxnId="{A78D6A93-514C-40FD-AB2B-D90A7881ADF1}">
      <dgm:prSet/>
      <dgm:spPr/>
      <dgm:t>
        <a:bodyPr/>
        <a:lstStyle/>
        <a:p>
          <a:endParaRPr lang="en-US"/>
        </a:p>
      </dgm:t>
    </dgm:pt>
    <dgm:pt modelId="{17B1BA74-7CD0-4CF4-8732-A56E7D8E48FD}" type="sibTrans" cxnId="{A78D6A93-514C-40FD-AB2B-D90A7881ADF1}">
      <dgm:prSet/>
      <dgm:spPr/>
      <dgm:t>
        <a:bodyPr/>
        <a:lstStyle/>
        <a:p>
          <a:endParaRPr lang="en-US"/>
        </a:p>
      </dgm:t>
    </dgm:pt>
    <dgm:pt modelId="{A544AF8D-916D-4868-B1AB-450C51717BCC}">
      <dgm:prSet custT="1"/>
      <dgm:spPr>
        <a:xfrm>
          <a:off x="0" y="1114170"/>
          <a:ext cx="1849736" cy="1059585"/>
        </a:xfrm>
      </dgm:spPr>
      <dgm:t>
        <a:bodyPr/>
        <a:lstStyle/>
        <a:p>
          <a:pPr>
            <a:buNone/>
          </a:pPr>
          <a:r>
            <a:rPr lang="en-US" sz="1200" b="1" dirty="0">
              <a:latin typeface="Century Gothic" panose="020B0502020202020204"/>
              <a:ea typeface="+mn-ea"/>
              <a:cs typeface="+mn-cs"/>
            </a:rPr>
            <a:t>Complex Tumor-microenvironment</a:t>
          </a:r>
        </a:p>
      </dgm:t>
    </dgm:pt>
    <dgm:pt modelId="{ADC108EF-1177-4058-A4FE-483D94D6ED7E}" type="parTrans" cxnId="{89234EDB-E9A9-46CF-BB00-B7A1F1A3BD35}">
      <dgm:prSet/>
      <dgm:spPr/>
      <dgm:t>
        <a:bodyPr/>
        <a:lstStyle/>
        <a:p>
          <a:endParaRPr lang="en-US"/>
        </a:p>
      </dgm:t>
    </dgm:pt>
    <dgm:pt modelId="{F464E3B4-6421-4104-BAC0-68392911B475}" type="sibTrans" cxnId="{89234EDB-E9A9-46CF-BB00-B7A1F1A3BD35}">
      <dgm:prSet/>
      <dgm:spPr/>
      <dgm:t>
        <a:bodyPr/>
        <a:lstStyle/>
        <a:p>
          <a:endParaRPr lang="en-US"/>
        </a:p>
      </dgm:t>
    </dgm:pt>
    <dgm:pt modelId="{AE79F045-458D-444A-85D3-B978E504BA93}">
      <dgm:prSet custT="1"/>
      <dgm:spPr>
        <a:xfrm>
          <a:off x="0" y="1114170"/>
          <a:ext cx="1849736" cy="1059585"/>
        </a:xfrm>
      </dgm:spPr>
      <dgm:t>
        <a:bodyPr/>
        <a:lstStyle/>
        <a:p>
          <a:r>
            <a:rPr lang="en-US" sz="1100" b="0" dirty="0">
              <a:latin typeface="Arial" panose="020B0604020202020204" pitchFamily="34" charset="0"/>
              <a:cs typeface="Arial" panose="020B0604020202020204" pitchFamily="34" charset="0"/>
            </a:rPr>
            <a:t>Current drug testing methods </a:t>
          </a:r>
          <a:r>
            <a:rPr lang="en-US" sz="1100" b="1" dirty="0">
              <a:solidFill>
                <a:schemeClr val="accent1"/>
              </a:solidFill>
              <a:latin typeface="Arial" panose="020B0604020202020204" pitchFamily="34" charset="0"/>
              <a:cs typeface="Arial" panose="020B0604020202020204" pitchFamily="34" charset="0"/>
            </a:rPr>
            <a:t>unable to account </a:t>
          </a:r>
          <a:r>
            <a:rPr lang="en-US" sz="1100" b="0" dirty="0">
              <a:latin typeface="Arial" panose="020B0604020202020204" pitchFamily="34" charset="0"/>
              <a:cs typeface="Arial" panose="020B0604020202020204" pitchFamily="34" charset="0"/>
            </a:rPr>
            <a:t>for </a:t>
          </a:r>
          <a:r>
            <a:rPr lang="en-US" sz="1100" b="0" dirty="0">
              <a:solidFill>
                <a:srgbClr val="00B0F0"/>
              </a:solidFill>
              <a:latin typeface="Arial" panose="020B0604020202020204" pitchFamily="34" charset="0"/>
              <a:cs typeface="Arial" panose="020B0604020202020204" pitchFamily="34" charset="0"/>
            </a:rPr>
            <a:t>Dynamic interaction of cancer ,immune cells, signaling molecules</a:t>
          </a:r>
          <a:r>
            <a:rPr lang="en-US" sz="1100" dirty="0">
              <a:latin typeface="Arial" panose="020B0604020202020204" pitchFamily="34" charset="0"/>
              <a:cs typeface="Arial" panose="020B0604020202020204" pitchFamily="34" charset="0"/>
            </a:rPr>
            <a:t>, extracellular matrix components.</a:t>
          </a:r>
          <a:endParaRPr lang="en-US" sz="1100" b="0" dirty="0">
            <a:latin typeface="Arial" panose="020B0604020202020204" pitchFamily="34" charset="0"/>
            <a:ea typeface="+mn-ea"/>
            <a:cs typeface="Arial" panose="020B0604020202020204" pitchFamily="34" charset="0"/>
          </a:endParaRPr>
        </a:p>
      </dgm:t>
    </dgm:pt>
    <dgm:pt modelId="{FC256DF9-708C-453D-9F19-0CDD3764F1FE}" type="parTrans" cxnId="{051B6CCD-C0F3-4B08-8122-C5FF4E2CAF95}">
      <dgm:prSet/>
      <dgm:spPr/>
      <dgm:t>
        <a:bodyPr/>
        <a:lstStyle/>
        <a:p>
          <a:endParaRPr lang="en-US"/>
        </a:p>
      </dgm:t>
    </dgm:pt>
    <dgm:pt modelId="{947153F9-A097-4348-B6F5-FE96D278C58E}" type="sibTrans" cxnId="{051B6CCD-C0F3-4B08-8122-C5FF4E2CAF95}">
      <dgm:prSet/>
      <dgm:spPr/>
      <dgm:t>
        <a:bodyPr/>
        <a:lstStyle/>
        <a:p>
          <a:endParaRPr lang="en-US"/>
        </a:p>
      </dgm:t>
    </dgm:pt>
    <dgm:pt modelId="{65B4A291-72E4-41F7-A7E7-8324C7CBD514}">
      <dgm:prSet custT="1"/>
      <dgm:spPr>
        <a:xfrm>
          <a:off x="0" y="1114170"/>
          <a:ext cx="1849736" cy="1059585"/>
        </a:xfrm>
      </dgm:spPr>
      <dgm:t>
        <a:bodyPr/>
        <a:lstStyle/>
        <a:p>
          <a:r>
            <a:rPr lang="en-US" sz="1100" b="0" dirty="0">
              <a:latin typeface="Arial" panose="020B0604020202020204" pitchFamily="34" charset="0"/>
              <a:ea typeface="+mn-ea"/>
              <a:cs typeface="Arial" panose="020B0604020202020204" pitchFamily="34" charset="0"/>
            </a:rPr>
            <a:t>No mechanism to account for Patient specific variability </a:t>
          </a:r>
        </a:p>
      </dgm:t>
    </dgm:pt>
    <dgm:pt modelId="{9AA617CB-D4D4-4F43-A58F-C54AD28A0A84}" type="parTrans" cxnId="{769BBB31-252E-4B4B-8B73-6A4575FA70ED}">
      <dgm:prSet/>
      <dgm:spPr/>
      <dgm:t>
        <a:bodyPr/>
        <a:lstStyle/>
        <a:p>
          <a:endParaRPr lang="en-US"/>
        </a:p>
      </dgm:t>
    </dgm:pt>
    <dgm:pt modelId="{EA012AE2-32AC-4DA3-A098-241DCF7EE0B2}" type="sibTrans" cxnId="{769BBB31-252E-4B4B-8B73-6A4575FA70ED}">
      <dgm:prSet/>
      <dgm:spPr/>
      <dgm:t>
        <a:bodyPr/>
        <a:lstStyle/>
        <a:p>
          <a:endParaRPr lang="en-US"/>
        </a:p>
      </dgm:t>
    </dgm:pt>
    <dgm:pt modelId="{2A3AE362-03FD-48DB-93D4-13C127605476}">
      <dgm:prSet custT="1"/>
      <dgm:spPr>
        <a:xfrm rot="5400000">
          <a:off x="3070112" y="1112318"/>
          <a:ext cx="847668" cy="3288420"/>
        </a:xfrm>
      </dgm:spPr>
      <dgm:t>
        <a:bodyPr/>
        <a:lstStyle/>
        <a:p>
          <a:pPr>
            <a:buChar char="•"/>
          </a:pPr>
          <a:endParaRPr lang="en-US" sz="1100" dirty="0">
            <a:latin typeface="Century Gothic" panose="020B0502020202020204"/>
            <a:ea typeface="+mn-ea"/>
            <a:cs typeface="+mn-cs"/>
          </a:endParaRPr>
        </a:p>
      </dgm:t>
    </dgm:pt>
    <dgm:pt modelId="{A112A673-C050-48A1-AB44-45F7826F3079}" type="parTrans" cxnId="{C4E6A6C5-81CB-4C72-871D-8D94D860E1C8}">
      <dgm:prSet/>
      <dgm:spPr/>
      <dgm:t>
        <a:bodyPr/>
        <a:lstStyle/>
        <a:p>
          <a:endParaRPr lang="en-US"/>
        </a:p>
      </dgm:t>
    </dgm:pt>
    <dgm:pt modelId="{F7D2F5F2-42C2-4934-9DE1-C7894159C803}" type="sibTrans" cxnId="{C4E6A6C5-81CB-4C72-871D-8D94D860E1C8}">
      <dgm:prSet/>
      <dgm:spPr/>
      <dgm:t>
        <a:bodyPr/>
        <a:lstStyle/>
        <a:p>
          <a:endParaRPr lang="en-US"/>
        </a:p>
      </dgm:t>
    </dgm:pt>
    <dgm:pt modelId="{95EC13D3-3DB6-4770-BA6C-B450E2E60FAB}">
      <dgm:prSet custT="1"/>
      <dgm:spPr>
        <a:xfrm rot="5400000">
          <a:off x="3070112" y="1112318"/>
          <a:ext cx="847668" cy="3288420"/>
        </a:xfrm>
      </dgm:spPr>
      <dgm:t>
        <a:bodyPr/>
        <a:lstStyle/>
        <a:p>
          <a:pPr>
            <a:buChar char="•"/>
          </a:pPr>
          <a:r>
            <a:rPr lang="en-US" sz="1100" b="0" i="0" dirty="0">
              <a:effectLst/>
              <a:latin typeface="Arial" panose="020B0604020202020204" pitchFamily="34" charset="0"/>
              <a:cs typeface="Arial" panose="020B0604020202020204" pitchFamily="34" charset="0"/>
            </a:rPr>
            <a:t>Down-regulation of </a:t>
          </a:r>
          <a:r>
            <a:rPr lang="en-US" sz="1100" b="0" i="0" dirty="0">
              <a:solidFill>
                <a:srgbClr val="00B0F0"/>
              </a:solidFill>
              <a:effectLst/>
              <a:latin typeface="Arial" panose="020B0604020202020204" pitchFamily="34" charset="0"/>
              <a:cs typeface="Arial" panose="020B0604020202020204" pitchFamily="34" charset="0"/>
            </a:rPr>
            <a:t>targeted checkpoints </a:t>
          </a:r>
          <a:r>
            <a:rPr lang="en-US" sz="1100" b="0" i="0" dirty="0">
              <a:effectLst/>
              <a:latin typeface="Arial" panose="020B0604020202020204" pitchFamily="34" charset="0"/>
              <a:cs typeface="Arial" panose="020B0604020202020204" pitchFamily="34" charset="0"/>
            </a:rPr>
            <a:t>or antigen presentation and</a:t>
          </a:r>
          <a:endParaRPr lang="en-US" sz="1100" dirty="0">
            <a:latin typeface="Century Gothic" panose="020B0502020202020204"/>
            <a:ea typeface="+mn-ea"/>
            <a:cs typeface="+mn-cs"/>
          </a:endParaRPr>
        </a:p>
      </dgm:t>
    </dgm:pt>
    <dgm:pt modelId="{1EDEF629-D424-4E84-AAFC-2C3EBF742B27}" type="parTrans" cxnId="{5B4B01EA-52C4-4CD2-8ABE-A95DC2E476BA}">
      <dgm:prSet/>
      <dgm:spPr/>
      <dgm:t>
        <a:bodyPr/>
        <a:lstStyle/>
        <a:p>
          <a:endParaRPr lang="en-US"/>
        </a:p>
      </dgm:t>
    </dgm:pt>
    <dgm:pt modelId="{1B907407-E21A-4DDD-AAD1-E8DA48991865}" type="sibTrans" cxnId="{5B4B01EA-52C4-4CD2-8ABE-A95DC2E476BA}">
      <dgm:prSet/>
      <dgm:spPr/>
      <dgm:t>
        <a:bodyPr/>
        <a:lstStyle/>
        <a:p>
          <a:endParaRPr lang="en-US"/>
        </a:p>
      </dgm:t>
    </dgm:pt>
    <dgm:pt modelId="{8DA87F9A-2E5A-4DC3-B923-B854F1430245}" type="pres">
      <dgm:prSet presAssocID="{DBD244E0-AA78-4309-A342-D636138AE1D6}" presName="Name0" presStyleCnt="0">
        <dgm:presLayoutVars>
          <dgm:dir/>
          <dgm:animLvl val="lvl"/>
          <dgm:resizeHandles val="exact"/>
        </dgm:presLayoutVars>
      </dgm:prSet>
      <dgm:spPr/>
    </dgm:pt>
    <dgm:pt modelId="{C59ACC6B-8A0E-4880-AF9A-BC6B82D19B7F}" type="pres">
      <dgm:prSet presAssocID="{A544AF8D-916D-4868-B1AB-450C51717BCC}" presName="linNode" presStyleCnt="0"/>
      <dgm:spPr/>
    </dgm:pt>
    <dgm:pt modelId="{BA43B221-62C7-4C8F-9C23-B26A58A40488}" type="pres">
      <dgm:prSet presAssocID="{A544AF8D-916D-4868-B1AB-450C51717BCC}" presName="parentText" presStyleLbl="node1" presStyleIdx="0" presStyleCnt="3" custScaleX="62265">
        <dgm:presLayoutVars>
          <dgm:chMax val="1"/>
          <dgm:bulletEnabled val="1"/>
        </dgm:presLayoutVars>
      </dgm:prSet>
      <dgm:spPr>
        <a:prstGeom prst="roundRect">
          <a:avLst/>
        </a:prstGeom>
      </dgm:spPr>
    </dgm:pt>
    <dgm:pt modelId="{813A6920-B5E6-4FAA-95C2-636FF225FC44}" type="pres">
      <dgm:prSet presAssocID="{A544AF8D-916D-4868-B1AB-450C51717BCC}" presName="descendantText" presStyleLbl="alignAccFollowNode1" presStyleIdx="0" presStyleCnt="3">
        <dgm:presLayoutVars>
          <dgm:bulletEnabled val="1"/>
        </dgm:presLayoutVars>
      </dgm:prSet>
      <dgm:spPr/>
    </dgm:pt>
    <dgm:pt modelId="{B5B5CAB6-D610-47AA-99F3-C88DADD3C02C}" type="pres">
      <dgm:prSet presAssocID="{F464E3B4-6421-4104-BAC0-68392911B475}" presName="sp" presStyleCnt="0"/>
      <dgm:spPr/>
    </dgm:pt>
    <dgm:pt modelId="{D3F284E3-7025-4EC4-9A91-9B8DDA8B9A04}" type="pres">
      <dgm:prSet presAssocID="{D745F7C9-5007-4269-B52D-F046F7D9DCB5}" presName="linNode" presStyleCnt="0"/>
      <dgm:spPr/>
    </dgm:pt>
    <dgm:pt modelId="{01FAA1F0-9B0A-4009-9F26-9E5311722C56}" type="pres">
      <dgm:prSet presAssocID="{D745F7C9-5007-4269-B52D-F046F7D9DCB5}" presName="parentText" presStyleLbl="node1" presStyleIdx="1" presStyleCnt="3" custScaleX="64136">
        <dgm:presLayoutVars>
          <dgm:chMax val="1"/>
          <dgm:bulletEnabled val="1"/>
        </dgm:presLayoutVars>
      </dgm:prSet>
      <dgm:spPr/>
    </dgm:pt>
    <dgm:pt modelId="{370DC025-4B6C-4132-A52C-463DA9F28D4D}" type="pres">
      <dgm:prSet presAssocID="{D745F7C9-5007-4269-B52D-F046F7D9DCB5}" presName="descendantText" presStyleLbl="alignAccFollowNode1" presStyleIdx="1" presStyleCnt="3" custScaleY="116095">
        <dgm:presLayoutVars>
          <dgm:bulletEnabled val="1"/>
        </dgm:presLayoutVars>
      </dgm:prSet>
      <dgm:spPr>
        <a:prstGeom prst="round2SameRect">
          <a:avLst/>
        </a:prstGeom>
      </dgm:spPr>
    </dgm:pt>
    <dgm:pt modelId="{CE526796-DF0B-4AF8-B455-E84E568644A9}" type="pres">
      <dgm:prSet presAssocID="{6CA49B91-007E-49C1-8DD6-3065DA11DBCF}" presName="sp" presStyleCnt="0"/>
      <dgm:spPr/>
    </dgm:pt>
    <dgm:pt modelId="{440D22B9-31E6-457E-B85F-7BC7DF63B018}" type="pres">
      <dgm:prSet presAssocID="{9DAFB00A-ADE8-4725-993C-9B62DA83BF4B}" presName="linNode" presStyleCnt="0"/>
      <dgm:spPr/>
    </dgm:pt>
    <dgm:pt modelId="{F43A99AC-D790-495E-9660-D4852FB8C979}" type="pres">
      <dgm:prSet presAssocID="{9DAFB00A-ADE8-4725-993C-9B62DA83BF4B}" presName="parentText" presStyleLbl="node1" presStyleIdx="2" presStyleCnt="3" custScaleX="61291" custLinFactNeighborX="152" custLinFactNeighborY="-775">
        <dgm:presLayoutVars>
          <dgm:chMax val="1"/>
          <dgm:bulletEnabled val="1"/>
        </dgm:presLayoutVars>
      </dgm:prSet>
      <dgm:spPr/>
    </dgm:pt>
    <dgm:pt modelId="{8F4FFEAD-A228-47AE-BD49-3484418B260C}" type="pres">
      <dgm:prSet presAssocID="{9DAFB00A-ADE8-4725-993C-9B62DA83BF4B}" presName="descendantText" presStyleLbl="alignAccFollowNode1" presStyleIdx="2" presStyleCnt="3">
        <dgm:presLayoutVars>
          <dgm:bulletEnabled val="1"/>
        </dgm:presLayoutVars>
      </dgm:prSet>
      <dgm:spPr>
        <a:prstGeom prst="round2SameRect">
          <a:avLst/>
        </a:prstGeom>
      </dgm:spPr>
    </dgm:pt>
  </dgm:ptLst>
  <dgm:cxnLst>
    <dgm:cxn modelId="{AB5C9D0C-3C75-4F38-AEE4-3A9F6EBF1C78}" srcId="{D745F7C9-5007-4269-B52D-F046F7D9DCB5}" destId="{B614B699-9EF1-4FC4-BCFD-5420A318833F}" srcOrd="0" destOrd="0" parTransId="{769FEA89-9DEC-4AF8-B5A9-6E3079F7EA8A}" sibTransId="{A25E0EB2-CA8A-4824-B015-F8776CCD7995}"/>
    <dgm:cxn modelId="{8D177718-1FC2-49BE-B055-D1642841A65B}" type="presOf" srcId="{D745F7C9-5007-4269-B52D-F046F7D9DCB5}" destId="{01FAA1F0-9B0A-4009-9F26-9E5311722C56}" srcOrd="0" destOrd="0" presId="urn:microsoft.com/office/officeart/2005/8/layout/vList5"/>
    <dgm:cxn modelId="{6E1D8823-8329-4708-8512-B3B30C0BC8E0}" type="presOf" srcId="{B614B699-9EF1-4FC4-BCFD-5420A318833F}" destId="{370DC025-4B6C-4132-A52C-463DA9F28D4D}" srcOrd="0" destOrd="0" presId="urn:microsoft.com/office/officeart/2005/8/layout/vList5"/>
    <dgm:cxn modelId="{4B05B824-0551-4E7C-B640-B6AA67EC1636}" srcId="{D745F7C9-5007-4269-B52D-F046F7D9DCB5}" destId="{214A03DE-50E7-46A8-95E6-077AFE20FE16}" srcOrd="1" destOrd="0" parTransId="{841CAFB6-CF7C-477B-86AA-95501AD1ADE5}" sibTransId="{8EFD6402-EEF3-448E-BBA0-8B357A519DCB}"/>
    <dgm:cxn modelId="{A79AE524-0052-4CF8-A1FC-ACB61E00B61B}" srcId="{DBD244E0-AA78-4309-A342-D636138AE1D6}" destId="{D745F7C9-5007-4269-B52D-F046F7D9DCB5}" srcOrd="1" destOrd="0" parTransId="{98658646-D9BF-484D-9BA6-EE1E3E0F1C9C}" sibTransId="{6CA49B91-007E-49C1-8DD6-3065DA11DBCF}"/>
    <dgm:cxn modelId="{62C89F30-AEF3-4FED-856F-66C217CB7A59}" type="presOf" srcId="{DBD244E0-AA78-4309-A342-D636138AE1D6}" destId="{8DA87F9A-2E5A-4DC3-B923-B854F1430245}" srcOrd="0" destOrd="0" presId="urn:microsoft.com/office/officeart/2005/8/layout/vList5"/>
    <dgm:cxn modelId="{769BBB31-252E-4B4B-8B73-6A4575FA70ED}" srcId="{A544AF8D-916D-4868-B1AB-450C51717BCC}" destId="{65B4A291-72E4-41F7-A7E7-8324C7CBD514}" srcOrd="1" destOrd="0" parTransId="{9AA617CB-D4D4-4F43-A58F-C54AD28A0A84}" sibTransId="{EA012AE2-32AC-4DA3-A098-241DCF7EE0B2}"/>
    <dgm:cxn modelId="{E2852935-E78B-431A-ADC5-53D526246CF2}" type="presOf" srcId="{65B4A291-72E4-41F7-A7E7-8324C7CBD514}" destId="{813A6920-B5E6-4FAA-95C2-636FF225FC44}" srcOrd="0" destOrd="1" presId="urn:microsoft.com/office/officeart/2005/8/layout/vList5"/>
    <dgm:cxn modelId="{520AFB5E-6272-4E5C-8063-40C33ADCD892}" srcId="{9DAFB00A-ADE8-4725-993C-9B62DA83BF4B}" destId="{DE1F9023-6327-4539-AD74-8529DEDEFC75}" srcOrd="1" destOrd="0" parTransId="{7B5D9368-869C-455E-A918-16C9359B7A5C}" sibTransId="{C8F9C355-1C60-4B59-A3DF-74A64BAC6978}"/>
    <dgm:cxn modelId="{48E2F161-1650-4F76-B5B4-643E689A4C0C}" type="presOf" srcId="{95EC13D3-3DB6-4770-BA6C-B450E2E60FAB}" destId="{8F4FFEAD-A228-47AE-BD49-3484418B260C}" srcOrd="0" destOrd="2" presId="urn:microsoft.com/office/officeart/2005/8/layout/vList5"/>
    <dgm:cxn modelId="{EFB6C666-3AFC-4533-B720-E8B7E72B7EF4}" srcId="{DBD244E0-AA78-4309-A342-D636138AE1D6}" destId="{9DAFB00A-ADE8-4725-993C-9B62DA83BF4B}" srcOrd="2" destOrd="0" parTransId="{B4CF3F0A-38D1-4234-AFE8-079216CA6220}" sibTransId="{37D64153-E50C-4458-B0C8-9478FB7EB9E8}"/>
    <dgm:cxn modelId="{D3255181-7FA4-4055-9ECA-327B0DA6570C}" type="presOf" srcId="{AE79F045-458D-444A-85D3-B978E504BA93}" destId="{813A6920-B5E6-4FAA-95C2-636FF225FC44}" srcOrd="0" destOrd="0" presId="urn:microsoft.com/office/officeart/2005/8/layout/vList5"/>
    <dgm:cxn modelId="{A78D6A93-514C-40FD-AB2B-D90A7881ADF1}" srcId="{95EC13D3-3DB6-4770-BA6C-B450E2E60FAB}" destId="{6CFA6FA8-B605-4BCD-9AEB-E37AB685DF90}" srcOrd="0" destOrd="0" parTransId="{C1468867-CF0C-459E-81F8-092BF51BDFB3}" sibTransId="{17B1BA74-7CD0-4CF4-8732-A56E7D8E48FD}"/>
    <dgm:cxn modelId="{FF3310A1-F706-4A46-A7B7-CD301CF15519}" type="presOf" srcId="{A544AF8D-916D-4868-B1AB-450C51717BCC}" destId="{BA43B221-62C7-4C8F-9C23-B26A58A40488}" srcOrd="0" destOrd="0" presId="urn:microsoft.com/office/officeart/2005/8/layout/vList5"/>
    <dgm:cxn modelId="{FA8F13B1-9121-444C-BC44-AA9AEA068930}" type="presOf" srcId="{2439D6C7-1021-46D0-A431-0B7D3953804E}" destId="{8F4FFEAD-A228-47AE-BD49-3484418B260C}" srcOrd="0" destOrd="4" presId="urn:microsoft.com/office/officeart/2005/8/layout/vList5"/>
    <dgm:cxn modelId="{6B6003B8-B4BF-4BA0-AD0E-8BECE2453D4E}" type="presOf" srcId="{9DAFB00A-ADE8-4725-993C-9B62DA83BF4B}" destId="{F43A99AC-D790-495E-9660-D4852FB8C979}" srcOrd="0" destOrd="0" presId="urn:microsoft.com/office/officeart/2005/8/layout/vList5"/>
    <dgm:cxn modelId="{1089C8BB-7004-4968-B89F-FF133F52E649}" type="presOf" srcId="{EDBCE22B-70F6-419A-9878-F6647B7CC576}" destId="{370DC025-4B6C-4132-A52C-463DA9F28D4D}" srcOrd="0" destOrd="2" presId="urn:microsoft.com/office/officeart/2005/8/layout/vList5"/>
    <dgm:cxn modelId="{64DC9AC4-6D1F-42A1-82CC-357817B392E0}" type="presOf" srcId="{DE1F9023-6327-4539-AD74-8529DEDEFC75}" destId="{8F4FFEAD-A228-47AE-BD49-3484418B260C}" srcOrd="0" destOrd="1" presId="urn:microsoft.com/office/officeart/2005/8/layout/vList5"/>
    <dgm:cxn modelId="{C4E6A6C5-81CB-4C72-871D-8D94D860E1C8}" srcId="{9DAFB00A-ADE8-4725-993C-9B62DA83BF4B}" destId="{2A3AE362-03FD-48DB-93D4-13C127605476}" srcOrd="0" destOrd="0" parTransId="{A112A673-C050-48A1-AB44-45F7826F3079}" sibTransId="{F7D2F5F2-42C2-4934-9DE1-C7894159C803}"/>
    <dgm:cxn modelId="{CB3A2BCB-2E6E-4171-9840-C75B0E66819D}" srcId="{D745F7C9-5007-4269-B52D-F046F7D9DCB5}" destId="{EDBCE22B-70F6-419A-9878-F6647B7CC576}" srcOrd="2" destOrd="0" parTransId="{EA5FEC3A-00B4-4717-8A97-88FA0E3D8EDB}" sibTransId="{A5E265BD-91C7-4DDE-9AC3-F9CD817F74B5}"/>
    <dgm:cxn modelId="{051B6CCD-C0F3-4B08-8122-C5FF4E2CAF95}" srcId="{A544AF8D-916D-4868-B1AB-450C51717BCC}" destId="{AE79F045-458D-444A-85D3-B978E504BA93}" srcOrd="0" destOrd="0" parTransId="{FC256DF9-708C-453D-9F19-0CDD3764F1FE}" sibTransId="{947153F9-A097-4348-B6F5-FE96D278C58E}"/>
    <dgm:cxn modelId="{76ECA8CF-CB69-4C6F-B2B5-56810ED59B37}" type="presOf" srcId="{6CFA6FA8-B605-4BCD-9AEB-E37AB685DF90}" destId="{8F4FFEAD-A228-47AE-BD49-3484418B260C}" srcOrd="0" destOrd="3" presId="urn:microsoft.com/office/officeart/2005/8/layout/vList5"/>
    <dgm:cxn modelId="{0028FCD1-EE42-4D5D-8650-8A7F1C861AC8}" srcId="{9DAFB00A-ADE8-4725-993C-9B62DA83BF4B}" destId="{2439D6C7-1021-46D0-A431-0B7D3953804E}" srcOrd="3" destOrd="0" parTransId="{A184FCAC-3C0A-4F6D-997F-F4A19868A7AE}" sibTransId="{26AF8F55-2289-452F-90F6-771C4F029C5B}"/>
    <dgm:cxn modelId="{50DD1BD9-55E9-4587-A755-E2AE2F6CCFB4}" type="presOf" srcId="{2A3AE362-03FD-48DB-93D4-13C127605476}" destId="{8F4FFEAD-A228-47AE-BD49-3484418B260C}" srcOrd="0" destOrd="0" presId="urn:microsoft.com/office/officeart/2005/8/layout/vList5"/>
    <dgm:cxn modelId="{89234EDB-E9A9-46CF-BB00-B7A1F1A3BD35}" srcId="{DBD244E0-AA78-4309-A342-D636138AE1D6}" destId="{A544AF8D-916D-4868-B1AB-450C51717BCC}" srcOrd="0" destOrd="0" parTransId="{ADC108EF-1177-4058-A4FE-483D94D6ED7E}" sibTransId="{F464E3B4-6421-4104-BAC0-68392911B475}"/>
    <dgm:cxn modelId="{DFE54AE8-4CC7-41FE-8B1B-5AB2CDA9FD90}" type="presOf" srcId="{214A03DE-50E7-46A8-95E6-077AFE20FE16}" destId="{370DC025-4B6C-4132-A52C-463DA9F28D4D}" srcOrd="0" destOrd="1" presId="urn:microsoft.com/office/officeart/2005/8/layout/vList5"/>
    <dgm:cxn modelId="{5B4B01EA-52C4-4CD2-8ABE-A95DC2E476BA}" srcId="{9DAFB00A-ADE8-4725-993C-9B62DA83BF4B}" destId="{95EC13D3-3DB6-4770-BA6C-B450E2E60FAB}" srcOrd="2" destOrd="0" parTransId="{1EDEF629-D424-4E84-AAFC-2C3EBF742B27}" sibTransId="{1B907407-E21A-4DDD-AAD1-E8DA48991865}"/>
    <dgm:cxn modelId="{529566EE-B5E8-4421-BE3E-ED99641858E1}" type="presParOf" srcId="{8DA87F9A-2E5A-4DC3-B923-B854F1430245}" destId="{C59ACC6B-8A0E-4880-AF9A-BC6B82D19B7F}" srcOrd="0" destOrd="0" presId="urn:microsoft.com/office/officeart/2005/8/layout/vList5"/>
    <dgm:cxn modelId="{B6A32D20-5591-47F2-A7A1-6B7B9659D1C6}" type="presParOf" srcId="{C59ACC6B-8A0E-4880-AF9A-BC6B82D19B7F}" destId="{BA43B221-62C7-4C8F-9C23-B26A58A40488}" srcOrd="0" destOrd="0" presId="urn:microsoft.com/office/officeart/2005/8/layout/vList5"/>
    <dgm:cxn modelId="{3FA5AE6E-1A81-4EB6-881C-FBD010828D52}" type="presParOf" srcId="{C59ACC6B-8A0E-4880-AF9A-BC6B82D19B7F}" destId="{813A6920-B5E6-4FAA-95C2-636FF225FC44}" srcOrd="1" destOrd="0" presId="urn:microsoft.com/office/officeart/2005/8/layout/vList5"/>
    <dgm:cxn modelId="{B744DDE6-8797-4741-860A-06908F42493A}" type="presParOf" srcId="{8DA87F9A-2E5A-4DC3-B923-B854F1430245}" destId="{B5B5CAB6-D610-47AA-99F3-C88DADD3C02C}" srcOrd="1" destOrd="0" presId="urn:microsoft.com/office/officeart/2005/8/layout/vList5"/>
    <dgm:cxn modelId="{0AB76D41-DBBC-4EBE-BE94-93AC4D886BFE}" type="presParOf" srcId="{8DA87F9A-2E5A-4DC3-B923-B854F1430245}" destId="{D3F284E3-7025-4EC4-9A91-9B8DDA8B9A04}" srcOrd="2" destOrd="0" presId="urn:microsoft.com/office/officeart/2005/8/layout/vList5"/>
    <dgm:cxn modelId="{E3A7FC63-2673-46E0-8F44-62BB042375E9}" type="presParOf" srcId="{D3F284E3-7025-4EC4-9A91-9B8DDA8B9A04}" destId="{01FAA1F0-9B0A-4009-9F26-9E5311722C56}" srcOrd="0" destOrd="0" presId="urn:microsoft.com/office/officeart/2005/8/layout/vList5"/>
    <dgm:cxn modelId="{25DD7784-2C50-41A6-8C95-057A1C92C96A}" type="presParOf" srcId="{D3F284E3-7025-4EC4-9A91-9B8DDA8B9A04}" destId="{370DC025-4B6C-4132-A52C-463DA9F28D4D}" srcOrd="1" destOrd="0" presId="urn:microsoft.com/office/officeart/2005/8/layout/vList5"/>
    <dgm:cxn modelId="{B8163133-8512-4512-B222-724DFAA06B96}" type="presParOf" srcId="{8DA87F9A-2E5A-4DC3-B923-B854F1430245}" destId="{CE526796-DF0B-4AF8-B455-E84E568644A9}" srcOrd="3" destOrd="0" presId="urn:microsoft.com/office/officeart/2005/8/layout/vList5"/>
    <dgm:cxn modelId="{E6274589-829B-4A3D-A3C9-CD06E559CC14}" type="presParOf" srcId="{8DA87F9A-2E5A-4DC3-B923-B854F1430245}" destId="{440D22B9-31E6-457E-B85F-7BC7DF63B018}" srcOrd="4" destOrd="0" presId="urn:microsoft.com/office/officeart/2005/8/layout/vList5"/>
    <dgm:cxn modelId="{C4E31DCF-1F74-4400-9E8B-9D1E9556A30F}" type="presParOf" srcId="{440D22B9-31E6-457E-B85F-7BC7DF63B018}" destId="{F43A99AC-D790-495E-9660-D4852FB8C979}" srcOrd="0" destOrd="0" presId="urn:microsoft.com/office/officeart/2005/8/layout/vList5"/>
    <dgm:cxn modelId="{E1A84906-1160-4348-B0CC-5D8E20E1E995}" type="presParOf" srcId="{440D22B9-31E6-457E-B85F-7BC7DF63B018}" destId="{8F4FFEAD-A228-47AE-BD49-3484418B260C}"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4F5B3F4-40DE-4E44-83E6-CB56508095AE}" type="doc">
      <dgm:prSet loTypeId="urn:microsoft.com/office/officeart/2005/8/layout/cycle4" loCatId="cycle" qsTypeId="urn:microsoft.com/office/officeart/2005/8/quickstyle/simple1" qsCatId="simple" csTypeId="urn:microsoft.com/office/officeart/2005/8/colors/colorful2" csCatId="colorful" phldr="1"/>
      <dgm:spPr/>
      <dgm:t>
        <a:bodyPr/>
        <a:lstStyle/>
        <a:p>
          <a:endParaRPr lang="en-US"/>
        </a:p>
      </dgm:t>
    </dgm:pt>
    <dgm:pt modelId="{4D61A8E2-1B28-4B8A-9341-592BDEA643BC}">
      <dgm:prSet phldrT="[Text]" custT="1"/>
      <dgm:spPr/>
      <dgm:t>
        <a:bodyPr/>
        <a:lstStyle/>
        <a:p>
          <a:r>
            <a:rPr lang="en-US" sz="1400" b="1" dirty="0">
              <a:latin typeface="Arial" panose="020B0604020202020204" pitchFamily="34" charset="0"/>
              <a:cs typeface="Arial" panose="020B0604020202020204" pitchFamily="34" charset="0"/>
            </a:rPr>
            <a:t>Breast Cancer</a:t>
          </a:r>
        </a:p>
      </dgm:t>
    </dgm:pt>
    <dgm:pt modelId="{00EBF50A-3FF7-433E-A5A8-05580CF88B16}" type="parTrans" cxnId="{E80C06FC-F493-4D4B-AE3B-D434C16B0909}">
      <dgm:prSet/>
      <dgm:spPr/>
      <dgm:t>
        <a:bodyPr/>
        <a:lstStyle/>
        <a:p>
          <a:endParaRPr lang="en-US"/>
        </a:p>
      </dgm:t>
    </dgm:pt>
    <dgm:pt modelId="{B41AFA7E-635B-490A-BD0B-38DB4EC5B6DC}" type="sibTrans" cxnId="{E80C06FC-F493-4D4B-AE3B-D434C16B0909}">
      <dgm:prSet/>
      <dgm:spPr/>
      <dgm:t>
        <a:bodyPr/>
        <a:lstStyle/>
        <a:p>
          <a:endParaRPr lang="en-US"/>
        </a:p>
      </dgm:t>
    </dgm:pt>
    <dgm:pt modelId="{A0CF3D97-11EA-49F2-999D-7D6F6F88C8BE}">
      <dgm:prSet phldrT="[Text]" custT="1"/>
      <dgm:spPr/>
      <dgm:t>
        <a:bodyPr/>
        <a:lstStyle/>
        <a:p>
          <a:r>
            <a:rPr lang="en-US" sz="1100">
              <a:latin typeface="Arial" panose="020B0604020202020204" pitchFamily="34" charset="0"/>
              <a:cs typeface="Arial" panose="020B0604020202020204" pitchFamily="34" charset="0"/>
            </a:rPr>
            <a:t>670,000 deaths </a:t>
          </a:r>
          <a:endParaRPr lang="en-US" sz="1100" dirty="0">
            <a:latin typeface="Arial" panose="020B0604020202020204" pitchFamily="34" charset="0"/>
            <a:cs typeface="Arial" panose="020B0604020202020204" pitchFamily="34" charset="0"/>
          </a:endParaRPr>
        </a:p>
      </dgm:t>
    </dgm:pt>
    <dgm:pt modelId="{413919CA-17ED-4279-A96C-F1597C7690F0}" type="parTrans" cxnId="{CD39DAF5-51B1-4C05-B97E-8A646A302DF3}">
      <dgm:prSet/>
      <dgm:spPr/>
      <dgm:t>
        <a:bodyPr/>
        <a:lstStyle/>
        <a:p>
          <a:endParaRPr lang="en-US"/>
        </a:p>
      </dgm:t>
    </dgm:pt>
    <dgm:pt modelId="{143DF286-8F14-4B4C-84F1-6A5B9CF0FF3F}" type="sibTrans" cxnId="{CD39DAF5-51B1-4C05-B97E-8A646A302DF3}">
      <dgm:prSet/>
      <dgm:spPr/>
      <dgm:t>
        <a:bodyPr/>
        <a:lstStyle/>
        <a:p>
          <a:endParaRPr lang="en-US"/>
        </a:p>
      </dgm:t>
    </dgm:pt>
    <dgm:pt modelId="{F5D967CA-CA03-4FF9-9FA7-3DB926D01ECC}">
      <dgm:prSet phldrT="[Text]" custT="1"/>
      <dgm:spPr/>
      <dgm:t>
        <a:bodyPr/>
        <a:lstStyle/>
        <a:p>
          <a:r>
            <a:rPr lang="en-US" sz="1100" b="1" dirty="0">
              <a:latin typeface="Arial" panose="020B0604020202020204" pitchFamily="34" charset="0"/>
              <a:cs typeface="Arial" panose="020B0604020202020204" pitchFamily="34" charset="0"/>
            </a:rPr>
            <a:t>TRIPLE NEGATIVE BREAST CANCER</a:t>
          </a:r>
        </a:p>
      </dgm:t>
    </dgm:pt>
    <dgm:pt modelId="{BCE93E2C-61C8-4735-A15E-638E09F18E57}" type="parTrans" cxnId="{5E7FB2A5-B632-42D9-9A2F-6FAE90576DEC}">
      <dgm:prSet/>
      <dgm:spPr/>
      <dgm:t>
        <a:bodyPr/>
        <a:lstStyle/>
        <a:p>
          <a:endParaRPr lang="en-US"/>
        </a:p>
      </dgm:t>
    </dgm:pt>
    <dgm:pt modelId="{8961078B-69A5-4F08-B0D3-D8F2E6B45F30}" type="sibTrans" cxnId="{5E7FB2A5-B632-42D9-9A2F-6FAE90576DEC}">
      <dgm:prSet/>
      <dgm:spPr/>
      <dgm:t>
        <a:bodyPr/>
        <a:lstStyle/>
        <a:p>
          <a:endParaRPr lang="en-US"/>
        </a:p>
      </dgm:t>
    </dgm:pt>
    <dgm:pt modelId="{5A06600B-0D74-4B01-9A7D-B18EEFEB76D2}">
      <dgm:prSet phldrT="[Text]" custT="1"/>
      <dgm:spPr/>
      <dgm:t>
        <a:bodyPr/>
        <a:lstStyle/>
        <a:p>
          <a:r>
            <a:rPr lang="en-US" sz="1100" b="0">
              <a:latin typeface="Arial" panose="020B0604020202020204" pitchFamily="34" charset="0"/>
              <a:cs typeface="Arial" panose="020B0604020202020204" pitchFamily="34" charset="0"/>
            </a:rPr>
            <a:t>10-20% cases</a:t>
          </a:r>
          <a:endParaRPr lang="en-US" sz="1100" b="0" dirty="0">
            <a:latin typeface="Arial" panose="020B0604020202020204" pitchFamily="34" charset="0"/>
            <a:cs typeface="Arial" panose="020B0604020202020204" pitchFamily="34" charset="0"/>
          </a:endParaRPr>
        </a:p>
      </dgm:t>
    </dgm:pt>
    <dgm:pt modelId="{910D3C97-02D5-4A48-82FA-213B9AF16B19}" type="parTrans" cxnId="{336CD5C5-1424-46ED-882C-FED04061CFB9}">
      <dgm:prSet/>
      <dgm:spPr/>
      <dgm:t>
        <a:bodyPr/>
        <a:lstStyle/>
        <a:p>
          <a:endParaRPr lang="en-US"/>
        </a:p>
      </dgm:t>
    </dgm:pt>
    <dgm:pt modelId="{40B98411-3CBA-465E-9094-190D9F58E334}" type="sibTrans" cxnId="{336CD5C5-1424-46ED-882C-FED04061CFB9}">
      <dgm:prSet/>
      <dgm:spPr/>
      <dgm:t>
        <a:bodyPr/>
        <a:lstStyle/>
        <a:p>
          <a:endParaRPr lang="en-US"/>
        </a:p>
      </dgm:t>
    </dgm:pt>
    <dgm:pt modelId="{354D34D5-89E2-412B-A066-10A73731140F}">
      <dgm:prSet phldrT="[Text]" custT="1"/>
      <dgm:spPr/>
      <dgm:t>
        <a:bodyPr/>
        <a:lstStyle/>
        <a:p>
          <a:r>
            <a:rPr lang="en-US" sz="1100" b="0">
              <a:latin typeface="Arial" panose="020B0604020202020204" pitchFamily="34" charset="0"/>
              <a:cs typeface="Arial" panose="020B0604020202020204" pitchFamily="34" charset="0"/>
            </a:rPr>
            <a:t>Lack of targetable receptors</a:t>
          </a:r>
          <a:r>
            <a:rPr lang="en-US" sz="1000" b="0">
              <a:latin typeface="Arial" panose="020B0604020202020204" pitchFamily="34" charset="0"/>
              <a:cs typeface="Arial" panose="020B0604020202020204" pitchFamily="34" charset="0"/>
            </a:rPr>
            <a:t>(ER,PR,HER)</a:t>
          </a:r>
          <a:endParaRPr lang="en-US" sz="1000" b="0" dirty="0">
            <a:latin typeface="Arial" panose="020B0604020202020204" pitchFamily="34" charset="0"/>
            <a:cs typeface="Arial" panose="020B0604020202020204" pitchFamily="34" charset="0"/>
          </a:endParaRPr>
        </a:p>
      </dgm:t>
    </dgm:pt>
    <dgm:pt modelId="{AC79F67F-00F3-4E82-9503-3D9C07E20E71}" type="parTrans" cxnId="{4E7AE557-34FA-401A-9916-497F5BD4548E}">
      <dgm:prSet/>
      <dgm:spPr/>
      <dgm:t>
        <a:bodyPr/>
        <a:lstStyle/>
        <a:p>
          <a:endParaRPr lang="en-US"/>
        </a:p>
      </dgm:t>
    </dgm:pt>
    <dgm:pt modelId="{6495262C-57A1-43D8-BA1E-CA8567A8326C}" type="sibTrans" cxnId="{4E7AE557-34FA-401A-9916-497F5BD4548E}">
      <dgm:prSet/>
      <dgm:spPr/>
      <dgm:t>
        <a:bodyPr/>
        <a:lstStyle/>
        <a:p>
          <a:endParaRPr lang="en-US"/>
        </a:p>
      </dgm:t>
    </dgm:pt>
    <dgm:pt modelId="{26BB77ED-DBB4-431B-A999-5257FBCD4ADE}">
      <dgm:prSet phldrT="[Text]"/>
      <dgm:spPr/>
      <dgm:t>
        <a:bodyPr/>
        <a:lstStyle/>
        <a:p>
          <a:r>
            <a:rPr lang="en-US" b="1" dirty="0"/>
            <a:t>Mortality</a:t>
          </a:r>
        </a:p>
      </dgm:t>
    </dgm:pt>
    <dgm:pt modelId="{A565B7DB-7FF0-4631-935D-2C81E165CFAA}" type="parTrans" cxnId="{5082C685-9C9B-4611-8D2C-5672C14270E8}">
      <dgm:prSet/>
      <dgm:spPr/>
      <dgm:t>
        <a:bodyPr/>
        <a:lstStyle/>
        <a:p>
          <a:endParaRPr lang="en-US"/>
        </a:p>
      </dgm:t>
    </dgm:pt>
    <dgm:pt modelId="{6EC503A9-A580-4590-9176-518793910D58}" type="sibTrans" cxnId="{5082C685-9C9B-4611-8D2C-5672C14270E8}">
      <dgm:prSet/>
      <dgm:spPr/>
      <dgm:t>
        <a:bodyPr/>
        <a:lstStyle/>
        <a:p>
          <a:endParaRPr lang="en-US"/>
        </a:p>
      </dgm:t>
    </dgm:pt>
    <dgm:pt modelId="{8397883C-C763-483B-80FC-5183254044E2}">
      <dgm:prSet phldrT="[Text]"/>
      <dgm:spPr/>
      <dgm:t>
        <a:bodyPr/>
        <a:lstStyle/>
        <a:p>
          <a:r>
            <a:rPr lang="en-US" b="1" dirty="0">
              <a:latin typeface="Arial" panose="020B0604020202020204" pitchFamily="34" charset="0"/>
              <a:cs typeface="Arial" panose="020B0604020202020204" pitchFamily="34" charset="0"/>
            </a:rPr>
            <a:t>Incidence</a:t>
          </a:r>
        </a:p>
      </dgm:t>
    </dgm:pt>
    <dgm:pt modelId="{BBD32CED-72F5-4824-8D1F-CDDD05B99EB7}" type="parTrans" cxnId="{609D8A90-1520-45C9-8BA7-73DAF46EC6DF}">
      <dgm:prSet/>
      <dgm:spPr/>
      <dgm:t>
        <a:bodyPr/>
        <a:lstStyle/>
        <a:p>
          <a:endParaRPr lang="en-US"/>
        </a:p>
      </dgm:t>
    </dgm:pt>
    <dgm:pt modelId="{B43CF5B7-609B-40D2-A401-167A03D94E85}" type="sibTrans" cxnId="{609D8A90-1520-45C9-8BA7-73DAF46EC6DF}">
      <dgm:prSet/>
      <dgm:spPr/>
      <dgm:t>
        <a:bodyPr/>
        <a:lstStyle/>
        <a:p>
          <a:endParaRPr lang="en-US"/>
        </a:p>
      </dgm:t>
    </dgm:pt>
    <dgm:pt modelId="{433D8FE7-72BE-49AB-B068-FE7D468543FF}">
      <dgm:prSet phldrT="[Text]" custT="1"/>
      <dgm:spPr/>
      <dgm:t>
        <a:bodyPr/>
        <a:lstStyle/>
        <a:p>
          <a:r>
            <a:rPr lang="en-US" sz="1100" b="0" i="0">
              <a:effectLst/>
              <a:latin typeface="Arial" panose="020B0604020202020204" pitchFamily="34" charset="0"/>
              <a:cs typeface="Arial" panose="020B0604020202020204" pitchFamily="34" charset="0"/>
            </a:rPr>
            <a:t> Early metastasis</a:t>
          </a:r>
          <a:endParaRPr lang="en-US" sz="1100" b="0" dirty="0">
            <a:latin typeface="Arial" panose="020B0604020202020204" pitchFamily="34" charset="0"/>
            <a:cs typeface="Arial" panose="020B0604020202020204" pitchFamily="34" charset="0"/>
          </a:endParaRPr>
        </a:p>
      </dgm:t>
    </dgm:pt>
    <dgm:pt modelId="{78BDF8DB-3F38-4FCC-9732-EF32F9634EDE}" type="parTrans" cxnId="{A4326B6D-3B59-4CA6-98C7-98D4F32E6508}">
      <dgm:prSet/>
      <dgm:spPr/>
      <dgm:t>
        <a:bodyPr/>
        <a:lstStyle/>
        <a:p>
          <a:endParaRPr lang="en-US"/>
        </a:p>
      </dgm:t>
    </dgm:pt>
    <dgm:pt modelId="{456E3128-85C5-433F-9233-1816FFBB6A95}" type="sibTrans" cxnId="{A4326B6D-3B59-4CA6-98C7-98D4F32E6508}">
      <dgm:prSet/>
      <dgm:spPr/>
      <dgm:t>
        <a:bodyPr/>
        <a:lstStyle/>
        <a:p>
          <a:endParaRPr lang="en-US"/>
        </a:p>
      </dgm:t>
    </dgm:pt>
    <dgm:pt modelId="{3A3544CC-D166-4D5A-9592-570995383344}">
      <dgm:prSet phldrT="[Text]" custT="1"/>
      <dgm:spPr/>
      <dgm:t>
        <a:bodyPr/>
        <a:lstStyle/>
        <a:p>
          <a:r>
            <a:rPr lang="en-US" sz="1100">
              <a:latin typeface="Arial" panose="020B0604020202020204" pitchFamily="34" charset="0"/>
              <a:cs typeface="Arial" panose="020B0604020202020204" pitchFamily="34" charset="0"/>
            </a:rPr>
            <a:t>2.3 Million diagnosed</a:t>
          </a:r>
          <a:endParaRPr lang="en-US" sz="1600" dirty="0">
            <a:latin typeface="Arial" panose="020B0604020202020204" pitchFamily="34" charset="0"/>
            <a:cs typeface="Arial" panose="020B0604020202020204" pitchFamily="34" charset="0"/>
          </a:endParaRPr>
        </a:p>
      </dgm:t>
    </dgm:pt>
    <dgm:pt modelId="{75F7404F-9172-4D5C-BDFE-1238713DB3E5}" type="parTrans" cxnId="{DAD32191-13B5-401B-ADEF-A99BF1027C30}">
      <dgm:prSet/>
      <dgm:spPr/>
      <dgm:t>
        <a:bodyPr/>
        <a:lstStyle/>
        <a:p>
          <a:endParaRPr lang="en-US"/>
        </a:p>
      </dgm:t>
    </dgm:pt>
    <dgm:pt modelId="{935F38E0-E35F-4360-959E-7F1F57A13926}" type="sibTrans" cxnId="{DAD32191-13B5-401B-ADEF-A99BF1027C30}">
      <dgm:prSet/>
      <dgm:spPr/>
      <dgm:t>
        <a:bodyPr/>
        <a:lstStyle/>
        <a:p>
          <a:endParaRPr lang="en-US"/>
        </a:p>
      </dgm:t>
    </dgm:pt>
    <dgm:pt modelId="{FE8C8893-222D-41A9-85B9-BB23F4EBD16B}">
      <dgm:prSet phldrT="[Text]" custT="1"/>
      <dgm:spPr/>
      <dgm:t>
        <a:bodyPr/>
        <a:lstStyle/>
        <a:p>
          <a:r>
            <a:rPr lang="en-US" sz="1100" b="0" i="0">
              <a:effectLst/>
              <a:latin typeface="Arial" panose="020B0604020202020204" pitchFamily="34" charset="0"/>
              <a:cs typeface="Arial" panose="020B0604020202020204" pitchFamily="34" charset="0"/>
            </a:rPr>
            <a:t> Aggressive cancer </a:t>
          </a:r>
          <a:endParaRPr lang="en-US" sz="1100" b="0" dirty="0">
            <a:latin typeface="Arial" panose="020B0604020202020204" pitchFamily="34" charset="0"/>
            <a:cs typeface="Arial" panose="020B0604020202020204" pitchFamily="34" charset="0"/>
          </a:endParaRPr>
        </a:p>
      </dgm:t>
    </dgm:pt>
    <dgm:pt modelId="{06503AAB-C09D-41E5-A42C-42205244DD92}" type="parTrans" cxnId="{54735677-4CCF-45A9-A236-F3B6F9D6DCF9}">
      <dgm:prSet/>
      <dgm:spPr/>
      <dgm:t>
        <a:bodyPr/>
        <a:lstStyle/>
        <a:p>
          <a:endParaRPr lang="en-US"/>
        </a:p>
      </dgm:t>
    </dgm:pt>
    <dgm:pt modelId="{02EC61C1-3A8A-4603-995C-09B66ADC6F0C}" type="sibTrans" cxnId="{54735677-4CCF-45A9-A236-F3B6F9D6DCF9}">
      <dgm:prSet/>
      <dgm:spPr/>
      <dgm:t>
        <a:bodyPr/>
        <a:lstStyle/>
        <a:p>
          <a:endParaRPr lang="en-US"/>
        </a:p>
      </dgm:t>
    </dgm:pt>
    <dgm:pt modelId="{862A1417-4A53-4C05-B46D-2A5DFEA0C890}" type="pres">
      <dgm:prSet presAssocID="{E4F5B3F4-40DE-4E44-83E6-CB56508095AE}" presName="cycleMatrixDiagram" presStyleCnt="0">
        <dgm:presLayoutVars>
          <dgm:chMax val="1"/>
          <dgm:dir/>
          <dgm:animLvl val="lvl"/>
          <dgm:resizeHandles val="exact"/>
        </dgm:presLayoutVars>
      </dgm:prSet>
      <dgm:spPr/>
    </dgm:pt>
    <dgm:pt modelId="{596EDA38-637D-4724-B3DF-789947EAC67D}" type="pres">
      <dgm:prSet presAssocID="{E4F5B3F4-40DE-4E44-83E6-CB56508095AE}" presName="children" presStyleCnt="0"/>
      <dgm:spPr/>
    </dgm:pt>
    <dgm:pt modelId="{2699E3B7-F193-43BC-9025-FAB479655219}" type="pres">
      <dgm:prSet presAssocID="{E4F5B3F4-40DE-4E44-83E6-CB56508095AE}" presName="child1group" presStyleCnt="0"/>
      <dgm:spPr/>
    </dgm:pt>
    <dgm:pt modelId="{CD739189-DA1E-4EF7-B8AA-CC5E665BAAAD}" type="pres">
      <dgm:prSet presAssocID="{E4F5B3F4-40DE-4E44-83E6-CB56508095AE}" presName="child1" presStyleLbl="bgAcc1" presStyleIdx="0" presStyleCnt="2" custScaleX="138642" custScaleY="98423" custLinFactNeighborX="-51565" custLinFactNeighborY="2332"/>
      <dgm:spPr/>
    </dgm:pt>
    <dgm:pt modelId="{4E1DF54A-CBC5-456F-A247-1C675FBA2213}" type="pres">
      <dgm:prSet presAssocID="{E4F5B3F4-40DE-4E44-83E6-CB56508095AE}" presName="child1Text" presStyleLbl="bgAcc1" presStyleIdx="0" presStyleCnt="2">
        <dgm:presLayoutVars>
          <dgm:bulletEnabled val="1"/>
        </dgm:presLayoutVars>
      </dgm:prSet>
      <dgm:spPr/>
    </dgm:pt>
    <dgm:pt modelId="{7BD6DE77-9F05-4E3C-86DA-817528CD2E10}" type="pres">
      <dgm:prSet presAssocID="{E4F5B3F4-40DE-4E44-83E6-CB56508095AE}" presName="child2group" presStyleCnt="0"/>
      <dgm:spPr/>
    </dgm:pt>
    <dgm:pt modelId="{54BCEA73-0B61-42A9-B7D3-2E00059B7AB1}" type="pres">
      <dgm:prSet presAssocID="{E4F5B3F4-40DE-4E44-83E6-CB56508095AE}" presName="child2" presStyleLbl="bgAcc1" presStyleIdx="1" presStyleCnt="2" custScaleX="153615" custLinFactNeighborX="59420" custLinFactNeighborY="-5597"/>
      <dgm:spPr/>
    </dgm:pt>
    <dgm:pt modelId="{25FA5D02-AD8B-4C5D-A829-3C62B1FA0C31}" type="pres">
      <dgm:prSet presAssocID="{E4F5B3F4-40DE-4E44-83E6-CB56508095AE}" presName="child2Text" presStyleLbl="bgAcc1" presStyleIdx="1" presStyleCnt="2">
        <dgm:presLayoutVars>
          <dgm:bulletEnabled val="1"/>
        </dgm:presLayoutVars>
      </dgm:prSet>
      <dgm:spPr/>
    </dgm:pt>
    <dgm:pt modelId="{45BA956C-3861-4438-8483-132C0773AD9D}" type="pres">
      <dgm:prSet presAssocID="{E4F5B3F4-40DE-4E44-83E6-CB56508095AE}" presName="childPlaceholder" presStyleCnt="0"/>
      <dgm:spPr/>
    </dgm:pt>
    <dgm:pt modelId="{41898750-F084-49EB-9E6F-F7D68E1C5165}" type="pres">
      <dgm:prSet presAssocID="{E4F5B3F4-40DE-4E44-83E6-CB56508095AE}" presName="circle" presStyleCnt="0"/>
      <dgm:spPr/>
    </dgm:pt>
    <dgm:pt modelId="{83289F7E-D27A-47F2-B1E5-13E51D048CA9}" type="pres">
      <dgm:prSet presAssocID="{E4F5B3F4-40DE-4E44-83E6-CB56508095AE}" presName="quadrant1" presStyleLbl="node1" presStyleIdx="0" presStyleCnt="4">
        <dgm:presLayoutVars>
          <dgm:chMax val="1"/>
          <dgm:bulletEnabled val="1"/>
        </dgm:presLayoutVars>
      </dgm:prSet>
      <dgm:spPr/>
    </dgm:pt>
    <dgm:pt modelId="{9E60DB0B-168D-42F7-A2C4-5E8B8A1DF978}" type="pres">
      <dgm:prSet presAssocID="{E4F5B3F4-40DE-4E44-83E6-CB56508095AE}" presName="quadrant2" presStyleLbl="node1" presStyleIdx="1" presStyleCnt="4">
        <dgm:presLayoutVars>
          <dgm:chMax val="1"/>
          <dgm:bulletEnabled val="1"/>
        </dgm:presLayoutVars>
      </dgm:prSet>
      <dgm:spPr/>
    </dgm:pt>
    <dgm:pt modelId="{77A900D8-7FFD-478B-A9C7-6FAF401D689F}" type="pres">
      <dgm:prSet presAssocID="{E4F5B3F4-40DE-4E44-83E6-CB56508095AE}" presName="quadrant3" presStyleLbl="node1" presStyleIdx="2" presStyleCnt="4">
        <dgm:presLayoutVars>
          <dgm:chMax val="1"/>
          <dgm:bulletEnabled val="1"/>
        </dgm:presLayoutVars>
      </dgm:prSet>
      <dgm:spPr/>
    </dgm:pt>
    <dgm:pt modelId="{C6828912-8580-45B5-ADDA-C3B23E6B1390}" type="pres">
      <dgm:prSet presAssocID="{E4F5B3F4-40DE-4E44-83E6-CB56508095AE}" presName="quadrant4" presStyleLbl="node1" presStyleIdx="3" presStyleCnt="4">
        <dgm:presLayoutVars>
          <dgm:chMax val="1"/>
          <dgm:bulletEnabled val="1"/>
        </dgm:presLayoutVars>
      </dgm:prSet>
      <dgm:spPr/>
    </dgm:pt>
    <dgm:pt modelId="{43531C15-7A75-4E2B-AA26-995F7E3739D5}" type="pres">
      <dgm:prSet presAssocID="{E4F5B3F4-40DE-4E44-83E6-CB56508095AE}" presName="quadrantPlaceholder" presStyleCnt="0"/>
      <dgm:spPr/>
    </dgm:pt>
    <dgm:pt modelId="{8161E182-F8AC-43E2-8B74-68E54ECD807A}" type="pres">
      <dgm:prSet presAssocID="{E4F5B3F4-40DE-4E44-83E6-CB56508095AE}" presName="center1" presStyleLbl="fgShp" presStyleIdx="0" presStyleCnt="2" custScaleY="114574"/>
      <dgm:spPr/>
    </dgm:pt>
    <dgm:pt modelId="{521036A3-EBAB-4750-8BCD-9DE6EB0FA74E}" type="pres">
      <dgm:prSet presAssocID="{E4F5B3F4-40DE-4E44-83E6-CB56508095AE}" presName="center2" presStyleLbl="fgShp" presStyleIdx="1" presStyleCnt="2" custFlipVert="0" custScaleY="13394"/>
      <dgm:spPr/>
    </dgm:pt>
  </dgm:ptLst>
  <dgm:cxnLst>
    <dgm:cxn modelId="{40BDB50D-7BC0-4A10-815D-DDB79F5723AD}" type="presOf" srcId="{E4F5B3F4-40DE-4E44-83E6-CB56508095AE}" destId="{862A1417-4A53-4C05-B46D-2A5DFEA0C890}" srcOrd="0" destOrd="0" presId="urn:microsoft.com/office/officeart/2005/8/layout/cycle4"/>
    <dgm:cxn modelId="{BCC3272B-9801-423A-B37A-7743E1BCDCCE}" type="presOf" srcId="{354D34D5-89E2-412B-A066-10A73731140F}" destId="{54BCEA73-0B61-42A9-B7D3-2E00059B7AB1}" srcOrd="0" destOrd="1" presId="urn:microsoft.com/office/officeart/2005/8/layout/cycle4"/>
    <dgm:cxn modelId="{68B88D2C-1163-4824-9ABA-66D9BAC08C2D}" type="presOf" srcId="{5A06600B-0D74-4B01-9A7D-B18EEFEB76D2}" destId="{54BCEA73-0B61-42A9-B7D3-2E00059B7AB1}" srcOrd="0" destOrd="0" presId="urn:microsoft.com/office/officeart/2005/8/layout/cycle4"/>
    <dgm:cxn modelId="{307CAD2D-1FF9-4FAF-8C86-94B4E1F95E3F}" type="presOf" srcId="{26BB77ED-DBB4-431B-A999-5257FBCD4ADE}" destId="{77A900D8-7FFD-478B-A9C7-6FAF401D689F}" srcOrd="0" destOrd="0" presId="urn:microsoft.com/office/officeart/2005/8/layout/cycle4"/>
    <dgm:cxn modelId="{BCACA634-D7D3-480A-97A6-EDB5B5073A44}" type="presOf" srcId="{F5D967CA-CA03-4FF9-9FA7-3DB926D01ECC}" destId="{9E60DB0B-168D-42F7-A2C4-5E8B8A1DF978}" srcOrd="0" destOrd="0" presId="urn:microsoft.com/office/officeart/2005/8/layout/cycle4"/>
    <dgm:cxn modelId="{2CA4FF3D-9FAE-4CA6-B35D-A98B1E91B47E}" type="presOf" srcId="{4D61A8E2-1B28-4B8A-9341-592BDEA643BC}" destId="{83289F7E-D27A-47F2-B1E5-13E51D048CA9}" srcOrd="0" destOrd="0" presId="urn:microsoft.com/office/officeart/2005/8/layout/cycle4"/>
    <dgm:cxn modelId="{887D475B-2B96-4CCE-AD81-87CBDDC173E7}" type="presOf" srcId="{433D8FE7-72BE-49AB-B068-FE7D468543FF}" destId="{25FA5D02-AD8B-4C5D-A829-3C62B1FA0C31}" srcOrd="1" destOrd="3" presId="urn:microsoft.com/office/officeart/2005/8/layout/cycle4"/>
    <dgm:cxn modelId="{A6899F48-0AD0-48BD-BAFE-AAD3186D7B61}" type="presOf" srcId="{A0CF3D97-11EA-49F2-999D-7D6F6F88C8BE}" destId="{CD739189-DA1E-4EF7-B8AA-CC5E665BAAAD}" srcOrd="0" destOrd="1" presId="urn:microsoft.com/office/officeart/2005/8/layout/cycle4"/>
    <dgm:cxn modelId="{A4326B6D-3B59-4CA6-98C7-98D4F32E6508}" srcId="{F5D967CA-CA03-4FF9-9FA7-3DB926D01ECC}" destId="{433D8FE7-72BE-49AB-B068-FE7D468543FF}" srcOrd="3" destOrd="0" parTransId="{78BDF8DB-3F38-4FCC-9732-EF32F9634EDE}" sibTransId="{456E3128-85C5-433F-9233-1816FFBB6A95}"/>
    <dgm:cxn modelId="{D34BC870-D98B-4703-BE14-4FB1E5826715}" type="presOf" srcId="{3A3544CC-D166-4D5A-9592-570995383344}" destId="{CD739189-DA1E-4EF7-B8AA-CC5E665BAAAD}" srcOrd="0" destOrd="0" presId="urn:microsoft.com/office/officeart/2005/8/layout/cycle4"/>
    <dgm:cxn modelId="{54735677-4CCF-45A9-A236-F3B6F9D6DCF9}" srcId="{F5D967CA-CA03-4FF9-9FA7-3DB926D01ECC}" destId="{FE8C8893-222D-41A9-85B9-BB23F4EBD16B}" srcOrd="2" destOrd="0" parTransId="{06503AAB-C09D-41E5-A42C-42205244DD92}" sibTransId="{02EC61C1-3A8A-4603-995C-09B66ADC6F0C}"/>
    <dgm:cxn modelId="{4E7AE557-34FA-401A-9916-497F5BD4548E}" srcId="{F5D967CA-CA03-4FF9-9FA7-3DB926D01ECC}" destId="{354D34D5-89E2-412B-A066-10A73731140F}" srcOrd="1" destOrd="0" parTransId="{AC79F67F-00F3-4E82-9503-3D9C07E20E71}" sibTransId="{6495262C-57A1-43D8-BA1E-CA8567A8326C}"/>
    <dgm:cxn modelId="{9666D75A-BF6E-4210-9F79-156FF33F62FA}" type="presOf" srcId="{A0CF3D97-11EA-49F2-999D-7D6F6F88C8BE}" destId="{4E1DF54A-CBC5-456F-A247-1C675FBA2213}" srcOrd="1" destOrd="1" presId="urn:microsoft.com/office/officeart/2005/8/layout/cycle4"/>
    <dgm:cxn modelId="{5082C685-9C9B-4611-8D2C-5672C14270E8}" srcId="{E4F5B3F4-40DE-4E44-83E6-CB56508095AE}" destId="{26BB77ED-DBB4-431B-A999-5257FBCD4ADE}" srcOrd="2" destOrd="0" parTransId="{A565B7DB-7FF0-4631-935D-2C81E165CFAA}" sibTransId="{6EC503A9-A580-4590-9176-518793910D58}"/>
    <dgm:cxn modelId="{FEAACE8A-66F7-4E48-8FB8-865D7CB84DFD}" type="presOf" srcId="{5A06600B-0D74-4B01-9A7D-B18EEFEB76D2}" destId="{25FA5D02-AD8B-4C5D-A829-3C62B1FA0C31}" srcOrd="1" destOrd="0" presId="urn:microsoft.com/office/officeart/2005/8/layout/cycle4"/>
    <dgm:cxn modelId="{9CADBC8D-A72A-4B3C-B173-5DC88F1C6CC6}" type="presOf" srcId="{FE8C8893-222D-41A9-85B9-BB23F4EBD16B}" destId="{54BCEA73-0B61-42A9-B7D3-2E00059B7AB1}" srcOrd="0" destOrd="2" presId="urn:microsoft.com/office/officeart/2005/8/layout/cycle4"/>
    <dgm:cxn modelId="{609D8A90-1520-45C9-8BA7-73DAF46EC6DF}" srcId="{E4F5B3F4-40DE-4E44-83E6-CB56508095AE}" destId="{8397883C-C763-483B-80FC-5183254044E2}" srcOrd="3" destOrd="0" parTransId="{BBD32CED-72F5-4824-8D1F-CDDD05B99EB7}" sibTransId="{B43CF5B7-609B-40D2-A401-167A03D94E85}"/>
    <dgm:cxn modelId="{DAD32191-13B5-401B-ADEF-A99BF1027C30}" srcId="{4D61A8E2-1B28-4B8A-9341-592BDEA643BC}" destId="{3A3544CC-D166-4D5A-9592-570995383344}" srcOrd="0" destOrd="0" parTransId="{75F7404F-9172-4D5C-BDFE-1238713DB3E5}" sibTransId="{935F38E0-E35F-4360-959E-7F1F57A13926}"/>
    <dgm:cxn modelId="{7BDA9894-EBA3-4CFF-A2F9-3C50553DA122}" type="presOf" srcId="{FE8C8893-222D-41A9-85B9-BB23F4EBD16B}" destId="{25FA5D02-AD8B-4C5D-A829-3C62B1FA0C31}" srcOrd="1" destOrd="2" presId="urn:microsoft.com/office/officeart/2005/8/layout/cycle4"/>
    <dgm:cxn modelId="{5E7FB2A5-B632-42D9-9A2F-6FAE90576DEC}" srcId="{E4F5B3F4-40DE-4E44-83E6-CB56508095AE}" destId="{F5D967CA-CA03-4FF9-9FA7-3DB926D01ECC}" srcOrd="1" destOrd="0" parTransId="{BCE93E2C-61C8-4735-A15E-638E09F18E57}" sibTransId="{8961078B-69A5-4F08-B0D3-D8F2E6B45F30}"/>
    <dgm:cxn modelId="{819B6DB0-82FE-4913-8DEF-4518A326932D}" type="presOf" srcId="{433D8FE7-72BE-49AB-B068-FE7D468543FF}" destId="{54BCEA73-0B61-42A9-B7D3-2E00059B7AB1}" srcOrd="0" destOrd="3" presId="urn:microsoft.com/office/officeart/2005/8/layout/cycle4"/>
    <dgm:cxn modelId="{336CD5C5-1424-46ED-882C-FED04061CFB9}" srcId="{F5D967CA-CA03-4FF9-9FA7-3DB926D01ECC}" destId="{5A06600B-0D74-4B01-9A7D-B18EEFEB76D2}" srcOrd="0" destOrd="0" parTransId="{910D3C97-02D5-4A48-82FA-213B9AF16B19}" sibTransId="{40B98411-3CBA-465E-9094-190D9F58E334}"/>
    <dgm:cxn modelId="{B35616D0-8870-476E-8763-8BF731E7569A}" type="presOf" srcId="{3A3544CC-D166-4D5A-9592-570995383344}" destId="{4E1DF54A-CBC5-456F-A247-1C675FBA2213}" srcOrd="1" destOrd="0" presId="urn:microsoft.com/office/officeart/2005/8/layout/cycle4"/>
    <dgm:cxn modelId="{6F73BFE0-C995-49D8-AE6B-25E6532A2E7C}" type="presOf" srcId="{354D34D5-89E2-412B-A066-10A73731140F}" destId="{25FA5D02-AD8B-4C5D-A829-3C62B1FA0C31}" srcOrd="1" destOrd="1" presId="urn:microsoft.com/office/officeart/2005/8/layout/cycle4"/>
    <dgm:cxn modelId="{137C20F3-3B2C-4D85-954F-BD03EEE24DDD}" type="presOf" srcId="{8397883C-C763-483B-80FC-5183254044E2}" destId="{C6828912-8580-45B5-ADDA-C3B23E6B1390}" srcOrd="0" destOrd="0" presId="urn:microsoft.com/office/officeart/2005/8/layout/cycle4"/>
    <dgm:cxn modelId="{CD39DAF5-51B1-4C05-B97E-8A646A302DF3}" srcId="{4D61A8E2-1B28-4B8A-9341-592BDEA643BC}" destId="{A0CF3D97-11EA-49F2-999D-7D6F6F88C8BE}" srcOrd="1" destOrd="0" parTransId="{413919CA-17ED-4279-A96C-F1597C7690F0}" sibTransId="{143DF286-8F14-4B4C-84F1-6A5B9CF0FF3F}"/>
    <dgm:cxn modelId="{E80C06FC-F493-4D4B-AE3B-D434C16B0909}" srcId="{E4F5B3F4-40DE-4E44-83E6-CB56508095AE}" destId="{4D61A8E2-1B28-4B8A-9341-592BDEA643BC}" srcOrd="0" destOrd="0" parTransId="{00EBF50A-3FF7-433E-A5A8-05580CF88B16}" sibTransId="{B41AFA7E-635B-490A-BD0B-38DB4EC5B6DC}"/>
    <dgm:cxn modelId="{9330B088-D345-4411-9991-7B122EA23E59}" type="presParOf" srcId="{862A1417-4A53-4C05-B46D-2A5DFEA0C890}" destId="{596EDA38-637D-4724-B3DF-789947EAC67D}" srcOrd="0" destOrd="0" presId="urn:microsoft.com/office/officeart/2005/8/layout/cycle4"/>
    <dgm:cxn modelId="{7E8B4D4D-9DF2-4C69-ACE5-0D26ABBC05AA}" type="presParOf" srcId="{596EDA38-637D-4724-B3DF-789947EAC67D}" destId="{2699E3B7-F193-43BC-9025-FAB479655219}" srcOrd="0" destOrd="0" presId="urn:microsoft.com/office/officeart/2005/8/layout/cycle4"/>
    <dgm:cxn modelId="{A6A0635E-E5E2-4B61-862A-8ED82954C562}" type="presParOf" srcId="{2699E3B7-F193-43BC-9025-FAB479655219}" destId="{CD739189-DA1E-4EF7-B8AA-CC5E665BAAAD}" srcOrd="0" destOrd="0" presId="urn:microsoft.com/office/officeart/2005/8/layout/cycle4"/>
    <dgm:cxn modelId="{8DB620D4-967D-4879-8582-D4E5CD8783B6}" type="presParOf" srcId="{2699E3B7-F193-43BC-9025-FAB479655219}" destId="{4E1DF54A-CBC5-456F-A247-1C675FBA2213}" srcOrd="1" destOrd="0" presId="urn:microsoft.com/office/officeart/2005/8/layout/cycle4"/>
    <dgm:cxn modelId="{49193979-B4C6-436A-8B26-A705314F40B8}" type="presParOf" srcId="{596EDA38-637D-4724-B3DF-789947EAC67D}" destId="{7BD6DE77-9F05-4E3C-86DA-817528CD2E10}" srcOrd="1" destOrd="0" presId="urn:microsoft.com/office/officeart/2005/8/layout/cycle4"/>
    <dgm:cxn modelId="{237C0555-FE33-4983-AB8C-EEC493D21015}" type="presParOf" srcId="{7BD6DE77-9F05-4E3C-86DA-817528CD2E10}" destId="{54BCEA73-0B61-42A9-B7D3-2E00059B7AB1}" srcOrd="0" destOrd="0" presId="urn:microsoft.com/office/officeart/2005/8/layout/cycle4"/>
    <dgm:cxn modelId="{6303CBF1-B1E4-4FC8-BF5C-0798CD03BD61}" type="presParOf" srcId="{7BD6DE77-9F05-4E3C-86DA-817528CD2E10}" destId="{25FA5D02-AD8B-4C5D-A829-3C62B1FA0C31}" srcOrd="1" destOrd="0" presId="urn:microsoft.com/office/officeart/2005/8/layout/cycle4"/>
    <dgm:cxn modelId="{055DAB5E-31D1-4FA8-848B-C660E778EC8D}" type="presParOf" srcId="{596EDA38-637D-4724-B3DF-789947EAC67D}" destId="{45BA956C-3861-4438-8483-132C0773AD9D}" srcOrd="2" destOrd="0" presId="urn:microsoft.com/office/officeart/2005/8/layout/cycle4"/>
    <dgm:cxn modelId="{F53A87AC-A812-486C-AD1B-663931400A11}" type="presParOf" srcId="{862A1417-4A53-4C05-B46D-2A5DFEA0C890}" destId="{41898750-F084-49EB-9E6F-F7D68E1C5165}" srcOrd="1" destOrd="0" presId="urn:microsoft.com/office/officeart/2005/8/layout/cycle4"/>
    <dgm:cxn modelId="{C21E6769-EA8C-4FDC-B0EA-AFB97D3F894E}" type="presParOf" srcId="{41898750-F084-49EB-9E6F-F7D68E1C5165}" destId="{83289F7E-D27A-47F2-B1E5-13E51D048CA9}" srcOrd="0" destOrd="0" presId="urn:microsoft.com/office/officeart/2005/8/layout/cycle4"/>
    <dgm:cxn modelId="{E07FBB4E-C026-40B0-AB15-6400403808A7}" type="presParOf" srcId="{41898750-F084-49EB-9E6F-F7D68E1C5165}" destId="{9E60DB0B-168D-42F7-A2C4-5E8B8A1DF978}" srcOrd="1" destOrd="0" presId="urn:microsoft.com/office/officeart/2005/8/layout/cycle4"/>
    <dgm:cxn modelId="{1FBCA0CE-8EF1-4F26-8280-59CD2EE5FE5E}" type="presParOf" srcId="{41898750-F084-49EB-9E6F-F7D68E1C5165}" destId="{77A900D8-7FFD-478B-A9C7-6FAF401D689F}" srcOrd="2" destOrd="0" presId="urn:microsoft.com/office/officeart/2005/8/layout/cycle4"/>
    <dgm:cxn modelId="{9433E1E7-F8C0-4CE2-B452-839F16762A30}" type="presParOf" srcId="{41898750-F084-49EB-9E6F-F7D68E1C5165}" destId="{C6828912-8580-45B5-ADDA-C3B23E6B1390}" srcOrd="3" destOrd="0" presId="urn:microsoft.com/office/officeart/2005/8/layout/cycle4"/>
    <dgm:cxn modelId="{AAB9D858-9861-4E9D-8490-69278B6736EF}" type="presParOf" srcId="{41898750-F084-49EB-9E6F-F7D68E1C5165}" destId="{43531C15-7A75-4E2B-AA26-995F7E3739D5}" srcOrd="4" destOrd="0" presId="urn:microsoft.com/office/officeart/2005/8/layout/cycle4"/>
    <dgm:cxn modelId="{68B20A5F-D41D-44B0-B752-28DBAE911A42}" type="presParOf" srcId="{862A1417-4A53-4C05-B46D-2A5DFEA0C890}" destId="{8161E182-F8AC-43E2-8B74-68E54ECD807A}" srcOrd="2" destOrd="0" presId="urn:microsoft.com/office/officeart/2005/8/layout/cycle4"/>
    <dgm:cxn modelId="{664B5507-CC45-421B-B6E7-5D6608D84530}" type="presParOf" srcId="{862A1417-4A53-4C05-B46D-2A5DFEA0C890}" destId="{521036A3-EBAB-4750-8BCD-9DE6EB0FA74E}" srcOrd="3" destOrd="0" presId="urn:microsoft.com/office/officeart/2005/8/layout/cycle4"/>
  </dgm:cxnLst>
  <dgm:bg/>
  <dgm:whole/>
  <dgm:extLst>
    <a:ext uri="http://schemas.microsoft.com/office/drawing/2008/diagram">
      <dsp:dataModelExt xmlns:dsp="http://schemas.microsoft.com/office/drawing/2008/diagram" relId="rId14"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E90B6177-ADF4-4484-8786-32C4857F00A4}" type="doc">
      <dgm:prSet loTypeId="urn:microsoft.com/office/officeart/2005/8/layout/vList5" loCatId="list" qsTypeId="urn:microsoft.com/office/officeart/2005/8/quickstyle/3d1" qsCatId="3D" csTypeId="urn:microsoft.com/office/officeart/2005/8/colors/colorful3" csCatId="colorful" phldr="1"/>
      <dgm:spPr/>
      <dgm:t>
        <a:bodyPr/>
        <a:lstStyle/>
        <a:p>
          <a:endParaRPr lang="en-US"/>
        </a:p>
      </dgm:t>
    </dgm:pt>
    <dgm:pt modelId="{D379D520-06DD-414F-893A-C328165FAB0F}">
      <dgm:prSet phldrT="[Text]" custT="1"/>
      <dgm:spPr>
        <a:xfrm rot="5400000">
          <a:off x="-236973" y="240824"/>
          <a:ext cx="1579823" cy="1105876"/>
        </a:xfrm>
      </dgm:spPr>
      <dgm:t>
        <a:bodyPr/>
        <a:lstStyle/>
        <a:p>
          <a:pPr>
            <a:buNone/>
          </a:pPr>
          <a:r>
            <a:rPr lang="en-US" sz="1400" b="1" baseline="0" dirty="0">
              <a:latin typeface="Arial" panose="020B0604020202020204" pitchFamily="34" charset="0"/>
              <a:ea typeface="Calibri" panose="020F0502020204030204" pitchFamily="34" charset="0"/>
              <a:cs typeface="Arial" panose="020B0604020202020204" pitchFamily="34" charset="0"/>
            </a:rPr>
            <a:t>G1: DEVELOP AGENT MODELS</a:t>
          </a:r>
        </a:p>
      </dgm:t>
    </dgm:pt>
    <dgm:pt modelId="{FB510FF0-172E-4DDE-87AE-A3FE365D5D7A}" type="parTrans" cxnId="{F2DECBE7-0FCA-42CF-81F1-499F098C7CDA}">
      <dgm:prSet/>
      <dgm:spPr/>
      <dgm:t>
        <a:bodyPr/>
        <a:lstStyle/>
        <a:p>
          <a:endParaRPr lang="en-US"/>
        </a:p>
      </dgm:t>
    </dgm:pt>
    <dgm:pt modelId="{5EAAA72E-C1E4-460D-A0AB-FF62C1AB038B}" type="sibTrans" cxnId="{F2DECBE7-0FCA-42CF-81F1-499F098C7CDA}">
      <dgm:prSet/>
      <dgm:spPr/>
      <dgm:t>
        <a:bodyPr/>
        <a:lstStyle/>
        <a:p>
          <a:endParaRPr lang="en-US"/>
        </a:p>
      </dgm:t>
    </dgm:pt>
    <dgm:pt modelId="{242020DD-C099-427E-8214-F40F12935386}">
      <dgm:prSet phldrT="[Text]" custT="1"/>
      <dgm:spPr>
        <a:xfrm rot="5400000">
          <a:off x="4265018" y="-3155290"/>
          <a:ext cx="1026885" cy="7345169"/>
        </a:xfrm>
      </dgm:spPr>
      <dgm:t>
        <a:bodyPr/>
        <a:lstStyle/>
        <a:p>
          <a:pPr>
            <a:buNone/>
          </a:pPr>
          <a:r>
            <a:rPr lang="en-US" sz="1400" b="1" dirty="0">
              <a:latin typeface="Arial" panose="020B0604020202020204" pitchFamily="34" charset="0"/>
              <a:ea typeface="Calibri" panose="020F0502020204030204" pitchFamily="34" charset="0"/>
              <a:cs typeface="Arial" panose="020B0604020202020204" pitchFamily="34" charset="0"/>
            </a:rPr>
            <a:t>GOAL 1)</a:t>
          </a:r>
          <a:r>
            <a:rPr lang="en-US" sz="1400" dirty="0">
              <a:latin typeface="Arial" panose="020B0604020202020204" pitchFamily="34" charset="0"/>
              <a:ea typeface="Calibri" panose="020F0502020204030204" pitchFamily="34" charset="0"/>
              <a:cs typeface="Arial" panose="020B0604020202020204" pitchFamily="34" charset="0"/>
            </a:rPr>
            <a:t> </a:t>
          </a:r>
          <a:r>
            <a:rPr lang="en-US" sz="1400" b="0" dirty="0">
              <a:latin typeface="Arial" panose="020B0604020202020204" pitchFamily="34" charset="0"/>
              <a:ea typeface="Calibri" panose="020F0502020204030204" pitchFamily="34" charset="0"/>
              <a:cs typeface="Arial" panose="020B0604020202020204" pitchFamily="34" charset="0"/>
            </a:rPr>
            <a:t>Develop agent-based models for Tumor cells, Immune cells ,Stromal cells/Fibroblasts in T-STM </a:t>
          </a:r>
          <a:endParaRPr lang="en-US" sz="1400" dirty="0">
            <a:latin typeface="Arial" panose="020B0604020202020204" pitchFamily="34" charset="0"/>
            <a:ea typeface="Calibri" panose="020F0502020204030204" pitchFamily="34" charset="0"/>
            <a:cs typeface="Arial" panose="020B0604020202020204" pitchFamily="34" charset="0"/>
          </a:endParaRPr>
        </a:p>
      </dgm:t>
    </dgm:pt>
    <dgm:pt modelId="{CE237873-38F3-4706-81B6-9D7A4525D8C4}" type="parTrans" cxnId="{8F570FC6-D6AE-43BC-AFA1-EE6FBDBDE587}">
      <dgm:prSet/>
      <dgm:spPr/>
      <dgm:t>
        <a:bodyPr/>
        <a:lstStyle/>
        <a:p>
          <a:endParaRPr lang="en-US"/>
        </a:p>
      </dgm:t>
    </dgm:pt>
    <dgm:pt modelId="{13562637-B728-4A04-8139-2915B722B85A}" type="sibTrans" cxnId="{8F570FC6-D6AE-43BC-AFA1-EE6FBDBDE587}">
      <dgm:prSet/>
      <dgm:spPr/>
      <dgm:t>
        <a:bodyPr/>
        <a:lstStyle/>
        <a:p>
          <a:endParaRPr lang="en-US"/>
        </a:p>
      </dgm:t>
    </dgm:pt>
    <dgm:pt modelId="{A3438DC1-7CC8-4A0C-A753-32BFC01BAA93}">
      <dgm:prSet phldrT="[Text]" custT="1"/>
      <dgm:spPr>
        <a:xfrm rot="5400000">
          <a:off x="-236973" y="1626497"/>
          <a:ext cx="1579823" cy="1105876"/>
        </a:xfrm>
      </dgm:spPr>
      <dgm:t>
        <a:bodyPr/>
        <a:lstStyle/>
        <a:p>
          <a:pPr marL="0" lvl="0" indent="0" algn="l" defTabSz="622300">
            <a:lnSpc>
              <a:spcPct val="90000"/>
            </a:lnSpc>
            <a:spcBef>
              <a:spcPct val="0"/>
            </a:spcBef>
            <a:spcAft>
              <a:spcPct val="35000"/>
            </a:spcAft>
            <a:buNone/>
          </a:pPr>
          <a:r>
            <a:rPr lang="en-US" sz="1400" b="1" kern="1200">
              <a:latin typeface="Arial" panose="020B0604020202020204" pitchFamily="34" charset="0"/>
              <a:ea typeface="ＭＳ Ｐゴシック"/>
              <a:cs typeface="Arial" panose="020B0604020202020204" pitchFamily="34" charset="0"/>
            </a:rPr>
            <a:t>G2: MODEL NUTRIENT DIFFUSSION</a:t>
          </a:r>
          <a:endParaRPr lang="en-US" sz="1400" b="1" kern="1200" dirty="0">
            <a:latin typeface="Arial" panose="020B0604020202020204" pitchFamily="34" charset="0"/>
            <a:ea typeface="ＭＳ Ｐゴシック"/>
            <a:cs typeface="Arial" panose="020B0604020202020204" pitchFamily="34" charset="0"/>
          </a:endParaRPr>
        </a:p>
      </dgm:t>
    </dgm:pt>
    <dgm:pt modelId="{5F10A3C2-4124-4924-BD95-045AD08BC46B}" type="parTrans" cxnId="{B970F49A-D943-42F1-9BA6-33A7C579E7E1}">
      <dgm:prSet/>
      <dgm:spPr/>
      <dgm:t>
        <a:bodyPr/>
        <a:lstStyle/>
        <a:p>
          <a:endParaRPr lang="en-US"/>
        </a:p>
      </dgm:t>
    </dgm:pt>
    <dgm:pt modelId="{7DA76A58-5136-4CD3-B132-F4BFC95282F7}" type="sibTrans" cxnId="{B970F49A-D943-42F1-9BA6-33A7C579E7E1}">
      <dgm:prSet/>
      <dgm:spPr/>
      <dgm:t>
        <a:bodyPr/>
        <a:lstStyle/>
        <a:p>
          <a:endParaRPr lang="en-US"/>
        </a:p>
      </dgm:t>
    </dgm:pt>
    <dgm:pt modelId="{04765695-D300-46E1-9D75-9D2B17ADE569}">
      <dgm:prSet phldrT="[Text]" custT="1"/>
      <dgm:spPr>
        <a:xfrm rot="5400000">
          <a:off x="4265018" y="-1769618"/>
          <a:ext cx="1026885" cy="7345169"/>
        </a:xfrm>
      </dgm:spPr>
      <dgm:t>
        <a:bodyPr/>
        <a:lstStyle/>
        <a:p>
          <a:pPr>
            <a:buNone/>
          </a:pPr>
          <a:r>
            <a:rPr lang="en-US" sz="1400" b="1" dirty="0">
              <a:latin typeface="Arial" panose="020B0604020202020204" pitchFamily="34" charset="0"/>
              <a:ea typeface="Calibri" panose="020F0502020204030204" pitchFamily="34" charset="0"/>
              <a:cs typeface="Arial" panose="020B0604020202020204" pitchFamily="34" charset="0"/>
            </a:rPr>
            <a:t>GOAL 2)</a:t>
          </a:r>
          <a:r>
            <a:rPr lang="en-US" sz="1400" dirty="0">
              <a:latin typeface="Arial" panose="020B0604020202020204" pitchFamily="34" charset="0"/>
              <a:ea typeface="Calibri" panose="020F0502020204030204" pitchFamily="34" charset="0"/>
              <a:cs typeface="Arial" panose="020B0604020202020204" pitchFamily="34" charset="0"/>
            </a:rPr>
            <a:t> S</a:t>
          </a:r>
          <a:r>
            <a:rPr lang="en-US" sz="1400" b="0" i="0" dirty="0">
              <a:latin typeface="Arial" panose="020B0604020202020204" pitchFamily="34" charset="0"/>
              <a:ea typeface="Calibri" panose="020F0502020204030204" pitchFamily="34" charset="0"/>
              <a:cs typeface="Arial" panose="020B0604020202020204" pitchFamily="34" charset="0"/>
            </a:rPr>
            <a:t>imulate nutrients diffusion from blood vessels in T-STM using </a:t>
          </a:r>
          <a:r>
            <a:rPr lang="en-US" sz="1400" dirty="0">
              <a:latin typeface="Arial" panose="020B0604020202020204" pitchFamily="34" charset="0"/>
              <a:ea typeface="Calibri" panose="020F0502020204030204" pitchFamily="34" charset="0"/>
              <a:cs typeface="Arial" panose="020B0604020202020204" pitchFamily="34" charset="0"/>
            </a:rPr>
            <a:t>Partial differential equations</a:t>
          </a:r>
          <a:r>
            <a:rPr lang="en-US" sz="1400" b="0" i="0" dirty="0">
              <a:latin typeface="Arial" panose="020B0604020202020204" pitchFamily="34" charset="0"/>
              <a:ea typeface="Calibri" panose="020F0502020204030204" pitchFamily="34" charset="0"/>
              <a:cs typeface="Arial" panose="020B0604020202020204" pitchFamily="34" charset="0"/>
            </a:rPr>
            <a:t> </a:t>
          </a:r>
          <a:endParaRPr lang="en-US" sz="1100" dirty="0">
            <a:latin typeface="Arial" panose="020B0604020202020204" pitchFamily="34" charset="0"/>
            <a:ea typeface="ＭＳ Ｐゴシック"/>
            <a:cs typeface="Arial" panose="020B0604020202020204" pitchFamily="34" charset="0"/>
          </a:endParaRPr>
        </a:p>
      </dgm:t>
    </dgm:pt>
    <dgm:pt modelId="{6F81F731-85CF-4774-B62D-6723FA9545DD}" type="parTrans" cxnId="{3072A54A-5441-4A28-BD9C-F14CA52C5DB0}">
      <dgm:prSet/>
      <dgm:spPr/>
      <dgm:t>
        <a:bodyPr/>
        <a:lstStyle/>
        <a:p>
          <a:endParaRPr lang="en-US"/>
        </a:p>
      </dgm:t>
    </dgm:pt>
    <dgm:pt modelId="{6D2AEF20-0428-4BCA-919A-3110C34FD3DA}" type="sibTrans" cxnId="{3072A54A-5441-4A28-BD9C-F14CA52C5DB0}">
      <dgm:prSet/>
      <dgm:spPr/>
      <dgm:t>
        <a:bodyPr/>
        <a:lstStyle/>
        <a:p>
          <a:endParaRPr lang="en-US"/>
        </a:p>
      </dgm:t>
    </dgm:pt>
    <dgm:pt modelId="{7C4ED4FC-2FAD-4CF2-BB5A-1053EA2DADCD}">
      <dgm:prSet phldrT="[Text]" custT="1"/>
      <dgm:spPr>
        <a:xfrm rot="5400000">
          <a:off x="4264748" y="-383676"/>
          <a:ext cx="1027425" cy="7345169"/>
        </a:xfrm>
      </dgm:spPr>
      <dgm:t>
        <a:bodyPr/>
        <a:lstStyle/>
        <a:p>
          <a:pPr>
            <a:buNone/>
          </a:pPr>
          <a:r>
            <a:rPr lang="en-US" sz="1400" b="1" dirty="0">
              <a:latin typeface="Arial" panose="020B0604020202020204" pitchFamily="34" charset="0"/>
              <a:ea typeface="ＭＳ Ｐゴシック"/>
              <a:cs typeface="Arial" panose="020B0604020202020204" pitchFamily="34" charset="0"/>
            </a:rPr>
            <a:t>GOAL 3)</a:t>
          </a:r>
          <a:r>
            <a:rPr lang="en-US" sz="1400" dirty="0">
              <a:latin typeface="Arial" panose="020B0604020202020204" pitchFamily="34" charset="0"/>
              <a:ea typeface="ＭＳ Ｐゴシック"/>
              <a:cs typeface="Arial" panose="020B0604020202020204" pitchFamily="34" charset="0"/>
            </a:rPr>
            <a:t> Model immunosuppressive mechanisms of Kynurenine, AKT </a:t>
          </a:r>
          <a:r>
            <a:rPr lang="en-US" sz="1400" dirty="0" err="1">
              <a:latin typeface="Arial" panose="020B0604020202020204" pitchFamily="34" charset="0"/>
              <a:ea typeface="ＭＳ Ｐゴシック"/>
              <a:cs typeface="Arial" panose="020B0604020202020204" pitchFamily="34" charset="0"/>
            </a:rPr>
            <a:t>mTor</a:t>
          </a:r>
          <a:r>
            <a:rPr lang="en-US" sz="1400" dirty="0">
              <a:latin typeface="Arial" panose="020B0604020202020204" pitchFamily="34" charset="0"/>
              <a:ea typeface="ＭＳ Ｐゴシック"/>
              <a:cs typeface="Arial" panose="020B0604020202020204" pitchFamily="34" charset="0"/>
            </a:rPr>
            <a:t> and Jak/STAT pathway </a:t>
          </a:r>
          <a:r>
            <a:rPr lang="en-US" sz="1400" b="0" i="0" dirty="0">
              <a:latin typeface="Arial" panose="020B0604020202020204" pitchFamily="34" charset="0"/>
              <a:ea typeface="Calibri" panose="020F0502020204030204" pitchFamily="34" charset="0"/>
              <a:cs typeface="Arial" panose="020B0604020202020204" pitchFamily="34" charset="0"/>
            </a:rPr>
            <a:t>in T-STM </a:t>
          </a:r>
          <a:endParaRPr lang="en-US" sz="1400" dirty="0">
            <a:latin typeface="Arial" panose="020B0604020202020204" pitchFamily="34" charset="0"/>
            <a:ea typeface="ＭＳ Ｐゴシック"/>
            <a:cs typeface="Arial" panose="020B0604020202020204" pitchFamily="34" charset="0"/>
          </a:endParaRPr>
        </a:p>
      </dgm:t>
    </dgm:pt>
    <dgm:pt modelId="{3D28260A-FE23-4D7A-B683-A3A3C7911D3E}" type="parTrans" cxnId="{48F62EB2-4076-432A-9534-18DDFC24CFA1}">
      <dgm:prSet/>
      <dgm:spPr/>
      <dgm:t>
        <a:bodyPr/>
        <a:lstStyle/>
        <a:p>
          <a:endParaRPr lang="en-US"/>
        </a:p>
      </dgm:t>
    </dgm:pt>
    <dgm:pt modelId="{3F9B9A7B-9D4A-4629-BBC0-CCF1F469F63B}" type="sibTrans" cxnId="{48F62EB2-4076-432A-9534-18DDFC24CFA1}">
      <dgm:prSet/>
      <dgm:spPr/>
      <dgm:t>
        <a:bodyPr/>
        <a:lstStyle/>
        <a:p>
          <a:endParaRPr lang="en-US"/>
        </a:p>
      </dgm:t>
    </dgm:pt>
    <dgm:pt modelId="{E915B6EC-EE12-4AA1-AE16-F764FE1D400F}">
      <dgm:prSet phldrT="[Text]" custT="1"/>
      <dgm:spPr>
        <a:xfrm rot="5400000">
          <a:off x="-236973" y="3012169"/>
          <a:ext cx="1579823" cy="1105876"/>
        </a:xfrm>
      </dgm:spPr>
      <dgm:t>
        <a:bodyPr/>
        <a:lstStyle/>
        <a:p>
          <a:pPr algn="l">
            <a:buNone/>
          </a:pPr>
          <a:r>
            <a:rPr lang="en-US" sz="1400" b="1" dirty="0">
              <a:latin typeface="Arial" panose="020B0604020202020204" pitchFamily="34" charset="0"/>
              <a:ea typeface="ＭＳ Ｐゴシック"/>
              <a:cs typeface="Arial" panose="020B0604020202020204" pitchFamily="34" charset="0"/>
            </a:rPr>
            <a:t>G3: MODEL IMMUNO-SUPPRESSIVE PATHWAYS</a:t>
          </a:r>
        </a:p>
      </dgm:t>
    </dgm:pt>
    <dgm:pt modelId="{C7D3DEDB-91E5-4F05-A1B0-FF5A031E3EB6}" type="parTrans" cxnId="{CE54BC5F-B614-42B9-AC4B-1023079F23FF}">
      <dgm:prSet/>
      <dgm:spPr/>
      <dgm:t>
        <a:bodyPr/>
        <a:lstStyle/>
        <a:p>
          <a:endParaRPr lang="en-US"/>
        </a:p>
      </dgm:t>
    </dgm:pt>
    <dgm:pt modelId="{A3FC769B-7983-41C6-9EDF-D79C7F00FB75}" type="sibTrans" cxnId="{CE54BC5F-B614-42B9-AC4B-1023079F23FF}">
      <dgm:prSet/>
      <dgm:spPr/>
      <dgm:t>
        <a:bodyPr/>
        <a:lstStyle/>
        <a:p>
          <a:endParaRPr lang="en-US"/>
        </a:p>
      </dgm:t>
    </dgm:pt>
    <dgm:pt modelId="{A185F308-9431-4767-9A3C-5BF0A93EA1DD}">
      <dgm:prSet phldrT="[Text]" custT="1"/>
      <dgm:spPr>
        <a:xfrm rot="5400000">
          <a:off x="4265018" y="-3155290"/>
          <a:ext cx="1026885" cy="7345169"/>
        </a:xfrm>
      </dgm:spPr>
      <dgm:t>
        <a:bodyPr/>
        <a:lstStyle/>
        <a:p>
          <a:pPr>
            <a:buNone/>
          </a:pPr>
          <a:r>
            <a:rPr lang="en-US" sz="1400" dirty="0">
              <a:latin typeface="Arial" panose="020B0604020202020204" pitchFamily="34" charset="0"/>
              <a:ea typeface="Calibri" panose="020F0502020204030204" pitchFamily="34" charset="0"/>
              <a:cs typeface="Arial" panose="020B0604020202020204" pitchFamily="34" charset="0"/>
            </a:rPr>
            <a:t>		</a:t>
          </a:r>
        </a:p>
      </dgm:t>
    </dgm:pt>
    <dgm:pt modelId="{C8436E3E-2B89-41A8-9964-F5B7FB5F79EA}" type="parTrans" cxnId="{148E0CF3-8121-4114-9A8C-FEE5B6CE6E3A}">
      <dgm:prSet/>
      <dgm:spPr/>
      <dgm:t>
        <a:bodyPr/>
        <a:lstStyle/>
        <a:p>
          <a:endParaRPr lang="en-US"/>
        </a:p>
      </dgm:t>
    </dgm:pt>
    <dgm:pt modelId="{21972EC1-C019-4D02-818A-1E2FD979BFCF}" type="sibTrans" cxnId="{148E0CF3-8121-4114-9A8C-FEE5B6CE6E3A}">
      <dgm:prSet/>
      <dgm:spPr/>
      <dgm:t>
        <a:bodyPr/>
        <a:lstStyle/>
        <a:p>
          <a:endParaRPr lang="en-US"/>
        </a:p>
      </dgm:t>
    </dgm:pt>
    <dgm:pt modelId="{BF74E6CE-EB3B-4EE1-B0DD-D9EB2F3C1F23}">
      <dgm:prSet phldrT="[Text]" custT="1"/>
      <dgm:spPr>
        <a:xfrm rot="5400000">
          <a:off x="4264748" y="-383676"/>
          <a:ext cx="1027425" cy="7345169"/>
        </a:xfrm>
      </dgm:spPr>
      <dgm:t>
        <a:bodyPr/>
        <a:lstStyle/>
        <a:p>
          <a:pPr>
            <a:buNone/>
          </a:pPr>
          <a:r>
            <a:rPr lang="en-US" sz="1400" b="1" dirty="0">
              <a:latin typeface="Arial" panose="020B0604020202020204" pitchFamily="34" charset="0"/>
              <a:ea typeface="ＭＳ Ｐゴシック"/>
              <a:cs typeface="Arial" panose="020B0604020202020204" pitchFamily="34" charset="0"/>
            </a:rPr>
            <a:t>G6 : INHIBITOR IDENTIFICATION</a:t>
          </a:r>
        </a:p>
      </dgm:t>
    </dgm:pt>
    <dgm:pt modelId="{FF44D7BD-85CF-4737-AF1B-10F52793A6AB}" type="parTrans" cxnId="{BAF48E58-C3FE-40CD-9AD6-EEBEC33800DA}">
      <dgm:prSet/>
      <dgm:spPr/>
      <dgm:t>
        <a:bodyPr/>
        <a:lstStyle/>
        <a:p>
          <a:endParaRPr lang="en-US"/>
        </a:p>
      </dgm:t>
    </dgm:pt>
    <dgm:pt modelId="{224252CF-9E57-48B2-99C9-0DF8B334445B}" type="sibTrans" cxnId="{BAF48E58-C3FE-40CD-9AD6-EEBEC33800DA}">
      <dgm:prSet/>
      <dgm:spPr/>
      <dgm:t>
        <a:bodyPr/>
        <a:lstStyle/>
        <a:p>
          <a:endParaRPr lang="en-US"/>
        </a:p>
      </dgm:t>
    </dgm:pt>
    <dgm:pt modelId="{EC275D43-549A-49F6-9D04-E72D27B8B85F}">
      <dgm:prSet phldrT="[Text]" custT="1"/>
      <dgm:spPr>
        <a:xfrm rot="5400000">
          <a:off x="4264748" y="-383676"/>
          <a:ext cx="1027425" cy="7345169"/>
        </a:xfrm>
      </dgm:spPr>
      <dgm:t>
        <a:bodyPr/>
        <a:lstStyle/>
        <a:p>
          <a:pPr algn="l">
            <a:buNone/>
          </a:pPr>
          <a:r>
            <a:rPr lang="en-US" sz="1400" b="1" dirty="0">
              <a:latin typeface="Arial" panose="020B0604020202020204" pitchFamily="34" charset="0"/>
              <a:ea typeface="ＭＳ Ｐゴシック"/>
              <a:cs typeface="Arial" panose="020B0604020202020204" pitchFamily="34" charset="0"/>
            </a:rPr>
            <a:t>G4 : SPATIO TEMPORAL VISUALIZATION OF CELLS  IN TME</a:t>
          </a:r>
        </a:p>
      </dgm:t>
    </dgm:pt>
    <dgm:pt modelId="{1EC4DF7A-1703-4A66-9438-1675FBA127CB}" type="parTrans" cxnId="{A76745CC-A00D-4E34-A096-6EF7E4178A73}">
      <dgm:prSet/>
      <dgm:spPr/>
      <dgm:t>
        <a:bodyPr/>
        <a:lstStyle/>
        <a:p>
          <a:endParaRPr lang="en-US"/>
        </a:p>
      </dgm:t>
    </dgm:pt>
    <dgm:pt modelId="{D93D63C1-C583-49D4-B64E-4FEB4B40C9B1}" type="sibTrans" cxnId="{A76745CC-A00D-4E34-A096-6EF7E4178A73}">
      <dgm:prSet/>
      <dgm:spPr/>
      <dgm:t>
        <a:bodyPr/>
        <a:lstStyle/>
        <a:p>
          <a:endParaRPr lang="en-US"/>
        </a:p>
      </dgm:t>
    </dgm:pt>
    <dgm:pt modelId="{5E4AC493-648D-440F-8DFA-0A7F9F61957B}">
      <dgm:prSet phldrT="[Text]" custT="1"/>
      <dgm:spPr>
        <a:xfrm rot="5400000">
          <a:off x="4264748" y="-383676"/>
          <a:ext cx="1027425" cy="7345169"/>
        </a:xfrm>
      </dgm:spPr>
      <dgm:t>
        <a:bodyPr/>
        <a:lstStyle/>
        <a:p>
          <a:pPr>
            <a:buNone/>
          </a:pPr>
          <a:r>
            <a:rPr lang="en-US" sz="1400" b="1" dirty="0">
              <a:latin typeface="Arial" panose="020B0604020202020204" pitchFamily="34" charset="0"/>
              <a:ea typeface="ＭＳ Ｐゴシック"/>
              <a:cs typeface="Arial" panose="020B0604020202020204" pitchFamily="34" charset="0"/>
            </a:rPr>
            <a:t>GOAL 6) </a:t>
          </a:r>
          <a:r>
            <a:rPr lang="en-US" sz="1400" dirty="0">
              <a:latin typeface="Arial" panose="020B0604020202020204" pitchFamily="34" charset="0"/>
              <a:ea typeface="ＭＳ Ｐゴシック"/>
              <a:cs typeface="Arial" panose="020B0604020202020204" pitchFamily="34" charset="0"/>
            </a:rPr>
            <a:t>Identify combination of inhibitors for tumor cell reduction of various molecular subtypes of TNBC</a:t>
          </a:r>
        </a:p>
      </dgm:t>
    </dgm:pt>
    <dgm:pt modelId="{BFE10CE0-2927-4ACD-8DDF-516EE7FDF676}" type="parTrans" cxnId="{34C78F40-B2F8-42DA-BE27-1721032FFA25}">
      <dgm:prSet/>
      <dgm:spPr/>
      <dgm:t>
        <a:bodyPr/>
        <a:lstStyle/>
        <a:p>
          <a:endParaRPr lang="en-US"/>
        </a:p>
      </dgm:t>
    </dgm:pt>
    <dgm:pt modelId="{C5E43F37-B016-4228-AA61-4A896CFF5C74}" type="sibTrans" cxnId="{34C78F40-B2F8-42DA-BE27-1721032FFA25}">
      <dgm:prSet/>
      <dgm:spPr/>
      <dgm:t>
        <a:bodyPr/>
        <a:lstStyle/>
        <a:p>
          <a:endParaRPr lang="en-US"/>
        </a:p>
      </dgm:t>
    </dgm:pt>
    <dgm:pt modelId="{BB091616-E873-495E-BCB3-96FC7D784245}">
      <dgm:prSet phldrT="[Text]" custT="1"/>
      <dgm:spPr>
        <a:xfrm rot="5400000">
          <a:off x="4264748" y="-383676"/>
          <a:ext cx="1027425" cy="7345169"/>
        </a:xfrm>
      </dgm:spPr>
      <dgm:t>
        <a:bodyPr/>
        <a:lstStyle/>
        <a:p>
          <a:pPr>
            <a:buNone/>
          </a:pPr>
          <a:r>
            <a:rPr lang="en-US" sz="1400" b="1" dirty="0">
              <a:latin typeface="Arial" panose="020B0604020202020204" pitchFamily="34" charset="0"/>
              <a:ea typeface="ＭＳ Ｐゴシック"/>
              <a:cs typeface="Arial" panose="020B0604020202020204" pitchFamily="34" charset="0"/>
            </a:rPr>
            <a:t>GOAL 4) </a:t>
          </a:r>
          <a:r>
            <a:rPr lang="en-US" sz="1400" b="0" dirty="0">
              <a:latin typeface="Arial" panose="020B0604020202020204" pitchFamily="34" charset="0"/>
              <a:ea typeface="ＭＳ Ｐゴシック"/>
              <a:cs typeface="Arial" panose="020B0604020202020204" pitchFamily="34" charset="0"/>
            </a:rPr>
            <a:t>Develop gifs to visualize </a:t>
          </a:r>
          <a:r>
            <a:rPr lang="en-US" sz="1400" b="0" dirty="0" err="1">
              <a:latin typeface="Arial" panose="020B0604020202020204" pitchFamily="34" charset="0"/>
              <a:ea typeface="ＭＳ Ｐゴシック"/>
              <a:cs typeface="Arial" panose="020B0604020202020204" pitchFamily="34" charset="0"/>
            </a:rPr>
            <a:t>Spatio</a:t>
          </a:r>
          <a:r>
            <a:rPr lang="en-US" sz="1400" b="0" dirty="0">
              <a:latin typeface="Arial" panose="020B0604020202020204" pitchFamily="34" charset="0"/>
              <a:ea typeface="ＭＳ Ｐゴシック"/>
              <a:cs typeface="Arial" panose="020B0604020202020204" pitchFamily="34" charset="0"/>
            </a:rPr>
            <a:t>-temporal visuals of tumor, stromal and immune cells to understand probabilistic behavior</a:t>
          </a:r>
        </a:p>
      </dgm:t>
    </dgm:pt>
    <dgm:pt modelId="{0EDBBFEE-EFCC-44C0-B22D-AD9FCEA7C822}" type="parTrans" cxnId="{A7201DEB-794A-427B-8691-81B05715A705}">
      <dgm:prSet/>
      <dgm:spPr/>
      <dgm:t>
        <a:bodyPr/>
        <a:lstStyle/>
        <a:p>
          <a:endParaRPr lang="en-US"/>
        </a:p>
      </dgm:t>
    </dgm:pt>
    <dgm:pt modelId="{0727E0AD-0861-4BE8-997F-E4941A99194F}" type="sibTrans" cxnId="{A7201DEB-794A-427B-8691-81B05715A705}">
      <dgm:prSet/>
      <dgm:spPr/>
      <dgm:t>
        <a:bodyPr/>
        <a:lstStyle/>
        <a:p>
          <a:endParaRPr lang="en-US"/>
        </a:p>
      </dgm:t>
    </dgm:pt>
    <dgm:pt modelId="{AA31609F-1313-4E08-A42D-D79F2697B200}">
      <dgm:prSet phldrT="[Text]" custT="1"/>
      <dgm:spPr>
        <a:xfrm rot="5400000">
          <a:off x="4264748" y="-383676"/>
          <a:ext cx="1027425" cy="7345169"/>
        </a:xfrm>
      </dgm:spPr>
      <dgm:t>
        <a:bodyPr/>
        <a:lstStyle/>
        <a:p>
          <a:pPr marL="0" lvl="0" indent="0" algn="l" defTabSz="622300">
            <a:lnSpc>
              <a:spcPct val="90000"/>
            </a:lnSpc>
            <a:spcBef>
              <a:spcPct val="0"/>
            </a:spcBef>
            <a:spcAft>
              <a:spcPct val="35000"/>
            </a:spcAft>
            <a:buNone/>
          </a:pPr>
          <a:r>
            <a:rPr lang="en-US" sz="1400" b="1" kern="1200" dirty="0">
              <a:solidFill>
                <a:prstClr val="white"/>
              </a:solidFill>
              <a:latin typeface="Arial" panose="020B0604020202020204" pitchFamily="34" charset="0"/>
              <a:ea typeface="ＭＳ Ｐゴシック"/>
              <a:cs typeface="Arial" panose="020B0604020202020204" pitchFamily="34" charset="0"/>
            </a:rPr>
            <a:t>G5: TEMPORAL PLOTS</a:t>
          </a:r>
        </a:p>
      </dgm:t>
    </dgm:pt>
    <dgm:pt modelId="{34D34348-BCB0-4C3F-AB9F-FAFA32629BBC}" type="parTrans" cxnId="{06C4B1D4-B629-4ADB-8179-59B6C1932AB6}">
      <dgm:prSet/>
      <dgm:spPr/>
      <dgm:t>
        <a:bodyPr/>
        <a:lstStyle/>
        <a:p>
          <a:endParaRPr lang="en-US"/>
        </a:p>
      </dgm:t>
    </dgm:pt>
    <dgm:pt modelId="{78BF1F6A-36F5-4C64-B795-70A6373E9D24}" type="sibTrans" cxnId="{06C4B1D4-B629-4ADB-8179-59B6C1932AB6}">
      <dgm:prSet/>
      <dgm:spPr/>
      <dgm:t>
        <a:bodyPr/>
        <a:lstStyle/>
        <a:p>
          <a:endParaRPr lang="en-US"/>
        </a:p>
      </dgm:t>
    </dgm:pt>
    <dgm:pt modelId="{AABEFAD8-5E8E-44EA-87BD-3A3F40A965AB}">
      <dgm:prSet phldrT="[Text]" custT="1"/>
      <dgm:spPr>
        <a:xfrm rot="5400000">
          <a:off x="4264748" y="-383676"/>
          <a:ext cx="1027425" cy="7345169"/>
        </a:xfrm>
      </dgm:spPr>
      <dgm:t>
        <a:bodyPr/>
        <a:lstStyle/>
        <a:p>
          <a:pPr marL="0" lvl="0" indent="0" algn="l" defTabSz="622300">
            <a:lnSpc>
              <a:spcPct val="90000"/>
            </a:lnSpc>
            <a:spcBef>
              <a:spcPct val="0"/>
            </a:spcBef>
            <a:spcAft>
              <a:spcPct val="35000"/>
            </a:spcAft>
            <a:buNone/>
          </a:pPr>
          <a:r>
            <a:rPr lang="en-US" sz="1400" b="1" kern="1200" dirty="0">
              <a:latin typeface="Arial" panose="020B0604020202020204" pitchFamily="34" charset="0"/>
              <a:ea typeface="ＭＳ Ｐゴシック"/>
              <a:cs typeface="Arial" panose="020B0604020202020204" pitchFamily="34" charset="0"/>
            </a:rPr>
            <a:t>GOAL 5) </a:t>
          </a:r>
          <a:r>
            <a:rPr lang="en-US" sz="1400" b="0" kern="1200" dirty="0">
              <a:latin typeface="Arial" panose="020B0604020202020204" pitchFamily="34" charset="0"/>
              <a:ea typeface="ＭＳ Ｐゴシック"/>
              <a:cs typeface="Arial" panose="020B0604020202020204" pitchFamily="34" charset="0"/>
            </a:rPr>
            <a:t>Develop time plots of tumor, stromal and immune cell counts for analysis and validation</a:t>
          </a:r>
          <a:endParaRPr lang="en-US" sz="1400" b="1" kern="1200" dirty="0">
            <a:solidFill>
              <a:prstClr val="white"/>
            </a:solidFill>
            <a:latin typeface="Arial" panose="020B0604020202020204" pitchFamily="34" charset="0"/>
            <a:ea typeface="ＭＳ Ｐゴシック"/>
            <a:cs typeface="Arial" panose="020B0604020202020204" pitchFamily="34" charset="0"/>
          </a:endParaRPr>
        </a:p>
      </dgm:t>
    </dgm:pt>
    <dgm:pt modelId="{5F371B31-27BD-456F-9E76-109BC5092C38}" type="parTrans" cxnId="{C83D6876-CE1D-4D4F-966C-7E1AC22E6FCC}">
      <dgm:prSet/>
      <dgm:spPr/>
      <dgm:t>
        <a:bodyPr/>
        <a:lstStyle/>
        <a:p>
          <a:endParaRPr lang="en-US"/>
        </a:p>
      </dgm:t>
    </dgm:pt>
    <dgm:pt modelId="{96D3EB43-0C9B-47FA-AF4A-CF3E12DA7605}" type="sibTrans" cxnId="{C83D6876-CE1D-4D4F-966C-7E1AC22E6FCC}">
      <dgm:prSet/>
      <dgm:spPr/>
      <dgm:t>
        <a:bodyPr/>
        <a:lstStyle/>
        <a:p>
          <a:endParaRPr lang="en-US"/>
        </a:p>
      </dgm:t>
    </dgm:pt>
    <dgm:pt modelId="{D4C2F703-FE88-4667-B062-F253341CD9B6}" type="pres">
      <dgm:prSet presAssocID="{E90B6177-ADF4-4484-8786-32C4857F00A4}" presName="Name0" presStyleCnt="0">
        <dgm:presLayoutVars>
          <dgm:dir/>
          <dgm:animLvl val="lvl"/>
          <dgm:resizeHandles val="exact"/>
        </dgm:presLayoutVars>
      </dgm:prSet>
      <dgm:spPr/>
    </dgm:pt>
    <dgm:pt modelId="{6DBBB0DA-E092-41E3-8ACB-CF000EFF9AD6}" type="pres">
      <dgm:prSet presAssocID="{D379D520-06DD-414F-893A-C328165FAB0F}" presName="linNode" presStyleCnt="0"/>
      <dgm:spPr/>
    </dgm:pt>
    <dgm:pt modelId="{DE6517A4-19FC-4B92-B9A0-73CDEFA693AE}" type="pres">
      <dgm:prSet presAssocID="{D379D520-06DD-414F-893A-C328165FAB0F}" presName="parentText" presStyleLbl="node1" presStyleIdx="0" presStyleCnt="6" custLinFactNeighborX="-356" custLinFactNeighborY="-776">
        <dgm:presLayoutVars>
          <dgm:chMax val="1"/>
          <dgm:bulletEnabled val="1"/>
        </dgm:presLayoutVars>
      </dgm:prSet>
      <dgm:spPr/>
    </dgm:pt>
    <dgm:pt modelId="{B3104D5B-4691-413C-9B74-648EC4664346}" type="pres">
      <dgm:prSet presAssocID="{D379D520-06DD-414F-893A-C328165FAB0F}" presName="descendantText" presStyleLbl="alignAccFollowNode1" presStyleIdx="0" presStyleCnt="6">
        <dgm:presLayoutVars>
          <dgm:bulletEnabled val="1"/>
        </dgm:presLayoutVars>
      </dgm:prSet>
      <dgm:spPr/>
    </dgm:pt>
    <dgm:pt modelId="{E6A24645-D1A0-447C-BE8E-27489D661BB8}" type="pres">
      <dgm:prSet presAssocID="{5EAAA72E-C1E4-460D-A0AB-FF62C1AB038B}" presName="sp" presStyleCnt="0"/>
      <dgm:spPr/>
    </dgm:pt>
    <dgm:pt modelId="{89282813-9438-4670-97BC-14DB951F14B9}" type="pres">
      <dgm:prSet presAssocID="{A3438DC1-7CC8-4A0C-A753-32BFC01BAA93}" presName="linNode" presStyleCnt="0"/>
      <dgm:spPr/>
    </dgm:pt>
    <dgm:pt modelId="{8CE2CA5D-BE1A-4DD0-B559-5059AB2D47DD}" type="pres">
      <dgm:prSet presAssocID="{A3438DC1-7CC8-4A0C-A753-32BFC01BAA93}" presName="parentText" presStyleLbl="node1" presStyleIdx="1" presStyleCnt="6">
        <dgm:presLayoutVars>
          <dgm:chMax val="1"/>
          <dgm:bulletEnabled val="1"/>
        </dgm:presLayoutVars>
      </dgm:prSet>
      <dgm:spPr/>
    </dgm:pt>
    <dgm:pt modelId="{1D3E4EB8-412D-4248-BAD3-AFC48A06FA42}" type="pres">
      <dgm:prSet presAssocID="{A3438DC1-7CC8-4A0C-A753-32BFC01BAA93}" presName="descendantText" presStyleLbl="alignAccFollowNode1" presStyleIdx="1" presStyleCnt="6">
        <dgm:presLayoutVars>
          <dgm:bulletEnabled val="1"/>
        </dgm:presLayoutVars>
      </dgm:prSet>
      <dgm:spPr/>
    </dgm:pt>
    <dgm:pt modelId="{ECACD402-F7D3-4514-BE11-DC61FF1A6FC1}" type="pres">
      <dgm:prSet presAssocID="{7DA76A58-5136-4CD3-B132-F4BFC95282F7}" presName="sp" presStyleCnt="0"/>
      <dgm:spPr/>
    </dgm:pt>
    <dgm:pt modelId="{A7627317-626E-4AE2-9822-23B03348B08B}" type="pres">
      <dgm:prSet presAssocID="{E915B6EC-EE12-4AA1-AE16-F764FE1D400F}" presName="linNode" presStyleCnt="0"/>
      <dgm:spPr/>
    </dgm:pt>
    <dgm:pt modelId="{DA80A833-2759-405A-8809-CA0925FC2597}" type="pres">
      <dgm:prSet presAssocID="{E915B6EC-EE12-4AA1-AE16-F764FE1D400F}" presName="parentText" presStyleLbl="node1" presStyleIdx="2" presStyleCnt="6">
        <dgm:presLayoutVars>
          <dgm:chMax val="1"/>
          <dgm:bulletEnabled val="1"/>
        </dgm:presLayoutVars>
      </dgm:prSet>
      <dgm:spPr/>
    </dgm:pt>
    <dgm:pt modelId="{0DED2C06-F9F0-45EE-B514-0CE55CF49ACC}" type="pres">
      <dgm:prSet presAssocID="{E915B6EC-EE12-4AA1-AE16-F764FE1D400F}" presName="descendantText" presStyleLbl="alignAccFollowNode1" presStyleIdx="2" presStyleCnt="6">
        <dgm:presLayoutVars>
          <dgm:bulletEnabled val="1"/>
        </dgm:presLayoutVars>
      </dgm:prSet>
      <dgm:spPr/>
    </dgm:pt>
    <dgm:pt modelId="{82A0A1C8-448B-49A9-8DB4-CFBCAEA6039C}" type="pres">
      <dgm:prSet presAssocID="{A3FC769B-7983-41C6-9EDF-D79C7F00FB75}" presName="sp" presStyleCnt="0"/>
      <dgm:spPr/>
    </dgm:pt>
    <dgm:pt modelId="{8B0AF36E-986F-41B9-AE2E-428F952816AE}" type="pres">
      <dgm:prSet presAssocID="{EC275D43-549A-49F6-9D04-E72D27B8B85F}" presName="linNode" presStyleCnt="0"/>
      <dgm:spPr/>
    </dgm:pt>
    <dgm:pt modelId="{70BF794F-B07B-45C5-A4A2-1D63DD2DB7D6}" type="pres">
      <dgm:prSet presAssocID="{EC275D43-549A-49F6-9D04-E72D27B8B85F}" presName="parentText" presStyleLbl="node1" presStyleIdx="3" presStyleCnt="6">
        <dgm:presLayoutVars>
          <dgm:chMax val="1"/>
          <dgm:bulletEnabled val="1"/>
        </dgm:presLayoutVars>
      </dgm:prSet>
      <dgm:spPr/>
    </dgm:pt>
    <dgm:pt modelId="{069E7CA6-46E3-4DFE-8BC9-3BD75DBCAF37}" type="pres">
      <dgm:prSet presAssocID="{EC275D43-549A-49F6-9D04-E72D27B8B85F}" presName="descendantText" presStyleLbl="alignAccFollowNode1" presStyleIdx="3" presStyleCnt="6">
        <dgm:presLayoutVars>
          <dgm:bulletEnabled val="1"/>
        </dgm:presLayoutVars>
      </dgm:prSet>
      <dgm:spPr/>
    </dgm:pt>
    <dgm:pt modelId="{69AEDDB0-5D75-4B17-B03D-2FB218A8BC78}" type="pres">
      <dgm:prSet presAssocID="{D93D63C1-C583-49D4-B64E-4FEB4B40C9B1}" presName="sp" presStyleCnt="0"/>
      <dgm:spPr/>
    </dgm:pt>
    <dgm:pt modelId="{BFA30526-980C-4F76-B525-E8E74765DF51}" type="pres">
      <dgm:prSet presAssocID="{AA31609F-1313-4E08-A42D-D79F2697B200}" presName="linNode" presStyleCnt="0"/>
      <dgm:spPr/>
    </dgm:pt>
    <dgm:pt modelId="{8D0B279C-8675-4889-9E72-AB0DBC86BFC6}" type="pres">
      <dgm:prSet presAssocID="{AA31609F-1313-4E08-A42D-D79F2697B200}" presName="parentText" presStyleLbl="node1" presStyleIdx="4" presStyleCnt="6">
        <dgm:presLayoutVars>
          <dgm:chMax val="1"/>
          <dgm:bulletEnabled val="1"/>
        </dgm:presLayoutVars>
      </dgm:prSet>
      <dgm:spPr/>
    </dgm:pt>
    <dgm:pt modelId="{102B8AFF-3B82-4895-8F76-2816DA2BE857}" type="pres">
      <dgm:prSet presAssocID="{AA31609F-1313-4E08-A42D-D79F2697B200}" presName="descendantText" presStyleLbl="alignAccFollowNode1" presStyleIdx="4" presStyleCnt="6">
        <dgm:presLayoutVars>
          <dgm:bulletEnabled val="1"/>
        </dgm:presLayoutVars>
      </dgm:prSet>
      <dgm:spPr/>
    </dgm:pt>
    <dgm:pt modelId="{EE231476-D644-4097-80FF-6E1B0CDACFC2}" type="pres">
      <dgm:prSet presAssocID="{78BF1F6A-36F5-4C64-B795-70A6373E9D24}" presName="sp" presStyleCnt="0"/>
      <dgm:spPr/>
    </dgm:pt>
    <dgm:pt modelId="{5D136F2F-F272-4A6F-A45D-464C7B29C98C}" type="pres">
      <dgm:prSet presAssocID="{BF74E6CE-EB3B-4EE1-B0DD-D9EB2F3C1F23}" presName="linNode" presStyleCnt="0"/>
      <dgm:spPr/>
    </dgm:pt>
    <dgm:pt modelId="{27789C8C-1974-494F-952D-FDCCA7165AA1}" type="pres">
      <dgm:prSet presAssocID="{BF74E6CE-EB3B-4EE1-B0DD-D9EB2F3C1F23}" presName="parentText" presStyleLbl="node1" presStyleIdx="5" presStyleCnt="6">
        <dgm:presLayoutVars>
          <dgm:chMax val="1"/>
          <dgm:bulletEnabled val="1"/>
        </dgm:presLayoutVars>
      </dgm:prSet>
      <dgm:spPr/>
    </dgm:pt>
    <dgm:pt modelId="{55009DC0-BFAB-43CF-A657-57BFBC0927F4}" type="pres">
      <dgm:prSet presAssocID="{BF74E6CE-EB3B-4EE1-B0DD-D9EB2F3C1F23}" presName="descendantText" presStyleLbl="alignAccFollowNode1" presStyleIdx="5" presStyleCnt="6">
        <dgm:presLayoutVars>
          <dgm:bulletEnabled val="1"/>
        </dgm:presLayoutVars>
      </dgm:prSet>
      <dgm:spPr/>
    </dgm:pt>
  </dgm:ptLst>
  <dgm:cxnLst>
    <dgm:cxn modelId="{33E59801-8351-4F21-BCBE-B3ACDD9D0337}" type="presOf" srcId="{A3438DC1-7CC8-4A0C-A753-32BFC01BAA93}" destId="{8CE2CA5D-BE1A-4DD0-B559-5059AB2D47DD}" srcOrd="0" destOrd="0" presId="urn:microsoft.com/office/officeart/2005/8/layout/vList5"/>
    <dgm:cxn modelId="{6BB52507-C636-4F9C-92F1-760510F50B8A}" type="presOf" srcId="{7C4ED4FC-2FAD-4CF2-BB5A-1053EA2DADCD}" destId="{0DED2C06-F9F0-45EE-B514-0CE55CF49ACC}" srcOrd="0" destOrd="0" presId="urn:microsoft.com/office/officeart/2005/8/layout/vList5"/>
    <dgm:cxn modelId="{B83E6B0C-AA7D-4E9B-871B-DA279B6A91F9}" type="presOf" srcId="{242020DD-C099-427E-8214-F40F12935386}" destId="{B3104D5B-4691-413C-9B74-648EC4664346}" srcOrd="0" destOrd="0" presId="urn:microsoft.com/office/officeart/2005/8/layout/vList5"/>
    <dgm:cxn modelId="{DAF3670E-99CF-4A41-8CA0-547B85CACBC1}" type="presOf" srcId="{A185F308-9431-4767-9A3C-5BF0A93EA1DD}" destId="{B3104D5B-4691-413C-9B74-648EC4664346}" srcOrd="0" destOrd="1" presId="urn:microsoft.com/office/officeart/2005/8/layout/vList5"/>
    <dgm:cxn modelId="{21167715-94ED-4209-84D7-DD5F22D4FE0F}" type="presOf" srcId="{AABEFAD8-5E8E-44EA-87BD-3A3F40A965AB}" destId="{102B8AFF-3B82-4895-8F76-2816DA2BE857}" srcOrd="0" destOrd="0" presId="urn:microsoft.com/office/officeart/2005/8/layout/vList5"/>
    <dgm:cxn modelId="{400A6D27-FF7C-4CE8-AD5F-F455DCE7EBE8}" type="presOf" srcId="{AA31609F-1313-4E08-A42D-D79F2697B200}" destId="{8D0B279C-8675-4889-9E72-AB0DBC86BFC6}" srcOrd="0" destOrd="0" presId="urn:microsoft.com/office/officeart/2005/8/layout/vList5"/>
    <dgm:cxn modelId="{318EC528-B4D3-4A8A-9864-B92556CC5A87}" type="presOf" srcId="{E915B6EC-EE12-4AA1-AE16-F764FE1D400F}" destId="{DA80A833-2759-405A-8809-CA0925FC2597}" srcOrd="0" destOrd="0" presId="urn:microsoft.com/office/officeart/2005/8/layout/vList5"/>
    <dgm:cxn modelId="{34C78F40-B2F8-42DA-BE27-1721032FFA25}" srcId="{BF74E6CE-EB3B-4EE1-B0DD-D9EB2F3C1F23}" destId="{5E4AC493-648D-440F-8DFA-0A7F9F61957B}" srcOrd="0" destOrd="0" parTransId="{BFE10CE0-2927-4ACD-8DDF-516EE7FDF676}" sibTransId="{C5E43F37-B016-4228-AA61-4A896CFF5C74}"/>
    <dgm:cxn modelId="{CE54BC5F-B614-42B9-AC4B-1023079F23FF}" srcId="{E90B6177-ADF4-4484-8786-32C4857F00A4}" destId="{E915B6EC-EE12-4AA1-AE16-F764FE1D400F}" srcOrd="2" destOrd="0" parTransId="{C7D3DEDB-91E5-4F05-A1B0-FF5A031E3EB6}" sibTransId="{A3FC769B-7983-41C6-9EDF-D79C7F00FB75}"/>
    <dgm:cxn modelId="{3072A54A-5441-4A28-BD9C-F14CA52C5DB0}" srcId="{A3438DC1-7CC8-4A0C-A753-32BFC01BAA93}" destId="{04765695-D300-46E1-9D75-9D2B17ADE569}" srcOrd="0" destOrd="0" parTransId="{6F81F731-85CF-4774-B62D-6723FA9545DD}" sibTransId="{6D2AEF20-0428-4BCA-919A-3110C34FD3DA}"/>
    <dgm:cxn modelId="{C83D6876-CE1D-4D4F-966C-7E1AC22E6FCC}" srcId="{AA31609F-1313-4E08-A42D-D79F2697B200}" destId="{AABEFAD8-5E8E-44EA-87BD-3A3F40A965AB}" srcOrd="0" destOrd="0" parTransId="{5F371B31-27BD-456F-9E76-109BC5092C38}" sibTransId="{96D3EB43-0C9B-47FA-AF4A-CF3E12DA7605}"/>
    <dgm:cxn modelId="{BAF48E58-C3FE-40CD-9AD6-EEBEC33800DA}" srcId="{E90B6177-ADF4-4484-8786-32C4857F00A4}" destId="{BF74E6CE-EB3B-4EE1-B0DD-D9EB2F3C1F23}" srcOrd="5" destOrd="0" parTransId="{FF44D7BD-85CF-4737-AF1B-10F52793A6AB}" sibTransId="{224252CF-9E57-48B2-99C9-0DF8B334445B}"/>
    <dgm:cxn modelId="{B970F49A-D943-42F1-9BA6-33A7C579E7E1}" srcId="{E90B6177-ADF4-4484-8786-32C4857F00A4}" destId="{A3438DC1-7CC8-4A0C-A753-32BFC01BAA93}" srcOrd="1" destOrd="0" parTransId="{5F10A3C2-4124-4924-BD95-045AD08BC46B}" sibTransId="{7DA76A58-5136-4CD3-B132-F4BFC95282F7}"/>
    <dgm:cxn modelId="{48F62EB2-4076-432A-9534-18DDFC24CFA1}" srcId="{E915B6EC-EE12-4AA1-AE16-F764FE1D400F}" destId="{7C4ED4FC-2FAD-4CF2-BB5A-1053EA2DADCD}" srcOrd="0" destOrd="0" parTransId="{3D28260A-FE23-4D7A-B683-A3A3C7911D3E}" sibTransId="{3F9B9A7B-9D4A-4629-BBC0-CCF1F469F63B}"/>
    <dgm:cxn modelId="{6BE3A8B5-AE4B-44D0-961E-99284952D726}" type="presOf" srcId="{5E4AC493-648D-440F-8DFA-0A7F9F61957B}" destId="{55009DC0-BFAB-43CF-A657-57BFBC0927F4}" srcOrd="0" destOrd="0" presId="urn:microsoft.com/office/officeart/2005/8/layout/vList5"/>
    <dgm:cxn modelId="{F7B961BC-C215-4922-9D9B-E6D3DAAB8E8B}" type="presOf" srcId="{E90B6177-ADF4-4484-8786-32C4857F00A4}" destId="{D4C2F703-FE88-4667-B062-F253341CD9B6}" srcOrd="0" destOrd="0" presId="urn:microsoft.com/office/officeart/2005/8/layout/vList5"/>
    <dgm:cxn modelId="{BED6F1C4-ED57-401B-BEA9-E10462FF976F}" type="presOf" srcId="{EC275D43-549A-49F6-9D04-E72D27B8B85F}" destId="{70BF794F-B07B-45C5-A4A2-1D63DD2DB7D6}" srcOrd="0" destOrd="0" presId="urn:microsoft.com/office/officeart/2005/8/layout/vList5"/>
    <dgm:cxn modelId="{8F570FC6-D6AE-43BC-AFA1-EE6FBDBDE587}" srcId="{D379D520-06DD-414F-893A-C328165FAB0F}" destId="{242020DD-C099-427E-8214-F40F12935386}" srcOrd="0" destOrd="0" parTransId="{CE237873-38F3-4706-81B6-9D7A4525D8C4}" sibTransId="{13562637-B728-4A04-8139-2915B722B85A}"/>
    <dgm:cxn modelId="{A76745CC-A00D-4E34-A096-6EF7E4178A73}" srcId="{E90B6177-ADF4-4484-8786-32C4857F00A4}" destId="{EC275D43-549A-49F6-9D04-E72D27B8B85F}" srcOrd="3" destOrd="0" parTransId="{1EC4DF7A-1703-4A66-9438-1675FBA127CB}" sibTransId="{D93D63C1-C583-49D4-B64E-4FEB4B40C9B1}"/>
    <dgm:cxn modelId="{06C4B1D4-B629-4ADB-8179-59B6C1932AB6}" srcId="{E90B6177-ADF4-4484-8786-32C4857F00A4}" destId="{AA31609F-1313-4E08-A42D-D79F2697B200}" srcOrd="4" destOrd="0" parTransId="{34D34348-BCB0-4C3F-AB9F-FAFA32629BBC}" sibTransId="{78BF1F6A-36F5-4C64-B795-70A6373E9D24}"/>
    <dgm:cxn modelId="{F2DECBE7-0FCA-42CF-81F1-499F098C7CDA}" srcId="{E90B6177-ADF4-4484-8786-32C4857F00A4}" destId="{D379D520-06DD-414F-893A-C328165FAB0F}" srcOrd="0" destOrd="0" parTransId="{FB510FF0-172E-4DDE-87AE-A3FE365D5D7A}" sibTransId="{5EAAA72E-C1E4-460D-A0AB-FF62C1AB038B}"/>
    <dgm:cxn modelId="{A7201DEB-794A-427B-8691-81B05715A705}" srcId="{EC275D43-549A-49F6-9D04-E72D27B8B85F}" destId="{BB091616-E873-495E-BCB3-96FC7D784245}" srcOrd="0" destOrd="0" parTransId="{0EDBBFEE-EFCC-44C0-B22D-AD9FCEA7C822}" sibTransId="{0727E0AD-0861-4BE8-997F-E4941A99194F}"/>
    <dgm:cxn modelId="{EE5A13EE-EEF9-4F79-B6EF-CBB679788BF9}" type="presOf" srcId="{BF74E6CE-EB3B-4EE1-B0DD-D9EB2F3C1F23}" destId="{27789C8C-1974-494F-952D-FDCCA7165AA1}" srcOrd="0" destOrd="0" presId="urn:microsoft.com/office/officeart/2005/8/layout/vList5"/>
    <dgm:cxn modelId="{DEE6CAEE-BEB9-433B-ACB3-2AA3F68904C4}" type="presOf" srcId="{04765695-D300-46E1-9D75-9D2B17ADE569}" destId="{1D3E4EB8-412D-4248-BAD3-AFC48A06FA42}" srcOrd="0" destOrd="0" presId="urn:microsoft.com/office/officeart/2005/8/layout/vList5"/>
    <dgm:cxn modelId="{148E0CF3-8121-4114-9A8C-FEE5B6CE6E3A}" srcId="{242020DD-C099-427E-8214-F40F12935386}" destId="{A185F308-9431-4767-9A3C-5BF0A93EA1DD}" srcOrd="0" destOrd="0" parTransId="{C8436E3E-2B89-41A8-9964-F5B7FB5F79EA}" sibTransId="{21972EC1-C019-4D02-818A-1E2FD979BFCF}"/>
    <dgm:cxn modelId="{1BF49FF3-9272-4F7E-8538-C631E84C7C0D}" type="presOf" srcId="{BB091616-E873-495E-BCB3-96FC7D784245}" destId="{069E7CA6-46E3-4DFE-8BC9-3BD75DBCAF37}" srcOrd="0" destOrd="0" presId="urn:microsoft.com/office/officeart/2005/8/layout/vList5"/>
    <dgm:cxn modelId="{1CF075F9-0CF9-4336-B263-BFDBA34EEDF2}" type="presOf" srcId="{D379D520-06DD-414F-893A-C328165FAB0F}" destId="{DE6517A4-19FC-4B92-B9A0-73CDEFA693AE}" srcOrd="0" destOrd="0" presId="urn:microsoft.com/office/officeart/2005/8/layout/vList5"/>
    <dgm:cxn modelId="{F5F2916C-C6D0-4CC1-AF63-B1EA31C470C8}" type="presParOf" srcId="{D4C2F703-FE88-4667-B062-F253341CD9B6}" destId="{6DBBB0DA-E092-41E3-8ACB-CF000EFF9AD6}" srcOrd="0" destOrd="0" presId="urn:microsoft.com/office/officeart/2005/8/layout/vList5"/>
    <dgm:cxn modelId="{E1ACEE44-32D9-461E-AE3A-903043F91F9C}" type="presParOf" srcId="{6DBBB0DA-E092-41E3-8ACB-CF000EFF9AD6}" destId="{DE6517A4-19FC-4B92-B9A0-73CDEFA693AE}" srcOrd="0" destOrd="0" presId="urn:microsoft.com/office/officeart/2005/8/layout/vList5"/>
    <dgm:cxn modelId="{B7DF46CF-B504-4B83-BE60-8A41CC4D7C0B}" type="presParOf" srcId="{6DBBB0DA-E092-41E3-8ACB-CF000EFF9AD6}" destId="{B3104D5B-4691-413C-9B74-648EC4664346}" srcOrd="1" destOrd="0" presId="urn:microsoft.com/office/officeart/2005/8/layout/vList5"/>
    <dgm:cxn modelId="{F3249062-F245-4D24-AFEA-9826445F94A0}" type="presParOf" srcId="{D4C2F703-FE88-4667-B062-F253341CD9B6}" destId="{E6A24645-D1A0-447C-BE8E-27489D661BB8}" srcOrd="1" destOrd="0" presId="urn:microsoft.com/office/officeart/2005/8/layout/vList5"/>
    <dgm:cxn modelId="{2BDADDBE-98D1-4955-AA5B-01BBF9FDE796}" type="presParOf" srcId="{D4C2F703-FE88-4667-B062-F253341CD9B6}" destId="{89282813-9438-4670-97BC-14DB951F14B9}" srcOrd="2" destOrd="0" presId="urn:microsoft.com/office/officeart/2005/8/layout/vList5"/>
    <dgm:cxn modelId="{9B22E25D-5A99-42F9-9C11-14B2B650B88A}" type="presParOf" srcId="{89282813-9438-4670-97BC-14DB951F14B9}" destId="{8CE2CA5D-BE1A-4DD0-B559-5059AB2D47DD}" srcOrd="0" destOrd="0" presId="urn:microsoft.com/office/officeart/2005/8/layout/vList5"/>
    <dgm:cxn modelId="{7B59069B-4B15-4BAB-B050-F9DB350A6389}" type="presParOf" srcId="{89282813-9438-4670-97BC-14DB951F14B9}" destId="{1D3E4EB8-412D-4248-BAD3-AFC48A06FA42}" srcOrd="1" destOrd="0" presId="urn:microsoft.com/office/officeart/2005/8/layout/vList5"/>
    <dgm:cxn modelId="{41B168EA-795B-461A-804F-3FE3E9D0251A}" type="presParOf" srcId="{D4C2F703-FE88-4667-B062-F253341CD9B6}" destId="{ECACD402-F7D3-4514-BE11-DC61FF1A6FC1}" srcOrd="3" destOrd="0" presId="urn:microsoft.com/office/officeart/2005/8/layout/vList5"/>
    <dgm:cxn modelId="{90775D45-4D8D-4E60-B36E-0BB9EFD5AB40}" type="presParOf" srcId="{D4C2F703-FE88-4667-B062-F253341CD9B6}" destId="{A7627317-626E-4AE2-9822-23B03348B08B}" srcOrd="4" destOrd="0" presId="urn:microsoft.com/office/officeart/2005/8/layout/vList5"/>
    <dgm:cxn modelId="{20ECD8BD-223C-4081-A586-B1CF16C57DEF}" type="presParOf" srcId="{A7627317-626E-4AE2-9822-23B03348B08B}" destId="{DA80A833-2759-405A-8809-CA0925FC2597}" srcOrd="0" destOrd="0" presId="urn:microsoft.com/office/officeart/2005/8/layout/vList5"/>
    <dgm:cxn modelId="{86E40FD1-30CC-49DC-9AD1-10085F727A3D}" type="presParOf" srcId="{A7627317-626E-4AE2-9822-23B03348B08B}" destId="{0DED2C06-F9F0-45EE-B514-0CE55CF49ACC}" srcOrd="1" destOrd="0" presId="urn:microsoft.com/office/officeart/2005/8/layout/vList5"/>
    <dgm:cxn modelId="{5726A4CC-26E9-443C-B2C4-C203DDC9D248}" type="presParOf" srcId="{D4C2F703-FE88-4667-B062-F253341CD9B6}" destId="{82A0A1C8-448B-49A9-8DB4-CFBCAEA6039C}" srcOrd="5" destOrd="0" presId="urn:microsoft.com/office/officeart/2005/8/layout/vList5"/>
    <dgm:cxn modelId="{BC064474-75A6-43A2-A30A-ACA6613F3F1B}" type="presParOf" srcId="{D4C2F703-FE88-4667-B062-F253341CD9B6}" destId="{8B0AF36E-986F-41B9-AE2E-428F952816AE}" srcOrd="6" destOrd="0" presId="urn:microsoft.com/office/officeart/2005/8/layout/vList5"/>
    <dgm:cxn modelId="{8FE0AF99-DEEE-4B6C-AFD4-30A0C3FB0B39}" type="presParOf" srcId="{8B0AF36E-986F-41B9-AE2E-428F952816AE}" destId="{70BF794F-B07B-45C5-A4A2-1D63DD2DB7D6}" srcOrd="0" destOrd="0" presId="urn:microsoft.com/office/officeart/2005/8/layout/vList5"/>
    <dgm:cxn modelId="{9072F4AA-9FA6-4EA9-8F98-10C00F826D3F}" type="presParOf" srcId="{8B0AF36E-986F-41B9-AE2E-428F952816AE}" destId="{069E7CA6-46E3-4DFE-8BC9-3BD75DBCAF37}" srcOrd="1" destOrd="0" presId="urn:microsoft.com/office/officeart/2005/8/layout/vList5"/>
    <dgm:cxn modelId="{F8950FB6-338A-4A24-BF0B-3DC821105FD6}" type="presParOf" srcId="{D4C2F703-FE88-4667-B062-F253341CD9B6}" destId="{69AEDDB0-5D75-4B17-B03D-2FB218A8BC78}" srcOrd="7" destOrd="0" presId="urn:microsoft.com/office/officeart/2005/8/layout/vList5"/>
    <dgm:cxn modelId="{7A925CA9-7EB5-4C78-A07A-0DEFA1DEFA96}" type="presParOf" srcId="{D4C2F703-FE88-4667-B062-F253341CD9B6}" destId="{BFA30526-980C-4F76-B525-E8E74765DF51}" srcOrd="8" destOrd="0" presId="urn:microsoft.com/office/officeart/2005/8/layout/vList5"/>
    <dgm:cxn modelId="{02F9A7E5-1B00-4D97-94F7-79CED36CD679}" type="presParOf" srcId="{BFA30526-980C-4F76-B525-E8E74765DF51}" destId="{8D0B279C-8675-4889-9E72-AB0DBC86BFC6}" srcOrd="0" destOrd="0" presId="urn:microsoft.com/office/officeart/2005/8/layout/vList5"/>
    <dgm:cxn modelId="{B78FD8A8-39C0-4210-8993-522F0FAC80E1}" type="presParOf" srcId="{BFA30526-980C-4F76-B525-E8E74765DF51}" destId="{102B8AFF-3B82-4895-8F76-2816DA2BE857}" srcOrd="1" destOrd="0" presId="urn:microsoft.com/office/officeart/2005/8/layout/vList5"/>
    <dgm:cxn modelId="{F71F3FD5-0AD9-48B7-B41A-C7E804D137A0}" type="presParOf" srcId="{D4C2F703-FE88-4667-B062-F253341CD9B6}" destId="{EE231476-D644-4097-80FF-6E1B0CDACFC2}" srcOrd="9" destOrd="0" presId="urn:microsoft.com/office/officeart/2005/8/layout/vList5"/>
    <dgm:cxn modelId="{10782DA1-9820-42E5-89F7-E7EB1E6C2366}" type="presParOf" srcId="{D4C2F703-FE88-4667-B062-F253341CD9B6}" destId="{5D136F2F-F272-4A6F-A45D-464C7B29C98C}" srcOrd="10" destOrd="0" presId="urn:microsoft.com/office/officeart/2005/8/layout/vList5"/>
    <dgm:cxn modelId="{F51D2D64-6EC6-4B1C-B195-8910CB709D5F}" type="presParOf" srcId="{5D136F2F-F272-4A6F-A45D-464C7B29C98C}" destId="{27789C8C-1974-494F-952D-FDCCA7165AA1}" srcOrd="0" destOrd="0" presId="urn:microsoft.com/office/officeart/2005/8/layout/vList5"/>
    <dgm:cxn modelId="{9C1C0ABC-F3C0-4E20-B323-E4BD766AB1E9}" type="presParOf" srcId="{5D136F2F-F272-4A6F-A45D-464C7B29C98C}" destId="{55009DC0-BFAB-43CF-A657-57BFBC0927F4}"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4B408A9-CC13-4CE2-BFCB-B004553D9C96}" type="doc">
      <dgm:prSet loTypeId="urn:microsoft.com/office/officeart/2005/8/layout/radial4" loCatId="relationship" qsTypeId="urn:microsoft.com/office/officeart/2005/8/quickstyle/3d1" qsCatId="3D" csTypeId="urn:microsoft.com/office/officeart/2005/8/colors/colorful3" csCatId="colorful" phldr="1"/>
      <dgm:spPr/>
      <dgm:t>
        <a:bodyPr/>
        <a:lstStyle/>
        <a:p>
          <a:endParaRPr lang="en-US"/>
        </a:p>
      </dgm:t>
    </dgm:pt>
    <dgm:pt modelId="{F173B6BE-5122-49FC-A2B5-61CAC0C1DD4D}">
      <dgm:prSet phldrT="[Text]"/>
      <dgm:spPr>
        <a:xfrm>
          <a:off x="2391756" y="2621116"/>
          <a:ext cx="1980624" cy="1980624"/>
        </a:xfrm>
      </dgm:spPr>
      <dgm:t>
        <a:bodyPr/>
        <a:lstStyle/>
        <a:p>
          <a:pPr>
            <a:buNone/>
          </a:pPr>
          <a:r>
            <a:rPr lang="en-US" dirty="0">
              <a:latin typeface="Rockwell" panose="02060603020205020403"/>
              <a:ea typeface="+mn-ea"/>
              <a:cs typeface="+mn-cs"/>
            </a:rPr>
            <a:t>Breast Cancer TME</a:t>
          </a:r>
        </a:p>
      </dgm:t>
    </dgm:pt>
    <dgm:pt modelId="{C3732C64-9122-4218-9D75-B2F2FE883B66}" type="parTrans" cxnId="{7E593591-EF4E-49E0-B1D9-12B42459A2FB}">
      <dgm:prSet/>
      <dgm:spPr/>
      <dgm:t>
        <a:bodyPr/>
        <a:lstStyle/>
        <a:p>
          <a:endParaRPr lang="en-US"/>
        </a:p>
      </dgm:t>
    </dgm:pt>
    <dgm:pt modelId="{0A080099-C2D4-43C4-A26A-1B141E1FD11B}" type="sibTrans" cxnId="{7E593591-EF4E-49E0-B1D9-12B42459A2FB}">
      <dgm:prSet/>
      <dgm:spPr/>
      <dgm:t>
        <a:bodyPr/>
        <a:lstStyle/>
        <a:p>
          <a:endParaRPr lang="en-US"/>
        </a:p>
      </dgm:t>
    </dgm:pt>
    <dgm:pt modelId="{872BCFD0-4EBA-46C6-95BC-E5F7991154EE}">
      <dgm:prSet phldrT="[Text]" custT="1"/>
      <dgm:spPr>
        <a:xfrm>
          <a:off x="99927" y="1219364"/>
          <a:ext cx="1881592" cy="1505274"/>
        </a:xfrm>
      </dgm:spPr>
      <dgm:t>
        <a:bodyPr/>
        <a:lstStyle/>
        <a:p>
          <a:pPr>
            <a:buNone/>
          </a:pPr>
          <a:r>
            <a:rPr lang="en-US" sz="1200" b="1" dirty="0">
              <a:latin typeface="Arial" panose="020B0604020202020204" pitchFamily="34" charset="0"/>
              <a:ea typeface="+mn-ea"/>
              <a:cs typeface="Arial" panose="020B0604020202020204" pitchFamily="34" charset="0"/>
            </a:rPr>
            <a:t>Agent Based Model -Tumor , CAFs, Immune cells</a:t>
          </a:r>
        </a:p>
      </dgm:t>
    </dgm:pt>
    <dgm:pt modelId="{00C10C8E-1391-46D8-AE20-39BFC641B548}" type="parTrans" cxnId="{961935ED-0716-4E26-9958-369295FFC277}">
      <dgm:prSet/>
      <dgm:spPr>
        <a:xfrm rot="12900000">
          <a:off x="881107" y="2196002"/>
          <a:ext cx="1765205" cy="564477"/>
        </a:xfrm>
      </dgm:spPr>
      <dgm:t>
        <a:bodyPr/>
        <a:lstStyle/>
        <a:p>
          <a:endParaRPr lang="en-US"/>
        </a:p>
      </dgm:t>
    </dgm:pt>
    <dgm:pt modelId="{88155C65-1698-4B2C-9E23-2C78F5957585}" type="sibTrans" cxnId="{961935ED-0716-4E26-9958-369295FFC277}">
      <dgm:prSet/>
      <dgm:spPr/>
      <dgm:t>
        <a:bodyPr/>
        <a:lstStyle/>
        <a:p>
          <a:endParaRPr lang="en-US"/>
        </a:p>
      </dgm:t>
    </dgm:pt>
    <dgm:pt modelId="{188E3068-5802-4237-8E70-357FDE3C7238}">
      <dgm:prSet phldrT="[Text]" custT="1"/>
      <dgm:spPr>
        <a:xfrm>
          <a:off x="99927" y="1219364"/>
          <a:ext cx="1881592" cy="1505274"/>
        </a:xfrm>
      </dgm:spPr>
      <dgm:t>
        <a:bodyPr/>
        <a:lstStyle/>
        <a:p>
          <a:pPr>
            <a:buNone/>
          </a:pPr>
          <a:r>
            <a:rPr lang="en-US" sz="1200" b="1" dirty="0">
              <a:latin typeface="Arial" panose="020B0604020202020204" pitchFamily="34" charset="0"/>
              <a:ea typeface="+mn-ea"/>
              <a:cs typeface="Arial" panose="020B0604020202020204" pitchFamily="34" charset="0"/>
            </a:rPr>
            <a:t>Partial Differential Equations Nutrient Diffusion model</a:t>
          </a:r>
        </a:p>
      </dgm:t>
    </dgm:pt>
    <dgm:pt modelId="{E9B8E24C-2AF6-474B-9A0C-FADF89F14A66}" type="parTrans" cxnId="{E7DF3829-66AA-40DF-9978-5DD5A3C0A023}">
      <dgm:prSet/>
      <dgm:spPr/>
      <dgm:t>
        <a:bodyPr/>
        <a:lstStyle/>
        <a:p>
          <a:endParaRPr lang="en-US"/>
        </a:p>
      </dgm:t>
    </dgm:pt>
    <dgm:pt modelId="{5D38313C-286F-48BC-BDC4-1356005D5160}" type="sibTrans" cxnId="{E7DF3829-66AA-40DF-9978-5DD5A3C0A023}">
      <dgm:prSet/>
      <dgm:spPr/>
      <dgm:t>
        <a:bodyPr/>
        <a:lstStyle/>
        <a:p>
          <a:endParaRPr lang="en-US"/>
        </a:p>
      </dgm:t>
    </dgm:pt>
    <dgm:pt modelId="{5C3DBE7B-B5A7-44EF-8037-987F7F12B632}">
      <dgm:prSet phldrT="[Text]" custT="1"/>
      <dgm:spPr>
        <a:xfrm>
          <a:off x="99927" y="1219364"/>
          <a:ext cx="1881592" cy="1505274"/>
        </a:xfrm>
      </dgm:spPr>
      <dgm:t>
        <a:bodyPr/>
        <a:lstStyle/>
        <a:p>
          <a:pPr>
            <a:buNone/>
          </a:pPr>
          <a:r>
            <a:rPr lang="en-US" sz="1200" b="1" dirty="0">
              <a:latin typeface="Arial" panose="020B0604020202020204" pitchFamily="34" charset="0"/>
              <a:ea typeface="+mn-ea"/>
              <a:cs typeface="Arial" panose="020B0604020202020204" pitchFamily="34" charset="0"/>
            </a:rPr>
            <a:t>Modeling Kynurenine, Jak/STAT ,Pkt mTOR pathways </a:t>
          </a:r>
        </a:p>
      </dgm:t>
    </dgm:pt>
    <dgm:pt modelId="{E8E3F297-7B25-4036-BB7D-99F7D81433BE}" type="parTrans" cxnId="{14464D29-5A00-43D6-A62A-ED0C32D24BF1}">
      <dgm:prSet/>
      <dgm:spPr/>
      <dgm:t>
        <a:bodyPr/>
        <a:lstStyle/>
        <a:p>
          <a:endParaRPr lang="en-US"/>
        </a:p>
      </dgm:t>
    </dgm:pt>
    <dgm:pt modelId="{053F85C6-8CC3-4153-A7FA-00703CB40667}" type="sibTrans" cxnId="{14464D29-5A00-43D6-A62A-ED0C32D24BF1}">
      <dgm:prSet/>
      <dgm:spPr/>
      <dgm:t>
        <a:bodyPr/>
        <a:lstStyle/>
        <a:p>
          <a:endParaRPr lang="en-US"/>
        </a:p>
      </dgm:t>
    </dgm:pt>
    <dgm:pt modelId="{C1DC38FA-ADF0-4B1F-9413-479506D4A610}" type="pres">
      <dgm:prSet presAssocID="{D4B408A9-CC13-4CE2-BFCB-B004553D9C96}" presName="cycle" presStyleCnt="0">
        <dgm:presLayoutVars>
          <dgm:chMax val="1"/>
          <dgm:dir/>
          <dgm:animLvl val="ctr"/>
          <dgm:resizeHandles val="exact"/>
        </dgm:presLayoutVars>
      </dgm:prSet>
      <dgm:spPr/>
    </dgm:pt>
    <dgm:pt modelId="{5BFF47F4-3E34-4F3B-9E56-F25376A92C60}" type="pres">
      <dgm:prSet presAssocID="{F173B6BE-5122-49FC-A2B5-61CAC0C1DD4D}" presName="centerShape" presStyleLbl="node0" presStyleIdx="0" presStyleCnt="1"/>
      <dgm:spPr>
        <a:prstGeom prst="ellipse">
          <a:avLst/>
        </a:prstGeom>
      </dgm:spPr>
    </dgm:pt>
    <dgm:pt modelId="{279CDDB2-6A71-41A8-9173-F3C3CA2F00FA}" type="pres">
      <dgm:prSet presAssocID="{00C10C8E-1391-46D8-AE20-39BFC641B548}" presName="parTrans" presStyleLbl="bgSibTrans2D1" presStyleIdx="0" presStyleCnt="3"/>
      <dgm:spPr>
        <a:prstGeom prst="leftArrow">
          <a:avLst>
            <a:gd name="adj1" fmla="val 60000"/>
            <a:gd name="adj2" fmla="val 50000"/>
          </a:avLst>
        </a:prstGeom>
      </dgm:spPr>
    </dgm:pt>
    <dgm:pt modelId="{30E01C86-2A41-4038-A902-A80E7C5F8B4B}" type="pres">
      <dgm:prSet presAssocID="{872BCFD0-4EBA-46C6-95BC-E5F7991154EE}" presName="node" presStyleLbl="node1" presStyleIdx="0" presStyleCnt="3">
        <dgm:presLayoutVars>
          <dgm:bulletEnabled val="1"/>
        </dgm:presLayoutVars>
      </dgm:prSet>
      <dgm:spPr>
        <a:prstGeom prst="roundRect">
          <a:avLst>
            <a:gd name="adj" fmla="val 10000"/>
          </a:avLst>
        </a:prstGeom>
      </dgm:spPr>
    </dgm:pt>
    <dgm:pt modelId="{A57D334C-3ACD-4C14-99B1-98AC497F928B}" type="pres">
      <dgm:prSet presAssocID="{E9B8E24C-2AF6-474B-9A0C-FADF89F14A66}" presName="parTrans" presStyleLbl="bgSibTrans2D1" presStyleIdx="1" presStyleCnt="3"/>
      <dgm:spPr/>
    </dgm:pt>
    <dgm:pt modelId="{2794EEED-C68E-4A3C-A549-EAF2F5E42B21}" type="pres">
      <dgm:prSet presAssocID="{188E3068-5802-4237-8E70-357FDE3C7238}" presName="node" presStyleLbl="node1" presStyleIdx="1" presStyleCnt="3">
        <dgm:presLayoutVars>
          <dgm:bulletEnabled val="1"/>
        </dgm:presLayoutVars>
      </dgm:prSet>
      <dgm:spPr/>
    </dgm:pt>
    <dgm:pt modelId="{6EA3E029-43E7-491C-A2B1-81CB9982828D}" type="pres">
      <dgm:prSet presAssocID="{E8E3F297-7B25-4036-BB7D-99F7D81433BE}" presName="parTrans" presStyleLbl="bgSibTrans2D1" presStyleIdx="2" presStyleCnt="3"/>
      <dgm:spPr/>
    </dgm:pt>
    <dgm:pt modelId="{53FF8F78-D7ED-4C85-8465-EF6E1DBE702B}" type="pres">
      <dgm:prSet presAssocID="{5C3DBE7B-B5A7-44EF-8037-987F7F12B632}" presName="node" presStyleLbl="node1" presStyleIdx="2" presStyleCnt="3">
        <dgm:presLayoutVars>
          <dgm:bulletEnabled val="1"/>
        </dgm:presLayoutVars>
      </dgm:prSet>
      <dgm:spPr/>
    </dgm:pt>
  </dgm:ptLst>
  <dgm:cxnLst>
    <dgm:cxn modelId="{E7DF3829-66AA-40DF-9978-5DD5A3C0A023}" srcId="{F173B6BE-5122-49FC-A2B5-61CAC0C1DD4D}" destId="{188E3068-5802-4237-8E70-357FDE3C7238}" srcOrd="1" destOrd="0" parTransId="{E9B8E24C-2AF6-474B-9A0C-FADF89F14A66}" sibTransId="{5D38313C-286F-48BC-BDC4-1356005D5160}"/>
    <dgm:cxn modelId="{14464D29-5A00-43D6-A62A-ED0C32D24BF1}" srcId="{F173B6BE-5122-49FC-A2B5-61CAC0C1DD4D}" destId="{5C3DBE7B-B5A7-44EF-8037-987F7F12B632}" srcOrd="2" destOrd="0" parTransId="{E8E3F297-7B25-4036-BB7D-99F7D81433BE}" sibTransId="{053F85C6-8CC3-4153-A7FA-00703CB40667}"/>
    <dgm:cxn modelId="{CC90A92D-1EC7-44A9-8E6A-9E0B1DA8A9E3}" type="presOf" srcId="{188E3068-5802-4237-8E70-357FDE3C7238}" destId="{2794EEED-C68E-4A3C-A549-EAF2F5E42B21}" srcOrd="0" destOrd="0" presId="urn:microsoft.com/office/officeart/2005/8/layout/radial4"/>
    <dgm:cxn modelId="{5C9A7F63-B6B3-4790-A44D-69BC40FB1FAB}" type="presOf" srcId="{872BCFD0-4EBA-46C6-95BC-E5F7991154EE}" destId="{30E01C86-2A41-4038-A902-A80E7C5F8B4B}" srcOrd="0" destOrd="0" presId="urn:microsoft.com/office/officeart/2005/8/layout/radial4"/>
    <dgm:cxn modelId="{C755C978-5D87-4A58-9062-8DCE05B15062}" type="presOf" srcId="{F173B6BE-5122-49FC-A2B5-61CAC0C1DD4D}" destId="{5BFF47F4-3E34-4F3B-9E56-F25376A92C60}" srcOrd="0" destOrd="0" presId="urn:microsoft.com/office/officeart/2005/8/layout/radial4"/>
    <dgm:cxn modelId="{02025183-44E9-4DBD-82F4-C161EABF9DFE}" type="presOf" srcId="{00C10C8E-1391-46D8-AE20-39BFC641B548}" destId="{279CDDB2-6A71-41A8-9173-F3C3CA2F00FA}" srcOrd="0" destOrd="0" presId="urn:microsoft.com/office/officeart/2005/8/layout/radial4"/>
    <dgm:cxn modelId="{7E593591-EF4E-49E0-B1D9-12B42459A2FB}" srcId="{D4B408A9-CC13-4CE2-BFCB-B004553D9C96}" destId="{F173B6BE-5122-49FC-A2B5-61CAC0C1DD4D}" srcOrd="0" destOrd="0" parTransId="{C3732C64-9122-4218-9D75-B2F2FE883B66}" sibTransId="{0A080099-C2D4-43C4-A26A-1B141E1FD11B}"/>
    <dgm:cxn modelId="{C87F02A0-4F89-42D5-BBE2-A02887ED0AAC}" type="presOf" srcId="{D4B408A9-CC13-4CE2-BFCB-B004553D9C96}" destId="{C1DC38FA-ADF0-4B1F-9413-479506D4A610}" srcOrd="0" destOrd="0" presId="urn:microsoft.com/office/officeart/2005/8/layout/radial4"/>
    <dgm:cxn modelId="{014348E1-3453-4E14-88A9-AE7B5D136DB1}" type="presOf" srcId="{E9B8E24C-2AF6-474B-9A0C-FADF89F14A66}" destId="{A57D334C-3ACD-4C14-99B1-98AC497F928B}" srcOrd="0" destOrd="0" presId="urn:microsoft.com/office/officeart/2005/8/layout/radial4"/>
    <dgm:cxn modelId="{43649EE8-339F-4342-9CA1-8090983CACB4}" type="presOf" srcId="{5C3DBE7B-B5A7-44EF-8037-987F7F12B632}" destId="{53FF8F78-D7ED-4C85-8465-EF6E1DBE702B}" srcOrd="0" destOrd="0" presId="urn:microsoft.com/office/officeart/2005/8/layout/radial4"/>
    <dgm:cxn modelId="{961935ED-0716-4E26-9958-369295FFC277}" srcId="{F173B6BE-5122-49FC-A2B5-61CAC0C1DD4D}" destId="{872BCFD0-4EBA-46C6-95BC-E5F7991154EE}" srcOrd="0" destOrd="0" parTransId="{00C10C8E-1391-46D8-AE20-39BFC641B548}" sibTransId="{88155C65-1698-4B2C-9E23-2C78F5957585}"/>
    <dgm:cxn modelId="{7B4F25FD-4359-475A-8A0C-CD893580CFD8}" type="presOf" srcId="{E8E3F297-7B25-4036-BB7D-99F7D81433BE}" destId="{6EA3E029-43E7-491C-A2B1-81CB9982828D}" srcOrd="0" destOrd="0" presId="urn:microsoft.com/office/officeart/2005/8/layout/radial4"/>
    <dgm:cxn modelId="{8AE25A35-E01A-4FF4-8978-AA431C04E11B}" type="presParOf" srcId="{C1DC38FA-ADF0-4B1F-9413-479506D4A610}" destId="{5BFF47F4-3E34-4F3B-9E56-F25376A92C60}" srcOrd="0" destOrd="0" presId="urn:microsoft.com/office/officeart/2005/8/layout/radial4"/>
    <dgm:cxn modelId="{56116692-02E8-4A2F-9581-2156B3153C20}" type="presParOf" srcId="{C1DC38FA-ADF0-4B1F-9413-479506D4A610}" destId="{279CDDB2-6A71-41A8-9173-F3C3CA2F00FA}" srcOrd="1" destOrd="0" presId="urn:microsoft.com/office/officeart/2005/8/layout/radial4"/>
    <dgm:cxn modelId="{7B0E63F1-DBB2-4CA9-8013-707EA87F5D32}" type="presParOf" srcId="{C1DC38FA-ADF0-4B1F-9413-479506D4A610}" destId="{30E01C86-2A41-4038-A902-A80E7C5F8B4B}" srcOrd="2" destOrd="0" presId="urn:microsoft.com/office/officeart/2005/8/layout/radial4"/>
    <dgm:cxn modelId="{A7E53E6C-6684-44CC-B9A3-9F45C82605F2}" type="presParOf" srcId="{C1DC38FA-ADF0-4B1F-9413-479506D4A610}" destId="{A57D334C-3ACD-4C14-99B1-98AC497F928B}" srcOrd="3" destOrd="0" presId="urn:microsoft.com/office/officeart/2005/8/layout/radial4"/>
    <dgm:cxn modelId="{6FA805EF-BFC5-4417-98D8-C61CB8FF6D1E}" type="presParOf" srcId="{C1DC38FA-ADF0-4B1F-9413-479506D4A610}" destId="{2794EEED-C68E-4A3C-A549-EAF2F5E42B21}" srcOrd="4" destOrd="0" presId="urn:microsoft.com/office/officeart/2005/8/layout/radial4"/>
    <dgm:cxn modelId="{580F0B8F-DF7D-43AA-8C2F-C8E899A00F16}" type="presParOf" srcId="{C1DC38FA-ADF0-4B1F-9413-479506D4A610}" destId="{6EA3E029-43E7-491C-A2B1-81CB9982828D}" srcOrd="5" destOrd="0" presId="urn:microsoft.com/office/officeart/2005/8/layout/radial4"/>
    <dgm:cxn modelId="{D00B3620-191F-4FC2-97CA-6A410CF57175}" type="presParOf" srcId="{C1DC38FA-ADF0-4B1F-9413-479506D4A610}" destId="{53FF8F78-D7ED-4C85-8465-EF6E1DBE702B}" srcOrd="6"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39CDF31-D3E3-4BDE-AE89-9AFB1A35C3FB}" type="doc">
      <dgm:prSet loTypeId="urn:microsoft.com/office/officeart/2005/8/layout/vList2" loCatId="list" qsTypeId="urn:microsoft.com/office/officeart/2005/8/quickstyle/3d1" qsCatId="3D" csTypeId="urn:microsoft.com/office/officeart/2005/8/colors/colorful4" csCatId="colorful" phldr="1"/>
      <dgm:spPr/>
      <dgm:t>
        <a:bodyPr/>
        <a:lstStyle/>
        <a:p>
          <a:endParaRPr lang="en-US"/>
        </a:p>
      </dgm:t>
    </dgm:pt>
    <dgm:pt modelId="{7716C60C-0AE2-44FF-AE2B-EBC82DDDC28B}">
      <dgm:prSet phldrT="[Text]" custT="1"/>
      <dgm:spPr>
        <a:xfrm>
          <a:off x="0" y="2332"/>
          <a:ext cx="2052857" cy="973440"/>
        </a:xfrm>
        <a:gradFill rotWithShape="0">
          <a:gsLst>
            <a:gs pos="0">
              <a:srgbClr val="9A66CA">
                <a:hueOff val="0"/>
                <a:satOff val="0"/>
                <a:lumOff val="0"/>
                <a:alphaOff val="0"/>
                <a:tint val="94000"/>
                <a:satMod val="100000"/>
                <a:lumMod val="104000"/>
              </a:srgbClr>
            </a:gs>
            <a:gs pos="69000">
              <a:srgbClr val="9A66CA">
                <a:hueOff val="0"/>
                <a:satOff val="0"/>
                <a:lumOff val="0"/>
                <a:alphaOff val="0"/>
                <a:shade val="86000"/>
                <a:satMod val="130000"/>
                <a:lumMod val="102000"/>
              </a:srgbClr>
            </a:gs>
            <a:gs pos="100000">
              <a:srgbClr val="9A66CA">
                <a:hueOff val="0"/>
                <a:satOff val="0"/>
                <a:lumOff val="0"/>
                <a:alphaOff val="0"/>
                <a:shade val="72000"/>
                <a:satMod val="130000"/>
                <a:lumMod val="100000"/>
              </a:srgbClr>
            </a:gs>
          </a:gsLst>
          <a:lin ang="5400000" scaled="0"/>
        </a:gradFill>
        <a:ln>
          <a:noFill/>
        </a:ln>
        <a:effectLst>
          <a:outerShdw blurRad="50800" dist="38100" dir="5400000" sy="96000" rotWithShape="0">
            <a:srgbClr val="000000">
              <a:alpha val="54000"/>
            </a:srgbClr>
          </a:outerShdw>
        </a:effectLst>
        <a:scene3d>
          <a:camera prst="orthographicFront"/>
          <a:lightRig rig="flat" dir="t"/>
        </a:scene3d>
        <a:sp3d prstMaterial="plastic">
          <a:bevelT w="120900" h="88900"/>
          <a:bevelB w="88900" h="31750" prst="angle"/>
        </a:sp3d>
      </dgm:spPr>
      <dgm:t>
        <a:bodyPr/>
        <a:lstStyle/>
        <a:p>
          <a:pPr>
            <a:buNone/>
          </a:pPr>
          <a:r>
            <a:rPr lang="en-US" sz="1200" dirty="0">
              <a:solidFill>
                <a:sysClr val="window" lastClr="FFFFFF"/>
              </a:solidFill>
              <a:latin typeface="Abadi" panose="020B0604020104020204" pitchFamily="34" charset="0"/>
              <a:ea typeface="+mn-ea"/>
              <a:cs typeface="+mn-cs"/>
            </a:rPr>
            <a:t>Proteomics TCGA Breast cancer Data  + Immunomodulators Gene expression data from TCGA</a:t>
          </a:r>
        </a:p>
      </dgm:t>
    </dgm:pt>
    <dgm:pt modelId="{FD9ED19E-6196-4674-B819-2024BB0028A5}" type="sibTrans" cxnId="{DE099A5F-7651-440B-BD0B-8F15AC90F503}">
      <dgm:prSet/>
      <dgm:spPr/>
      <dgm:t>
        <a:bodyPr/>
        <a:lstStyle/>
        <a:p>
          <a:endParaRPr lang="en-US"/>
        </a:p>
      </dgm:t>
    </dgm:pt>
    <dgm:pt modelId="{98273E6F-59A2-49D6-937F-118BD2BCEFDC}" type="parTrans" cxnId="{DE099A5F-7651-440B-BD0B-8F15AC90F503}">
      <dgm:prSet/>
      <dgm:spPr/>
      <dgm:t>
        <a:bodyPr/>
        <a:lstStyle/>
        <a:p>
          <a:endParaRPr lang="en-US"/>
        </a:p>
      </dgm:t>
    </dgm:pt>
    <dgm:pt modelId="{A1B56EE5-3F49-4C87-8ADF-E1DB06F39BE8}" type="pres">
      <dgm:prSet presAssocID="{039CDF31-D3E3-4BDE-AE89-9AFB1A35C3FB}" presName="linear" presStyleCnt="0">
        <dgm:presLayoutVars>
          <dgm:animLvl val="lvl"/>
          <dgm:resizeHandles val="exact"/>
        </dgm:presLayoutVars>
      </dgm:prSet>
      <dgm:spPr/>
    </dgm:pt>
    <dgm:pt modelId="{4FA109DA-727A-4483-B48D-80A7FD824B6C}" type="pres">
      <dgm:prSet presAssocID="{7716C60C-0AE2-44FF-AE2B-EBC82DDDC28B}" presName="parentText" presStyleLbl="node1" presStyleIdx="0" presStyleCnt="1" custLinFactY="82598" custLinFactNeighborX="-14618" custLinFactNeighborY="100000">
        <dgm:presLayoutVars>
          <dgm:chMax val="0"/>
          <dgm:bulletEnabled val="1"/>
        </dgm:presLayoutVars>
      </dgm:prSet>
      <dgm:spPr>
        <a:prstGeom prst="roundRect">
          <a:avLst/>
        </a:prstGeom>
      </dgm:spPr>
    </dgm:pt>
  </dgm:ptLst>
  <dgm:cxnLst>
    <dgm:cxn modelId="{1204EF2F-29B3-45D2-9549-8D9E5EE1DEA8}" type="presOf" srcId="{039CDF31-D3E3-4BDE-AE89-9AFB1A35C3FB}" destId="{A1B56EE5-3F49-4C87-8ADF-E1DB06F39BE8}" srcOrd="0" destOrd="0" presId="urn:microsoft.com/office/officeart/2005/8/layout/vList2"/>
    <dgm:cxn modelId="{DE099A5F-7651-440B-BD0B-8F15AC90F503}" srcId="{039CDF31-D3E3-4BDE-AE89-9AFB1A35C3FB}" destId="{7716C60C-0AE2-44FF-AE2B-EBC82DDDC28B}" srcOrd="0" destOrd="0" parTransId="{98273E6F-59A2-49D6-937F-118BD2BCEFDC}" sibTransId="{FD9ED19E-6196-4674-B819-2024BB0028A5}"/>
    <dgm:cxn modelId="{3CB53482-4CB1-4E6E-98D0-2CDAD5E6E8B0}" type="presOf" srcId="{7716C60C-0AE2-44FF-AE2B-EBC82DDDC28B}" destId="{4FA109DA-727A-4483-B48D-80A7FD824B6C}" srcOrd="0" destOrd="0" presId="urn:microsoft.com/office/officeart/2005/8/layout/vList2"/>
    <dgm:cxn modelId="{DDCE9D2C-2C9B-483F-952B-1150A03236EC}" type="presParOf" srcId="{A1B56EE5-3F49-4C87-8ADF-E1DB06F39BE8}" destId="{4FA109DA-727A-4483-B48D-80A7FD824B6C}"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48EC490-B561-4181-B7C2-72421EC0F3F5}" type="doc">
      <dgm:prSet loTypeId="urn:microsoft.com/office/officeart/2005/8/layout/chevron1" loCatId="process" qsTypeId="urn:microsoft.com/office/officeart/2005/8/quickstyle/simple1" qsCatId="simple" csTypeId="urn:microsoft.com/office/officeart/2005/8/colors/colorful3" csCatId="colorful" phldr="1"/>
      <dgm:spPr/>
      <dgm:t>
        <a:bodyPr/>
        <a:lstStyle/>
        <a:p>
          <a:endParaRPr lang="en-US"/>
        </a:p>
      </dgm:t>
    </dgm:pt>
    <dgm:pt modelId="{BB896A53-ADA0-4AE6-833F-A618ACC4D67F}">
      <dgm:prSet phldrT="[Text]" custT="1"/>
      <dgm:spPr/>
      <dgm:t>
        <a:bodyPr/>
        <a:lstStyle/>
        <a:p>
          <a:r>
            <a:rPr lang="en-US" sz="1200" b="1" dirty="0">
              <a:solidFill>
                <a:schemeClr val="tx1"/>
              </a:solidFill>
              <a:latin typeface="Arial" panose="020B0604020202020204" pitchFamily="34" charset="0"/>
              <a:cs typeface="Arial" panose="020B0604020202020204" pitchFamily="34" charset="0"/>
            </a:rPr>
            <a:t>AGENT BASED MODELING</a:t>
          </a:r>
        </a:p>
      </dgm:t>
    </dgm:pt>
    <dgm:pt modelId="{6EC3191C-5209-4A28-BFCC-37BF52516DB9}" type="parTrans" cxnId="{589427AC-4DC9-43A5-959C-41AA62B383EC}">
      <dgm:prSet/>
      <dgm:spPr/>
      <dgm:t>
        <a:bodyPr/>
        <a:lstStyle/>
        <a:p>
          <a:endParaRPr lang="en-US"/>
        </a:p>
      </dgm:t>
    </dgm:pt>
    <dgm:pt modelId="{8ECF2DFB-58BA-44DE-AFF4-94DFCCD80403}" type="sibTrans" cxnId="{589427AC-4DC9-43A5-959C-41AA62B383EC}">
      <dgm:prSet/>
      <dgm:spPr/>
      <dgm:t>
        <a:bodyPr/>
        <a:lstStyle/>
        <a:p>
          <a:endParaRPr lang="en-US"/>
        </a:p>
      </dgm:t>
    </dgm:pt>
    <dgm:pt modelId="{7F086DAD-DB1B-4790-88B5-2336EAB15C0E}">
      <dgm:prSet phldrT="[Text]" custT="1"/>
      <dgm:spPr/>
      <dgm:t>
        <a:bodyPr/>
        <a:lstStyle/>
        <a:p>
          <a:r>
            <a:rPr lang="en-US" sz="1200" b="1" dirty="0">
              <a:solidFill>
                <a:schemeClr val="tx1"/>
              </a:solidFill>
              <a:latin typeface="Arial" panose="020B0604020202020204" pitchFamily="34" charset="0"/>
              <a:cs typeface="Arial" panose="020B0604020202020204" pitchFamily="34" charset="0"/>
            </a:rPr>
            <a:t>NUTRIENT MODELING</a:t>
          </a:r>
        </a:p>
      </dgm:t>
    </dgm:pt>
    <dgm:pt modelId="{28F3193E-7D7B-408D-AB2E-F1C643594310}" type="parTrans" cxnId="{70A206C8-E59A-4E8B-9917-D6AA9CE670AF}">
      <dgm:prSet/>
      <dgm:spPr/>
      <dgm:t>
        <a:bodyPr/>
        <a:lstStyle/>
        <a:p>
          <a:endParaRPr lang="en-US"/>
        </a:p>
      </dgm:t>
    </dgm:pt>
    <dgm:pt modelId="{04F99031-D722-43D6-BEB4-E1A5F17EF1BE}" type="sibTrans" cxnId="{70A206C8-E59A-4E8B-9917-D6AA9CE670AF}">
      <dgm:prSet/>
      <dgm:spPr/>
      <dgm:t>
        <a:bodyPr/>
        <a:lstStyle/>
        <a:p>
          <a:endParaRPr lang="en-US"/>
        </a:p>
      </dgm:t>
    </dgm:pt>
    <dgm:pt modelId="{7B6A2A72-0E61-4A3C-9789-D2F82D000F12}">
      <dgm:prSet phldrT="[Text]" custT="1"/>
      <dgm:spPr/>
      <dgm:t>
        <a:bodyPr/>
        <a:lstStyle/>
        <a:p>
          <a:r>
            <a:rPr lang="en-US" sz="1200" b="1" dirty="0">
              <a:solidFill>
                <a:schemeClr val="tx1"/>
              </a:solidFill>
              <a:latin typeface="Arial" panose="020B0604020202020204" pitchFamily="34" charset="0"/>
              <a:cs typeface="Arial" panose="020B0604020202020204" pitchFamily="34" charset="0"/>
            </a:rPr>
            <a:t>UNIQUE HYBRID DESIGN</a:t>
          </a:r>
        </a:p>
      </dgm:t>
    </dgm:pt>
    <dgm:pt modelId="{1DBB4CBD-E097-4905-9E5E-D47203062547}" type="parTrans" cxnId="{A11F27BC-7628-4FD7-B313-98E413E0915A}">
      <dgm:prSet/>
      <dgm:spPr/>
      <dgm:t>
        <a:bodyPr/>
        <a:lstStyle/>
        <a:p>
          <a:endParaRPr lang="en-US"/>
        </a:p>
      </dgm:t>
    </dgm:pt>
    <dgm:pt modelId="{EB1D41B6-F121-479B-94B1-8C3A2980ADB2}" type="sibTrans" cxnId="{A11F27BC-7628-4FD7-B313-98E413E0915A}">
      <dgm:prSet/>
      <dgm:spPr/>
      <dgm:t>
        <a:bodyPr/>
        <a:lstStyle/>
        <a:p>
          <a:endParaRPr lang="en-US"/>
        </a:p>
      </dgm:t>
    </dgm:pt>
    <dgm:pt modelId="{D658557F-4258-498E-BD13-4436A36C7BF9}">
      <dgm:prSet phldrT="[Text]" custT="1"/>
      <dgm:spPr/>
      <dgm:t>
        <a:bodyPr/>
        <a:lstStyle/>
        <a:p>
          <a:r>
            <a:rPr lang="en-US" sz="1100" b="1" dirty="0">
              <a:solidFill>
                <a:schemeClr val="tx1"/>
              </a:solidFill>
              <a:latin typeface="Arial" panose="020B0604020202020204" pitchFamily="34" charset="0"/>
              <a:cs typeface="Arial" panose="020B0604020202020204" pitchFamily="34" charset="0"/>
            </a:rPr>
            <a:t>IMMUNO-SUPPRESSIVE PATHWAYS</a:t>
          </a:r>
        </a:p>
      </dgm:t>
    </dgm:pt>
    <dgm:pt modelId="{1083984C-670B-4142-AC88-E12F59E008CA}" type="parTrans" cxnId="{BB8ECF26-0BB0-4AB3-A0B6-890389F11975}">
      <dgm:prSet/>
      <dgm:spPr/>
      <dgm:t>
        <a:bodyPr/>
        <a:lstStyle/>
        <a:p>
          <a:endParaRPr lang="en-US"/>
        </a:p>
      </dgm:t>
    </dgm:pt>
    <dgm:pt modelId="{291EFB5A-9404-4005-8BB3-7ACF80F2C571}" type="sibTrans" cxnId="{BB8ECF26-0BB0-4AB3-A0B6-890389F11975}">
      <dgm:prSet/>
      <dgm:spPr/>
      <dgm:t>
        <a:bodyPr/>
        <a:lstStyle/>
        <a:p>
          <a:endParaRPr lang="en-US"/>
        </a:p>
      </dgm:t>
    </dgm:pt>
    <dgm:pt modelId="{C31E23DC-9BA2-4218-B53D-64E1E0A40465}">
      <dgm:prSet phldrT="[Text]" custT="1"/>
      <dgm:spPr/>
      <dgm:t>
        <a:bodyPr/>
        <a:lstStyle/>
        <a:p>
          <a:r>
            <a:rPr lang="en-US" sz="1100" b="1" dirty="0">
              <a:solidFill>
                <a:schemeClr val="tx1"/>
              </a:solidFill>
              <a:latin typeface="Arial" panose="020B0604020202020204" pitchFamily="34" charset="0"/>
              <a:cs typeface="Arial" panose="020B0604020202020204" pitchFamily="34" charset="0"/>
            </a:rPr>
            <a:t>IMMUNO-MODULATION</a:t>
          </a:r>
        </a:p>
      </dgm:t>
    </dgm:pt>
    <dgm:pt modelId="{C7712389-3C74-474F-B95D-CEBFBCDB222F}" type="parTrans" cxnId="{94364C07-5172-475B-8A5C-EB40A8925A19}">
      <dgm:prSet/>
      <dgm:spPr/>
      <dgm:t>
        <a:bodyPr/>
        <a:lstStyle/>
        <a:p>
          <a:endParaRPr lang="en-US"/>
        </a:p>
      </dgm:t>
    </dgm:pt>
    <dgm:pt modelId="{72E606CE-75B3-48C2-9B62-3FD1FB82DD3D}" type="sibTrans" cxnId="{94364C07-5172-475B-8A5C-EB40A8925A19}">
      <dgm:prSet/>
      <dgm:spPr/>
      <dgm:t>
        <a:bodyPr/>
        <a:lstStyle/>
        <a:p>
          <a:endParaRPr lang="en-US"/>
        </a:p>
      </dgm:t>
    </dgm:pt>
    <dgm:pt modelId="{B9580512-46D5-44CF-9591-1C1D752EDE73}" type="pres">
      <dgm:prSet presAssocID="{B48EC490-B561-4181-B7C2-72421EC0F3F5}" presName="Name0" presStyleCnt="0">
        <dgm:presLayoutVars>
          <dgm:dir/>
          <dgm:animLvl val="lvl"/>
          <dgm:resizeHandles val="exact"/>
        </dgm:presLayoutVars>
      </dgm:prSet>
      <dgm:spPr/>
    </dgm:pt>
    <dgm:pt modelId="{951C10D9-B13E-4976-8D14-90E84BE25024}" type="pres">
      <dgm:prSet presAssocID="{7B6A2A72-0E61-4A3C-9789-D2F82D000F12}" presName="parTxOnly" presStyleLbl="node1" presStyleIdx="0" presStyleCnt="5">
        <dgm:presLayoutVars>
          <dgm:chMax val="0"/>
          <dgm:chPref val="0"/>
          <dgm:bulletEnabled val="1"/>
        </dgm:presLayoutVars>
      </dgm:prSet>
      <dgm:spPr/>
    </dgm:pt>
    <dgm:pt modelId="{460953B7-007C-4512-BB45-18A25111FA78}" type="pres">
      <dgm:prSet presAssocID="{EB1D41B6-F121-479B-94B1-8C3A2980ADB2}" presName="parTxOnlySpace" presStyleCnt="0"/>
      <dgm:spPr/>
    </dgm:pt>
    <dgm:pt modelId="{C712ECFE-B9FC-4596-8185-16E0E9122A4E}" type="pres">
      <dgm:prSet presAssocID="{BB896A53-ADA0-4AE6-833F-A618ACC4D67F}" presName="parTxOnly" presStyleLbl="node1" presStyleIdx="1" presStyleCnt="5">
        <dgm:presLayoutVars>
          <dgm:chMax val="0"/>
          <dgm:chPref val="0"/>
          <dgm:bulletEnabled val="1"/>
        </dgm:presLayoutVars>
      </dgm:prSet>
      <dgm:spPr/>
    </dgm:pt>
    <dgm:pt modelId="{133FE21F-56F4-4FAE-A3CA-CD886CD58C2F}" type="pres">
      <dgm:prSet presAssocID="{8ECF2DFB-58BA-44DE-AFF4-94DFCCD80403}" presName="parTxOnlySpace" presStyleCnt="0"/>
      <dgm:spPr/>
    </dgm:pt>
    <dgm:pt modelId="{F6A7A8E1-DA13-454B-9A0B-92A406B244B3}" type="pres">
      <dgm:prSet presAssocID="{C31E23DC-9BA2-4218-B53D-64E1E0A40465}" presName="parTxOnly" presStyleLbl="node1" presStyleIdx="2" presStyleCnt="5">
        <dgm:presLayoutVars>
          <dgm:chMax val="0"/>
          <dgm:chPref val="0"/>
          <dgm:bulletEnabled val="1"/>
        </dgm:presLayoutVars>
      </dgm:prSet>
      <dgm:spPr/>
    </dgm:pt>
    <dgm:pt modelId="{4CFF01E7-3748-4F71-BE25-84DED4A80A0D}" type="pres">
      <dgm:prSet presAssocID="{72E606CE-75B3-48C2-9B62-3FD1FB82DD3D}" presName="parTxOnlySpace" presStyleCnt="0"/>
      <dgm:spPr/>
    </dgm:pt>
    <dgm:pt modelId="{2F03F37E-C4E9-493C-8420-C58EE94B71C6}" type="pres">
      <dgm:prSet presAssocID="{7F086DAD-DB1B-4790-88B5-2336EAB15C0E}" presName="parTxOnly" presStyleLbl="node1" presStyleIdx="3" presStyleCnt="5">
        <dgm:presLayoutVars>
          <dgm:chMax val="0"/>
          <dgm:chPref val="0"/>
          <dgm:bulletEnabled val="1"/>
        </dgm:presLayoutVars>
      </dgm:prSet>
      <dgm:spPr/>
    </dgm:pt>
    <dgm:pt modelId="{FAE414B7-B469-44F3-A7BD-A38597FC2B59}" type="pres">
      <dgm:prSet presAssocID="{04F99031-D722-43D6-BEB4-E1A5F17EF1BE}" presName="parTxOnlySpace" presStyleCnt="0"/>
      <dgm:spPr/>
    </dgm:pt>
    <dgm:pt modelId="{3BD589F8-247D-487B-B8D1-8179711DD5C1}" type="pres">
      <dgm:prSet presAssocID="{D658557F-4258-498E-BD13-4436A36C7BF9}" presName="parTxOnly" presStyleLbl="node1" presStyleIdx="4" presStyleCnt="5">
        <dgm:presLayoutVars>
          <dgm:chMax val="0"/>
          <dgm:chPref val="0"/>
          <dgm:bulletEnabled val="1"/>
        </dgm:presLayoutVars>
      </dgm:prSet>
      <dgm:spPr/>
    </dgm:pt>
  </dgm:ptLst>
  <dgm:cxnLst>
    <dgm:cxn modelId="{94364C07-5172-475B-8A5C-EB40A8925A19}" srcId="{B48EC490-B561-4181-B7C2-72421EC0F3F5}" destId="{C31E23DC-9BA2-4218-B53D-64E1E0A40465}" srcOrd="2" destOrd="0" parTransId="{C7712389-3C74-474F-B95D-CEBFBCDB222F}" sibTransId="{72E606CE-75B3-48C2-9B62-3FD1FB82DD3D}"/>
    <dgm:cxn modelId="{975ABF1B-3C53-4C51-AF84-81E38022E2DE}" type="presOf" srcId="{BB896A53-ADA0-4AE6-833F-A618ACC4D67F}" destId="{C712ECFE-B9FC-4596-8185-16E0E9122A4E}" srcOrd="0" destOrd="0" presId="urn:microsoft.com/office/officeart/2005/8/layout/chevron1"/>
    <dgm:cxn modelId="{BB8ECF26-0BB0-4AB3-A0B6-890389F11975}" srcId="{B48EC490-B561-4181-B7C2-72421EC0F3F5}" destId="{D658557F-4258-498E-BD13-4436A36C7BF9}" srcOrd="4" destOrd="0" parTransId="{1083984C-670B-4142-AC88-E12F59E008CA}" sibTransId="{291EFB5A-9404-4005-8BB3-7ACF80F2C571}"/>
    <dgm:cxn modelId="{79C05462-7673-4386-A5A3-84B4F2D94258}" type="presOf" srcId="{C31E23DC-9BA2-4218-B53D-64E1E0A40465}" destId="{F6A7A8E1-DA13-454B-9A0B-92A406B244B3}" srcOrd="0" destOrd="0" presId="urn:microsoft.com/office/officeart/2005/8/layout/chevron1"/>
    <dgm:cxn modelId="{63A04A86-6AA0-449D-A724-0548F81D67DC}" type="presOf" srcId="{7F086DAD-DB1B-4790-88B5-2336EAB15C0E}" destId="{2F03F37E-C4E9-493C-8420-C58EE94B71C6}" srcOrd="0" destOrd="0" presId="urn:microsoft.com/office/officeart/2005/8/layout/chevron1"/>
    <dgm:cxn modelId="{6991BD87-7F82-4CF4-94D4-91954A1D8A12}" type="presOf" srcId="{D658557F-4258-498E-BD13-4436A36C7BF9}" destId="{3BD589F8-247D-487B-B8D1-8179711DD5C1}" srcOrd="0" destOrd="0" presId="urn:microsoft.com/office/officeart/2005/8/layout/chevron1"/>
    <dgm:cxn modelId="{589427AC-4DC9-43A5-959C-41AA62B383EC}" srcId="{B48EC490-B561-4181-B7C2-72421EC0F3F5}" destId="{BB896A53-ADA0-4AE6-833F-A618ACC4D67F}" srcOrd="1" destOrd="0" parTransId="{6EC3191C-5209-4A28-BFCC-37BF52516DB9}" sibTransId="{8ECF2DFB-58BA-44DE-AFF4-94DFCCD80403}"/>
    <dgm:cxn modelId="{A11F27BC-7628-4FD7-B313-98E413E0915A}" srcId="{B48EC490-B561-4181-B7C2-72421EC0F3F5}" destId="{7B6A2A72-0E61-4A3C-9789-D2F82D000F12}" srcOrd="0" destOrd="0" parTransId="{1DBB4CBD-E097-4905-9E5E-D47203062547}" sibTransId="{EB1D41B6-F121-479B-94B1-8C3A2980ADB2}"/>
    <dgm:cxn modelId="{70A206C8-E59A-4E8B-9917-D6AA9CE670AF}" srcId="{B48EC490-B561-4181-B7C2-72421EC0F3F5}" destId="{7F086DAD-DB1B-4790-88B5-2336EAB15C0E}" srcOrd="3" destOrd="0" parTransId="{28F3193E-7D7B-408D-AB2E-F1C643594310}" sibTransId="{04F99031-D722-43D6-BEB4-E1A5F17EF1BE}"/>
    <dgm:cxn modelId="{590092CD-A25A-4D07-AA46-EDDC04C805CC}" type="presOf" srcId="{7B6A2A72-0E61-4A3C-9789-D2F82D000F12}" destId="{951C10D9-B13E-4976-8D14-90E84BE25024}" srcOrd="0" destOrd="0" presId="urn:microsoft.com/office/officeart/2005/8/layout/chevron1"/>
    <dgm:cxn modelId="{6747FED4-97C8-406C-B556-BA3B3B128C67}" type="presOf" srcId="{B48EC490-B561-4181-B7C2-72421EC0F3F5}" destId="{B9580512-46D5-44CF-9591-1C1D752EDE73}" srcOrd="0" destOrd="0" presId="urn:microsoft.com/office/officeart/2005/8/layout/chevron1"/>
    <dgm:cxn modelId="{C3FC3D3C-B860-4124-AF2A-354A202C3FED}" type="presParOf" srcId="{B9580512-46D5-44CF-9591-1C1D752EDE73}" destId="{951C10D9-B13E-4976-8D14-90E84BE25024}" srcOrd="0" destOrd="0" presId="urn:microsoft.com/office/officeart/2005/8/layout/chevron1"/>
    <dgm:cxn modelId="{3A9120CF-F806-4D71-B8BC-C1C667EC589A}" type="presParOf" srcId="{B9580512-46D5-44CF-9591-1C1D752EDE73}" destId="{460953B7-007C-4512-BB45-18A25111FA78}" srcOrd="1" destOrd="0" presId="urn:microsoft.com/office/officeart/2005/8/layout/chevron1"/>
    <dgm:cxn modelId="{0217A22D-ECB6-4B3E-A05E-44F34CFBA859}" type="presParOf" srcId="{B9580512-46D5-44CF-9591-1C1D752EDE73}" destId="{C712ECFE-B9FC-4596-8185-16E0E9122A4E}" srcOrd="2" destOrd="0" presId="urn:microsoft.com/office/officeart/2005/8/layout/chevron1"/>
    <dgm:cxn modelId="{0C956130-8672-4226-882A-36520CE801D2}" type="presParOf" srcId="{B9580512-46D5-44CF-9591-1C1D752EDE73}" destId="{133FE21F-56F4-4FAE-A3CA-CD886CD58C2F}" srcOrd="3" destOrd="0" presId="urn:microsoft.com/office/officeart/2005/8/layout/chevron1"/>
    <dgm:cxn modelId="{9D3B86BA-44D4-4E77-A126-910D04F909A1}" type="presParOf" srcId="{B9580512-46D5-44CF-9591-1C1D752EDE73}" destId="{F6A7A8E1-DA13-454B-9A0B-92A406B244B3}" srcOrd="4" destOrd="0" presId="urn:microsoft.com/office/officeart/2005/8/layout/chevron1"/>
    <dgm:cxn modelId="{7D58D64B-5CAF-44C3-BB7C-9003660D5330}" type="presParOf" srcId="{B9580512-46D5-44CF-9591-1C1D752EDE73}" destId="{4CFF01E7-3748-4F71-BE25-84DED4A80A0D}" srcOrd="5" destOrd="0" presId="urn:microsoft.com/office/officeart/2005/8/layout/chevron1"/>
    <dgm:cxn modelId="{8CE0CB3B-7F15-45C1-A5AD-75954A0ACD93}" type="presParOf" srcId="{B9580512-46D5-44CF-9591-1C1D752EDE73}" destId="{2F03F37E-C4E9-493C-8420-C58EE94B71C6}" srcOrd="6" destOrd="0" presId="urn:microsoft.com/office/officeart/2005/8/layout/chevron1"/>
    <dgm:cxn modelId="{78CB4C7A-F242-409D-BA8E-91EA5EDECA3D}" type="presParOf" srcId="{B9580512-46D5-44CF-9591-1C1D752EDE73}" destId="{FAE414B7-B469-44F3-A7BD-A38597FC2B59}" srcOrd="7" destOrd="0" presId="urn:microsoft.com/office/officeart/2005/8/layout/chevron1"/>
    <dgm:cxn modelId="{CEA36512-81BF-4CAF-A94B-F54597259983}" type="presParOf" srcId="{B9580512-46D5-44CF-9591-1C1D752EDE73}" destId="{3BD589F8-247D-487B-B8D1-8179711DD5C1}" srcOrd="8" destOrd="0" presId="urn:microsoft.com/office/officeart/2005/8/layout/chevron1"/>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48EC490-B561-4181-B7C2-72421EC0F3F5}"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7B6A2A72-0E61-4A3C-9789-D2F82D000F12}">
      <dgm:prSet phldrT="[Text]" custT="1"/>
      <dgm:spPr/>
      <dgm:t>
        <a:bodyPr/>
        <a:lstStyle/>
        <a:p>
          <a:r>
            <a:rPr lang="en-US" sz="1200" b="1">
              <a:latin typeface="Arial" panose="020B0604020202020204" pitchFamily="34" charset="0"/>
              <a:cs typeface="Arial" panose="020B0604020202020204" pitchFamily="34" charset="0"/>
            </a:rPr>
            <a:t>UNIQUE HYBRID DESIGN</a:t>
          </a:r>
          <a:endParaRPr lang="en-US" sz="1200" b="1" dirty="0">
            <a:latin typeface="Arial" panose="020B0604020202020204" pitchFamily="34" charset="0"/>
            <a:cs typeface="Arial" panose="020B0604020202020204" pitchFamily="34" charset="0"/>
          </a:endParaRPr>
        </a:p>
      </dgm:t>
    </dgm:pt>
    <dgm:pt modelId="{1DBB4CBD-E097-4905-9E5E-D47203062547}" type="parTrans" cxnId="{A11F27BC-7628-4FD7-B313-98E413E0915A}">
      <dgm:prSet/>
      <dgm:spPr/>
      <dgm:t>
        <a:bodyPr/>
        <a:lstStyle/>
        <a:p>
          <a:endParaRPr lang="en-US"/>
        </a:p>
      </dgm:t>
    </dgm:pt>
    <dgm:pt modelId="{EB1D41B6-F121-479B-94B1-8C3A2980ADB2}" type="sibTrans" cxnId="{A11F27BC-7628-4FD7-B313-98E413E0915A}">
      <dgm:prSet/>
      <dgm:spPr/>
      <dgm:t>
        <a:bodyPr/>
        <a:lstStyle/>
        <a:p>
          <a:endParaRPr lang="en-US"/>
        </a:p>
      </dgm:t>
    </dgm:pt>
    <dgm:pt modelId="{BE78838C-5C70-4DFB-A8E3-72834B71BC6D}">
      <dgm:prSet phldrT="[Text]" custT="1"/>
      <dgm:spPr/>
      <dgm:t>
        <a:bodyPr/>
        <a:lstStyle/>
        <a:p>
          <a:pPr>
            <a:buFont typeface="Arial" panose="020B0604020202020204" pitchFamily="34" charset="0"/>
            <a:buChar char="•"/>
          </a:pPr>
          <a:r>
            <a:rPr lang="en-US" sz="1100" b="1">
              <a:latin typeface="Arial" panose="020B0604020202020204" pitchFamily="34" charset="0"/>
              <a:cs typeface="Arial" panose="020B0604020202020204" pitchFamily="34" charset="0"/>
            </a:rPr>
            <a:t>FIRST –EVER SIMULATION OF TNBC TME </a:t>
          </a:r>
          <a:r>
            <a:rPr lang="en-US" sz="1100" b="0">
              <a:latin typeface="Arial" panose="020B0604020202020204" pitchFamily="34" charset="0"/>
              <a:cs typeface="Arial" panose="020B0604020202020204" pitchFamily="34" charset="0"/>
            </a:rPr>
            <a:t>with</a:t>
          </a:r>
          <a:r>
            <a:rPr lang="en-US" sz="1100" b="1">
              <a:latin typeface="Arial" panose="020B0604020202020204" pitchFamily="34" charset="0"/>
              <a:cs typeface="Arial" panose="020B0604020202020204" pitchFamily="34" charset="0"/>
            </a:rPr>
            <a:t> </a:t>
          </a:r>
          <a:r>
            <a:rPr lang="en-US" sz="1100" b="0">
              <a:latin typeface="Arial" panose="020B0604020202020204" pitchFamily="34" charset="0"/>
              <a:cs typeface="Arial" panose="020B0604020202020204" pitchFamily="34" charset="0"/>
            </a:rPr>
            <a:t>dynamic tumor immune interactions. </a:t>
          </a:r>
          <a:endParaRPr lang="en-US" sz="1100" b="1" dirty="0">
            <a:latin typeface="Arial" panose="020B0604020202020204" pitchFamily="34" charset="0"/>
            <a:cs typeface="Arial" panose="020B0604020202020204" pitchFamily="34" charset="0"/>
          </a:endParaRPr>
        </a:p>
      </dgm:t>
    </dgm:pt>
    <dgm:pt modelId="{9DBB9C1F-D20B-403B-8A5E-8B22EDAE8049}" type="parTrans" cxnId="{CC774DBD-4BD1-48F7-99BB-06780E257BB9}">
      <dgm:prSet/>
      <dgm:spPr/>
      <dgm:t>
        <a:bodyPr/>
        <a:lstStyle/>
        <a:p>
          <a:endParaRPr lang="en-US"/>
        </a:p>
      </dgm:t>
    </dgm:pt>
    <dgm:pt modelId="{E8D23791-2397-4085-BA44-C0842EAABB85}" type="sibTrans" cxnId="{CC774DBD-4BD1-48F7-99BB-06780E257BB9}">
      <dgm:prSet/>
      <dgm:spPr/>
      <dgm:t>
        <a:bodyPr/>
        <a:lstStyle/>
        <a:p>
          <a:endParaRPr lang="en-US"/>
        </a:p>
      </dgm:t>
    </dgm:pt>
    <dgm:pt modelId="{3AF2FCF1-F8EF-45CE-9416-EA28882E631D}">
      <dgm:prSet phldrT="[Text]" custT="1"/>
      <dgm:spPr/>
      <dgm:t>
        <a:bodyPr/>
        <a:lstStyle/>
        <a:p>
          <a:r>
            <a:rPr lang="en-US" sz="1100" b="1">
              <a:latin typeface="Arial" panose="020B0604020202020204" pitchFamily="34" charset="0"/>
              <a:cs typeface="Arial" panose="020B0604020202020204" pitchFamily="34" charset="0"/>
            </a:rPr>
            <a:t>DATA DRIVEN </a:t>
          </a:r>
          <a:r>
            <a:rPr lang="en-US" sz="1100" b="0">
              <a:latin typeface="Arial" panose="020B0604020202020204" pitchFamily="34" charset="0"/>
              <a:cs typeface="Arial" panose="020B0604020202020204" pitchFamily="34" charset="0"/>
            </a:rPr>
            <a:t>approach</a:t>
          </a:r>
          <a:r>
            <a:rPr lang="en-US" sz="1100" b="1">
              <a:latin typeface="Arial" panose="020B0604020202020204" pitchFamily="34" charset="0"/>
              <a:cs typeface="Arial" panose="020B0604020202020204" pitchFamily="34" charset="0"/>
            </a:rPr>
            <a:t> </a:t>
          </a:r>
          <a:r>
            <a:rPr lang="en-US" sz="1100" b="0">
              <a:latin typeface="Arial" panose="020B0604020202020204" pitchFamily="34" charset="0"/>
              <a:cs typeface="Arial" panose="020B0604020202020204" pitchFamily="34" charset="0"/>
            </a:rPr>
            <a:t>using</a:t>
          </a:r>
          <a:r>
            <a:rPr lang="en-US" sz="1100" b="1">
              <a:latin typeface="Arial" panose="020B0604020202020204" pitchFamily="34" charset="0"/>
              <a:cs typeface="Arial" panose="020B0604020202020204" pitchFamily="34" charset="0"/>
            </a:rPr>
            <a:t> </a:t>
          </a:r>
          <a:r>
            <a:rPr lang="en-US" sz="1100" b="0" i="0">
              <a:latin typeface="Arial" panose="020B0604020202020204" pitchFamily="34" charset="0"/>
              <a:cs typeface="Arial" panose="020B0604020202020204" pitchFamily="34" charset="0"/>
            </a:rPr>
            <a:t>high-throughput sequencing and transcriptomic data to model </a:t>
          </a:r>
          <a:r>
            <a:rPr lang="en-US" sz="1100" b="1" i="0">
              <a:latin typeface="Arial" panose="020B0604020202020204" pitchFamily="34" charset="0"/>
              <a:cs typeface="Arial" panose="020B0604020202020204" pitchFamily="34" charset="0"/>
            </a:rPr>
            <a:t>characteristics of a real TME </a:t>
          </a:r>
          <a:endParaRPr lang="en-US" sz="1100" b="1" dirty="0">
            <a:latin typeface="Arial" panose="020B0604020202020204" pitchFamily="34" charset="0"/>
            <a:cs typeface="Arial" panose="020B0604020202020204" pitchFamily="34" charset="0"/>
          </a:endParaRPr>
        </a:p>
      </dgm:t>
    </dgm:pt>
    <dgm:pt modelId="{1336CBBC-1B33-458C-8FA0-B0F1A4E0752A}" type="parTrans" cxnId="{C9F34934-769C-433B-B23B-CB3888D40468}">
      <dgm:prSet/>
      <dgm:spPr/>
      <dgm:t>
        <a:bodyPr/>
        <a:lstStyle/>
        <a:p>
          <a:endParaRPr lang="en-US"/>
        </a:p>
      </dgm:t>
    </dgm:pt>
    <dgm:pt modelId="{3A97C792-5ECB-49BC-913A-95496DBE4AB0}" type="sibTrans" cxnId="{C9F34934-769C-433B-B23B-CB3888D40468}">
      <dgm:prSet/>
      <dgm:spPr/>
      <dgm:t>
        <a:bodyPr/>
        <a:lstStyle/>
        <a:p>
          <a:endParaRPr lang="en-US"/>
        </a:p>
      </dgm:t>
    </dgm:pt>
    <dgm:pt modelId="{41E3BF7B-92CB-4EB6-BA00-C71722199B94}">
      <dgm:prSet phldrT="[Text]" custT="1"/>
      <dgm:spPr/>
      <dgm:t>
        <a:bodyPr/>
        <a:lstStyle/>
        <a:p>
          <a:pPr>
            <a:buFont typeface="Arial" panose="020B0604020202020204" pitchFamily="34" charset="0"/>
            <a:buChar char="•"/>
          </a:pPr>
          <a:r>
            <a:rPr lang="en-US" sz="1100" b="1" i="0">
              <a:latin typeface="Arial" panose="020B0604020202020204" pitchFamily="34" charset="0"/>
              <a:cs typeface="Arial" panose="020B0604020202020204" pitchFamily="34" charset="0"/>
            </a:rPr>
            <a:t>DISCRETE AGENT BASED MODEL</a:t>
          </a:r>
          <a:r>
            <a:rPr lang="en-US" sz="1100" b="0" i="0">
              <a:latin typeface="Arial" panose="020B0604020202020204" pitchFamily="34" charset="0"/>
              <a:cs typeface="Arial" panose="020B0604020202020204" pitchFamily="34" charset="0"/>
            </a:rPr>
            <a:t> coupled with</a:t>
          </a:r>
          <a:endParaRPr lang="en-US" sz="1100" b="1" dirty="0">
            <a:latin typeface="Arial" panose="020B0604020202020204" pitchFamily="34" charset="0"/>
            <a:cs typeface="Arial" panose="020B0604020202020204" pitchFamily="34" charset="0"/>
          </a:endParaRPr>
        </a:p>
      </dgm:t>
    </dgm:pt>
    <dgm:pt modelId="{FE32FFB7-C383-4F74-BE9F-F78BA8923C04}" type="parTrans" cxnId="{6F955350-E318-413C-85A7-E0CB23E92EB1}">
      <dgm:prSet/>
      <dgm:spPr/>
      <dgm:t>
        <a:bodyPr/>
        <a:lstStyle/>
        <a:p>
          <a:endParaRPr lang="en-US"/>
        </a:p>
      </dgm:t>
    </dgm:pt>
    <dgm:pt modelId="{13455DB8-1D58-454C-BC47-46EE5257B9B1}" type="sibTrans" cxnId="{6F955350-E318-413C-85A7-E0CB23E92EB1}">
      <dgm:prSet/>
      <dgm:spPr/>
      <dgm:t>
        <a:bodyPr/>
        <a:lstStyle/>
        <a:p>
          <a:endParaRPr lang="en-US"/>
        </a:p>
      </dgm:t>
    </dgm:pt>
    <dgm:pt modelId="{500D0F8B-B96C-4754-AF16-CAC167F5CBAD}">
      <dgm:prSet phldrT="[Text]" custT="1"/>
      <dgm:spPr/>
      <dgm:t>
        <a:bodyPr/>
        <a:lstStyle/>
        <a:p>
          <a:pPr>
            <a:buFont typeface="Arial" panose="020B0604020202020204" pitchFamily="34" charset="0"/>
            <a:buChar char="•"/>
          </a:pPr>
          <a:r>
            <a:rPr lang="en-US" sz="1100" b="1" i="0">
              <a:latin typeface="Arial" panose="020B0604020202020204" pitchFamily="34" charset="0"/>
              <a:cs typeface="Arial" panose="020B0604020202020204" pitchFamily="34" charset="0"/>
            </a:rPr>
            <a:t>CONTINOUS PARTIAL DIFFERENTIAL EQUATIONS-based </a:t>
          </a:r>
          <a:r>
            <a:rPr lang="en-US" sz="1100" b="0" i="0">
              <a:latin typeface="Arial" panose="020B0604020202020204" pitchFamily="34" charset="0"/>
              <a:cs typeface="Arial" panose="020B0604020202020204" pitchFamily="34" charset="0"/>
            </a:rPr>
            <a:t>model with</a:t>
          </a:r>
          <a:endParaRPr lang="en-US" sz="1100" b="1" dirty="0">
            <a:latin typeface="Arial" panose="020B0604020202020204" pitchFamily="34" charset="0"/>
            <a:cs typeface="Arial" panose="020B0604020202020204" pitchFamily="34" charset="0"/>
          </a:endParaRPr>
        </a:p>
      </dgm:t>
    </dgm:pt>
    <dgm:pt modelId="{994D19CA-8A1C-4657-AEE6-65E01E75F1BD}" type="parTrans" cxnId="{09B89BD6-1507-4A5E-ABF4-46E6E93BE509}">
      <dgm:prSet/>
      <dgm:spPr/>
      <dgm:t>
        <a:bodyPr/>
        <a:lstStyle/>
        <a:p>
          <a:endParaRPr lang="en-US"/>
        </a:p>
      </dgm:t>
    </dgm:pt>
    <dgm:pt modelId="{B82C7194-1682-40B4-AF9F-83FFB02AEE67}" type="sibTrans" cxnId="{09B89BD6-1507-4A5E-ABF4-46E6E93BE509}">
      <dgm:prSet/>
      <dgm:spPr/>
      <dgm:t>
        <a:bodyPr/>
        <a:lstStyle/>
        <a:p>
          <a:endParaRPr lang="en-US"/>
        </a:p>
      </dgm:t>
    </dgm:pt>
    <dgm:pt modelId="{977EC215-D2B1-4B47-9C40-345A27050D1F}" type="pres">
      <dgm:prSet presAssocID="{B48EC490-B561-4181-B7C2-72421EC0F3F5}" presName="Name0" presStyleCnt="0">
        <dgm:presLayoutVars>
          <dgm:dir/>
          <dgm:animLvl val="lvl"/>
          <dgm:resizeHandles val="exact"/>
        </dgm:presLayoutVars>
      </dgm:prSet>
      <dgm:spPr/>
    </dgm:pt>
    <dgm:pt modelId="{E9962E89-ECE2-442C-A708-223856281942}" type="pres">
      <dgm:prSet presAssocID="{7B6A2A72-0E61-4A3C-9789-D2F82D000F12}" presName="linNode" presStyleCnt="0"/>
      <dgm:spPr/>
    </dgm:pt>
    <dgm:pt modelId="{F89A1E5D-30E2-43E8-A222-6D84C1842F36}" type="pres">
      <dgm:prSet presAssocID="{7B6A2A72-0E61-4A3C-9789-D2F82D000F12}" presName="parentText" presStyleLbl="node1" presStyleIdx="0" presStyleCnt="1" custScaleX="28205" custLinFactNeighborX="7222" custLinFactNeighborY="2282">
        <dgm:presLayoutVars>
          <dgm:chMax val="1"/>
          <dgm:bulletEnabled val="1"/>
        </dgm:presLayoutVars>
      </dgm:prSet>
      <dgm:spPr/>
    </dgm:pt>
    <dgm:pt modelId="{A953581B-A4F7-4A54-8089-09BE135F1248}" type="pres">
      <dgm:prSet presAssocID="{7B6A2A72-0E61-4A3C-9789-D2F82D000F12}" presName="descendantText" presStyleLbl="alignAccFollowNode1" presStyleIdx="0" presStyleCnt="1" custScaleX="105391" custLinFactNeighborX="11213" custLinFactNeighborY="-6418">
        <dgm:presLayoutVars>
          <dgm:bulletEnabled val="1"/>
        </dgm:presLayoutVars>
      </dgm:prSet>
      <dgm:spPr/>
    </dgm:pt>
  </dgm:ptLst>
  <dgm:cxnLst>
    <dgm:cxn modelId="{D6270F20-BFC7-4F09-8C4D-4B0B21F32C93}" type="presOf" srcId="{41E3BF7B-92CB-4EB6-BA00-C71722199B94}" destId="{A953581B-A4F7-4A54-8089-09BE135F1248}" srcOrd="0" destOrd="1" presId="urn:microsoft.com/office/officeart/2005/8/layout/vList5"/>
    <dgm:cxn modelId="{C9F34934-769C-433B-B23B-CB3888D40468}" srcId="{7B6A2A72-0E61-4A3C-9789-D2F82D000F12}" destId="{3AF2FCF1-F8EF-45CE-9416-EA28882E631D}" srcOrd="3" destOrd="0" parTransId="{1336CBBC-1B33-458C-8FA0-B0F1A4E0752A}" sibTransId="{3A97C792-5ECB-49BC-913A-95496DBE4AB0}"/>
    <dgm:cxn modelId="{AF992044-3F02-48A6-9965-65398DD657A8}" type="presOf" srcId="{7B6A2A72-0E61-4A3C-9789-D2F82D000F12}" destId="{F89A1E5D-30E2-43E8-A222-6D84C1842F36}" srcOrd="0" destOrd="0" presId="urn:microsoft.com/office/officeart/2005/8/layout/vList5"/>
    <dgm:cxn modelId="{6F955350-E318-413C-85A7-E0CB23E92EB1}" srcId="{7B6A2A72-0E61-4A3C-9789-D2F82D000F12}" destId="{41E3BF7B-92CB-4EB6-BA00-C71722199B94}" srcOrd="1" destOrd="0" parTransId="{FE32FFB7-C383-4F74-BE9F-F78BA8923C04}" sibTransId="{13455DB8-1D58-454C-BC47-46EE5257B9B1}"/>
    <dgm:cxn modelId="{BD5DA788-2C17-4C42-B728-744B965C169D}" type="presOf" srcId="{B48EC490-B561-4181-B7C2-72421EC0F3F5}" destId="{977EC215-D2B1-4B47-9C40-345A27050D1F}" srcOrd="0" destOrd="0" presId="urn:microsoft.com/office/officeart/2005/8/layout/vList5"/>
    <dgm:cxn modelId="{465E63A4-EE6F-45E9-B213-8E855EDFEC41}" type="presOf" srcId="{3AF2FCF1-F8EF-45CE-9416-EA28882E631D}" destId="{A953581B-A4F7-4A54-8089-09BE135F1248}" srcOrd="0" destOrd="3" presId="urn:microsoft.com/office/officeart/2005/8/layout/vList5"/>
    <dgm:cxn modelId="{A11F27BC-7628-4FD7-B313-98E413E0915A}" srcId="{B48EC490-B561-4181-B7C2-72421EC0F3F5}" destId="{7B6A2A72-0E61-4A3C-9789-D2F82D000F12}" srcOrd="0" destOrd="0" parTransId="{1DBB4CBD-E097-4905-9E5E-D47203062547}" sibTransId="{EB1D41B6-F121-479B-94B1-8C3A2980ADB2}"/>
    <dgm:cxn modelId="{CC774DBD-4BD1-48F7-99BB-06780E257BB9}" srcId="{7B6A2A72-0E61-4A3C-9789-D2F82D000F12}" destId="{BE78838C-5C70-4DFB-A8E3-72834B71BC6D}" srcOrd="0" destOrd="0" parTransId="{9DBB9C1F-D20B-403B-8A5E-8B22EDAE8049}" sibTransId="{E8D23791-2397-4085-BA44-C0842EAABB85}"/>
    <dgm:cxn modelId="{09B89BD6-1507-4A5E-ABF4-46E6E93BE509}" srcId="{7B6A2A72-0E61-4A3C-9789-D2F82D000F12}" destId="{500D0F8B-B96C-4754-AF16-CAC167F5CBAD}" srcOrd="2" destOrd="0" parTransId="{994D19CA-8A1C-4657-AEE6-65E01E75F1BD}" sibTransId="{B82C7194-1682-40B4-AF9F-83FFB02AEE67}"/>
    <dgm:cxn modelId="{25783EE7-F097-413A-A53F-26621CDB406C}" type="presOf" srcId="{500D0F8B-B96C-4754-AF16-CAC167F5CBAD}" destId="{A953581B-A4F7-4A54-8089-09BE135F1248}" srcOrd="0" destOrd="2" presId="urn:microsoft.com/office/officeart/2005/8/layout/vList5"/>
    <dgm:cxn modelId="{05BE03F6-5B50-4E00-8474-3D40B75F63A8}" type="presOf" srcId="{BE78838C-5C70-4DFB-A8E3-72834B71BC6D}" destId="{A953581B-A4F7-4A54-8089-09BE135F1248}" srcOrd="0" destOrd="0" presId="urn:microsoft.com/office/officeart/2005/8/layout/vList5"/>
    <dgm:cxn modelId="{506210E5-341F-47B8-B17E-40D55ED2E1C5}" type="presParOf" srcId="{977EC215-D2B1-4B47-9C40-345A27050D1F}" destId="{E9962E89-ECE2-442C-A708-223856281942}" srcOrd="0" destOrd="0" presId="urn:microsoft.com/office/officeart/2005/8/layout/vList5"/>
    <dgm:cxn modelId="{D0079641-465C-408D-9B48-2EA3F67AFD38}" type="presParOf" srcId="{E9962E89-ECE2-442C-A708-223856281942}" destId="{F89A1E5D-30E2-43E8-A222-6D84C1842F36}" srcOrd="0" destOrd="0" presId="urn:microsoft.com/office/officeart/2005/8/layout/vList5"/>
    <dgm:cxn modelId="{6DD4F7F3-EAE3-4771-874A-B90A9DC81D05}" type="presParOf" srcId="{E9962E89-ECE2-442C-A708-223856281942}" destId="{A953581B-A4F7-4A54-8089-09BE135F1248}" srcOrd="1" destOrd="0" presId="urn:microsoft.com/office/officeart/2005/8/layout/vList5"/>
  </dgm:cxnLst>
  <dgm:bg/>
  <dgm:whole/>
  <dgm:extLst>
    <a:ext uri="http://schemas.microsoft.com/office/drawing/2008/diagram">
      <dsp:dataModelExt xmlns:dsp="http://schemas.microsoft.com/office/drawing/2008/diagram" relId="rId25"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48EC490-B561-4181-B7C2-72421EC0F3F5}"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n-US"/>
        </a:p>
      </dgm:t>
    </dgm:pt>
    <dgm:pt modelId="{5D87E367-56BF-456E-9584-B43EE474002C}">
      <dgm:prSet phldrT="[Text]" custT="1"/>
      <dgm:spPr/>
      <dgm:t>
        <a:bodyPr/>
        <a:lstStyle/>
        <a:p>
          <a:r>
            <a:rPr lang="en-US" sz="1100" b="1" dirty="0">
              <a:latin typeface="Arial" panose="020B0604020202020204" pitchFamily="34" charset="0"/>
              <a:cs typeface="Arial" panose="020B0604020202020204" pitchFamily="34" charset="0"/>
            </a:rPr>
            <a:t>CANCER AGENTS</a:t>
          </a:r>
        </a:p>
      </dgm:t>
    </dgm:pt>
    <dgm:pt modelId="{436D0BB5-06FA-417E-BF6C-4384F4572FED}" type="parTrans" cxnId="{5223AEA8-4E03-4586-B3A5-042563399674}">
      <dgm:prSet/>
      <dgm:spPr/>
      <dgm:t>
        <a:bodyPr/>
        <a:lstStyle/>
        <a:p>
          <a:endParaRPr lang="en-US"/>
        </a:p>
      </dgm:t>
    </dgm:pt>
    <dgm:pt modelId="{081004F5-727C-4666-B0CB-37EF7B6529CA}" type="sibTrans" cxnId="{5223AEA8-4E03-4586-B3A5-042563399674}">
      <dgm:prSet/>
      <dgm:spPr/>
      <dgm:t>
        <a:bodyPr/>
        <a:lstStyle/>
        <a:p>
          <a:endParaRPr lang="en-US"/>
        </a:p>
      </dgm:t>
    </dgm:pt>
    <dgm:pt modelId="{E639541A-2C25-45B8-858B-6FCF3ADB8BB8}">
      <dgm:prSet phldrT="[Text]" custT="1"/>
      <dgm:spPr/>
      <dgm:t>
        <a:bodyPr/>
        <a:lstStyle/>
        <a:p>
          <a:r>
            <a:rPr lang="en-US" sz="1100" b="0" i="0" dirty="0">
              <a:latin typeface="Arial" panose="020B0604020202020204" pitchFamily="34" charset="0"/>
              <a:cs typeface="Arial" panose="020B0604020202020204" pitchFamily="34" charset="0"/>
            </a:rPr>
            <a:t>Accumulate mutations resulting :</a:t>
          </a:r>
          <a:endParaRPr lang="en-US" sz="1100" b="0" dirty="0">
            <a:latin typeface="Arial" panose="020B0604020202020204" pitchFamily="34" charset="0"/>
            <a:cs typeface="Arial" panose="020B0604020202020204" pitchFamily="34" charset="0"/>
          </a:endParaRPr>
        </a:p>
      </dgm:t>
    </dgm:pt>
    <dgm:pt modelId="{E6F2637E-C524-4450-AC0A-4DF205D2EBEF}" type="parTrans" cxnId="{C10E51FB-0C25-4839-8AC1-355D31D055D3}">
      <dgm:prSet/>
      <dgm:spPr/>
      <dgm:t>
        <a:bodyPr/>
        <a:lstStyle/>
        <a:p>
          <a:endParaRPr lang="en-US"/>
        </a:p>
      </dgm:t>
    </dgm:pt>
    <dgm:pt modelId="{3ECF3C9E-81EF-4369-A1A0-D2AAA1FF8A6D}" type="sibTrans" cxnId="{C10E51FB-0C25-4839-8AC1-355D31D055D3}">
      <dgm:prSet/>
      <dgm:spPr/>
      <dgm:t>
        <a:bodyPr/>
        <a:lstStyle/>
        <a:p>
          <a:endParaRPr lang="en-US"/>
        </a:p>
      </dgm:t>
    </dgm:pt>
    <dgm:pt modelId="{EB2A52C9-5F88-4A8D-A7C8-5F0D3A236C9F}">
      <dgm:prSet phldrT="[Text]" custT="1"/>
      <dgm:spPr/>
      <dgm:t>
        <a:bodyPr/>
        <a:lstStyle/>
        <a:p>
          <a:r>
            <a:rPr lang="en-US" sz="1100" b="0" i="0" dirty="0">
              <a:latin typeface="Arial" panose="020B0604020202020204" pitchFamily="34" charset="0"/>
              <a:cs typeface="Arial" panose="020B0604020202020204" pitchFamily="34" charset="0"/>
            </a:rPr>
            <a:t>(2) loss of immunogenicity through inhibitory immune checkpoint molecules(LAG3, PDL1,TIGIT etc.)</a:t>
          </a:r>
          <a:endParaRPr lang="en-US" sz="1100" b="0" dirty="0">
            <a:latin typeface="Arial" panose="020B0604020202020204" pitchFamily="34" charset="0"/>
            <a:cs typeface="Arial" panose="020B0604020202020204" pitchFamily="34" charset="0"/>
          </a:endParaRPr>
        </a:p>
      </dgm:t>
    </dgm:pt>
    <dgm:pt modelId="{48EEF84F-4B49-40FD-A18A-AEC50F3A262A}" type="parTrans" cxnId="{76ED5B38-3E64-4195-BCC9-6FF5C2781A1A}">
      <dgm:prSet/>
      <dgm:spPr/>
      <dgm:t>
        <a:bodyPr/>
        <a:lstStyle/>
        <a:p>
          <a:endParaRPr lang="en-US"/>
        </a:p>
      </dgm:t>
    </dgm:pt>
    <dgm:pt modelId="{E2AD942A-7832-4B71-B7D4-86B57BC0C775}" type="sibTrans" cxnId="{76ED5B38-3E64-4195-BCC9-6FF5C2781A1A}">
      <dgm:prSet/>
      <dgm:spPr/>
      <dgm:t>
        <a:bodyPr/>
        <a:lstStyle/>
        <a:p>
          <a:endParaRPr lang="en-US"/>
        </a:p>
      </dgm:t>
    </dgm:pt>
    <dgm:pt modelId="{5EBBDE10-8539-461A-9845-EEC5B39D10D5}">
      <dgm:prSet phldrT="[Text]" custT="1"/>
      <dgm:spPr/>
      <dgm:t>
        <a:bodyPr/>
        <a:lstStyle/>
        <a:p>
          <a:r>
            <a:rPr lang="en-US" sz="1100" b="0" i="0" dirty="0">
              <a:latin typeface="Arial" panose="020B0604020202020204" pitchFamily="34" charset="0"/>
              <a:cs typeface="Arial" panose="020B0604020202020204" pitchFamily="34" charset="0"/>
            </a:rPr>
            <a:t>(3) release immunosuppressive signaling molecules  &amp; increased or decreased duplication/survival </a:t>
          </a:r>
          <a:endParaRPr lang="en-US" sz="1100" b="0" dirty="0">
            <a:latin typeface="Arial" panose="020B0604020202020204" pitchFamily="34" charset="0"/>
            <a:cs typeface="Arial" panose="020B0604020202020204" pitchFamily="34" charset="0"/>
          </a:endParaRPr>
        </a:p>
      </dgm:t>
    </dgm:pt>
    <dgm:pt modelId="{05EF11BA-7094-4B55-8F4B-010DBEEC06B7}" type="parTrans" cxnId="{65CE4B70-D6EA-46B5-BFCC-5CC32CC82BBB}">
      <dgm:prSet/>
      <dgm:spPr/>
      <dgm:t>
        <a:bodyPr/>
        <a:lstStyle/>
        <a:p>
          <a:endParaRPr lang="en-US"/>
        </a:p>
      </dgm:t>
    </dgm:pt>
    <dgm:pt modelId="{667094A8-9F21-4C0F-A88A-3EE70966E7B3}" type="sibTrans" cxnId="{65CE4B70-D6EA-46B5-BFCC-5CC32CC82BBB}">
      <dgm:prSet/>
      <dgm:spPr/>
      <dgm:t>
        <a:bodyPr/>
        <a:lstStyle/>
        <a:p>
          <a:endParaRPr lang="en-US"/>
        </a:p>
      </dgm:t>
    </dgm:pt>
    <dgm:pt modelId="{9B40862D-3157-49B9-8946-78C62BD2BDBC}">
      <dgm:prSet phldrT="[Text]" custT="1"/>
      <dgm:spPr/>
      <dgm:t>
        <a:bodyPr/>
        <a:lstStyle/>
        <a:p>
          <a:r>
            <a:rPr lang="en-US" sz="1100" b="0" i="0" dirty="0">
              <a:latin typeface="Arial" panose="020B0604020202020204" pitchFamily="34" charset="0"/>
              <a:cs typeface="Arial" panose="020B0604020202020204" pitchFamily="34" charset="0"/>
            </a:rPr>
            <a:t>1)loss or acquisition of antigenicity or new antigens</a:t>
          </a:r>
          <a:endParaRPr lang="en-US" sz="1100" b="0" dirty="0">
            <a:latin typeface="Arial" panose="020B0604020202020204" pitchFamily="34" charset="0"/>
            <a:cs typeface="Arial" panose="020B0604020202020204" pitchFamily="34" charset="0"/>
          </a:endParaRPr>
        </a:p>
      </dgm:t>
    </dgm:pt>
    <dgm:pt modelId="{F31EB68F-D721-4E88-AA85-B185239CAEFA}" type="parTrans" cxnId="{1835EABB-408E-4A04-BB17-CC5937DB9B03}">
      <dgm:prSet/>
      <dgm:spPr/>
      <dgm:t>
        <a:bodyPr/>
        <a:lstStyle/>
        <a:p>
          <a:endParaRPr lang="en-US"/>
        </a:p>
      </dgm:t>
    </dgm:pt>
    <dgm:pt modelId="{71565295-838E-4B33-86FF-F2844FDCFD4A}" type="sibTrans" cxnId="{1835EABB-408E-4A04-BB17-CC5937DB9B03}">
      <dgm:prSet/>
      <dgm:spPr/>
      <dgm:t>
        <a:bodyPr/>
        <a:lstStyle/>
        <a:p>
          <a:endParaRPr lang="en-US"/>
        </a:p>
      </dgm:t>
    </dgm:pt>
    <dgm:pt modelId="{7B8A149B-EDD4-42B5-A690-45A2DE0F356B}">
      <dgm:prSet phldrT="[Text]" custT="1"/>
      <dgm:spPr/>
      <dgm:t>
        <a:bodyPr/>
        <a:lstStyle/>
        <a:p>
          <a:r>
            <a:rPr lang="en-US" sz="1100" b="1" dirty="0">
              <a:latin typeface="Arial" panose="020B0604020202020204" pitchFamily="34" charset="0"/>
              <a:cs typeface="Arial" panose="020B0604020202020204" pitchFamily="34" charset="0"/>
            </a:rPr>
            <a:t>CAFS</a:t>
          </a:r>
        </a:p>
      </dgm:t>
    </dgm:pt>
    <dgm:pt modelId="{E2EF7915-B6C5-4708-B8F2-6DEE8D48B79D}" type="parTrans" cxnId="{69D0A967-D1B7-46C5-A6AC-6C6082144F95}">
      <dgm:prSet/>
      <dgm:spPr/>
      <dgm:t>
        <a:bodyPr/>
        <a:lstStyle/>
        <a:p>
          <a:endParaRPr lang="en-US"/>
        </a:p>
      </dgm:t>
    </dgm:pt>
    <dgm:pt modelId="{004C20FC-2521-4A4E-B2D5-8F6C8AC62E3F}" type="sibTrans" cxnId="{69D0A967-D1B7-46C5-A6AC-6C6082144F95}">
      <dgm:prSet/>
      <dgm:spPr/>
      <dgm:t>
        <a:bodyPr/>
        <a:lstStyle/>
        <a:p>
          <a:endParaRPr lang="en-US"/>
        </a:p>
      </dgm:t>
    </dgm:pt>
    <dgm:pt modelId="{6BEBA885-EBCA-462F-A6BD-1124E6F8B1E3}">
      <dgm:prSet phldrT="[Text]" custT="1"/>
      <dgm:spPr/>
      <dgm:t>
        <a:bodyPr/>
        <a:lstStyle/>
        <a:p>
          <a:r>
            <a:rPr lang="en-US" sz="1100" b="0" i="0" dirty="0">
              <a:effectLst/>
              <a:latin typeface="Arial" panose="020B0604020202020204" pitchFamily="34" charset="0"/>
              <a:cs typeface="Arial" panose="020B0604020202020204" pitchFamily="34" charset="0"/>
            </a:rPr>
            <a:t>Efferent mechanism: cancer cells trigger a response in the stroma, </a:t>
          </a:r>
          <a:endParaRPr lang="en-US" sz="1100" b="0" dirty="0">
            <a:latin typeface="Arial" panose="020B0604020202020204" pitchFamily="34" charset="0"/>
            <a:cs typeface="Arial" panose="020B0604020202020204" pitchFamily="34" charset="0"/>
          </a:endParaRPr>
        </a:p>
      </dgm:t>
    </dgm:pt>
    <dgm:pt modelId="{DC0FC0D8-C192-4FEA-8D0E-DE2A04207159}" type="parTrans" cxnId="{8B850CA8-D04E-44A3-BF6E-B48139A9EDD9}">
      <dgm:prSet/>
      <dgm:spPr/>
      <dgm:t>
        <a:bodyPr/>
        <a:lstStyle/>
        <a:p>
          <a:endParaRPr lang="en-US"/>
        </a:p>
      </dgm:t>
    </dgm:pt>
    <dgm:pt modelId="{860C984A-4BBD-4F2E-8322-116918B61A12}" type="sibTrans" cxnId="{8B850CA8-D04E-44A3-BF6E-B48139A9EDD9}">
      <dgm:prSet/>
      <dgm:spPr/>
      <dgm:t>
        <a:bodyPr/>
        <a:lstStyle/>
        <a:p>
          <a:endParaRPr lang="en-US"/>
        </a:p>
      </dgm:t>
    </dgm:pt>
    <dgm:pt modelId="{3B4926D3-DAD9-41EA-9517-E2237A3A5EFE}">
      <dgm:prSet phldrT="[Text]" custT="1"/>
      <dgm:spPr/>
      <dgm:t>
        <a:bodyPr/>
        <a:lstStyle/>
        <a:p>
          <a:r>
            <a:rPr lang="en-US" sz="1100" b="1" dirty="0">
              <a:latin typeface="Arial" panose="020B0604020202020204" pitchFamily="34" charset="0"/>
              <a:cs typeface="Arial" panose="020B0604020202020204" pitchFamily="34" charset="0"/>
            </a:rPr>
            <a:t>IMMUNE AGENTS</a:t>
          </a:r>
        </a:p>
      </dgm:t>
    </dgm:pt>
    <dgm:pt modelId="{3F22A6A1-5E4D-40B7-934A-CEDCE3698E94}" type="parTrans" cxnId="{ACE01AA6-A200-43E4-9600-2CF332D10CDF}">
      <dgm:prSet/>
      <dgm:spPr/>
      <dgm:t>
        <a:bodyPr/>
        <a:lstStyle/>
        <a:p>
          <a:endParaRPr lang="en-US"/>
        </a:p>
      </dgm:t>
    </dgm:pt>
    <dgm:pt modelId="{2DF88495-D83B-48E8-960B-C11CAEE6E382}" type="sibTrans" cxnId="{ACE01AA6-A200-43E4-9600-2CF332D10CDF}">
      <dgm:prSet/>
      <dgm:spPr/>
      <dgm:t>
        <a:bodyPr/>
        <a:lstStyle/>
        <a:p>
          <a:endParaRPr lang="en-US"/>
        </a:p>
      </dgm:t>
    </dgm:pt>
    <dgm:pt modelId="{2379EE1E-B535-44DC-9BB4-71D8EE0DA92E}">
      <dgm:prSet phldrT="[Text]" custT="1"/>
      <dgm:spPr/>
      <dgm:t>
        <a:bodyPr/>
        <a:lstStyle/>
        <a:p>
          <a:r>
            <a:rPr lang="en-US" sz="1100" b="0" i="0" dirty="0">
              <a:latin typeface="Arial" panose="020B0604020202020204" pitchFamily="34" charset="0"/>
              <a:cs typeface="Arial" panose="020B0604020202020204" pitchFamily="34" charset="0"/>
            </a:rPr>
            <a:t>NKs, CTLs (CD4, CD8), </a:t>
          </a:r>
          <a:r>
            <a:rPr lang="en-US" sz="1100" b="0" dirty="0">
              <a:latin typeface="Arial" panose="020B0604020202020204" pitchFamily="34" charset="0"/>
              <a:cs typeface="Arial" panose="020B0604020202020204" pitchFamily="34" charset="0"/>
            </a:rPr>
            <a:t>Dendritic Cells(DCs) </a:t>
          </a:r>
          <a:r>
            <a:rPr lang="en-US" sz="1100" b="0" i="0" dirty="0">
              <a:latin typeface="Arial" panose="020B0604020202020204" pitchFamily="34" charset="0"/>
              <a:cs typeface="Arial" panose="020B0604020202020204" pitchFamily="34" charset="0"/>
            </a:rPr>
            <a:t>and immunosuppressive Tregs </a:t>
          </a:r>
          <a:endParaRPr lang="en-US" sz="1100" b="0" dirty="0">
            <a:latin typeface="Arial" panose="020B0604020202020204" pitchFamily="34" charset="0"/>
            <a:cs typeface="Arial" panose="020B0604020202020204" pitchFamily="34" charset="0"/>
          </a:endParaRPr>
        </a:p>
      </dgm:t>
    </dgm:pt>
    <dgm:pt modelId="{F4CC856A-3F85-4334-A2D9-EF0992BC655B}" type="parTrans" cxnId="{808DA004-AE6E-4BCB-93E6-CAD3B7A4CF6C}">
      <dgm:prSet/>
      <dgm:spPr/>
      <dgm:t>
        <a:bodyPr/>
        <a:lstStyle/>
        <a:p>
          <a:endParaRPr lang="en-US"/>
        </a:p>
      </dgm:t>
    </dgm:pt>
    <dgm:pt modelId="{4F3E8989-9C60-4D0B-844F-ACDA8A20B7F4}" type="sibTrans" cxnId="{808DA004-AE6E-4BCB-93E6-CAD3B7A4CF6C}">
      <dgm:prSet/>
      <dgm:spPr/>
      <dgm:t>
        <a:bodyPr/>
        <a:lstStyle/>
        <a:p>
          <a:endParaRPr lang="en-US"/>
        </a:p>
      </dgm:t>
    </dgm:pt>
    <dgm:pt modelId="{EAC420B6-01E8-46A5-B295-C8743B6CF70D}">
      <dgm:prSet phldrT="[Text]" custT="1"/>
      <dgm:spPr/>
      <dgm:t>
        <a:bodyPr/>
        <a:lstStyle/>
        <a:p>
          <a:r>
            <a:rPr lang="en-US" sz="1100" b="0" dirty="0">
              <a:latin typeface="Arial" panose="020B0604020202020204" pitchFamily="34" charset="0"/>
              <a:cs typeface="Arial" panose="020B0604020202020204" pitchFamily="34" charset="0"/>
            </a:rPr>
            <a:t>Macrophages polarize from Immune effector M1 to immune suppressive M2</a:t>
          </a:r>
        </a:p>
      </dgm:t>
    </dgm:pt>
    <dgm:pt modelId="{81EE6C67-19EF-4EC3-A601-4906B62CDB4B}" type="parTrans" cxnId="{6E466385-625D-4AFE-AE04-CB4DC81B481E}">
      <dgm:prSet/>
      <dgm:spPr/>
      <dgm:t>
        <a:bodyPr/>
        <a:lstStyle/>
        <a:p>
          <a:endParaRPr lang="en-US"/>
        </a:p>
      </dgm:t>
    </dgm:pt>
    <dgm:pt modelId="{695EA130-CBB3-4090-962D-1F460F0DC49F}" type="sibTrans" cxnId="{6E466385-625D-4AFE-AE04-CB4DC81B481E}">
      <dgm:prSet/>
      <dgm:spPr/>
      <dgm:t>
        <a:bodyPr/>
        <a:lstStyle/>
        <a:p>
          <a:endParaRPr lang="en-US"/>
        </a:p>
      </dgm:t>
    </dgm:pt>
    <dgm:pt modelId="{C0B2F1D6-34AA-4D69-8A53-95A8474DBC59}">
      <dgm:prSet phldrT="[Text]" custT="1"/>
      <dgm:spPr/>
      <dgm:t>
        <a:bodyPr/>
        <a:lstStyle/>
        <a:p>
          <a:r>
            <a:rPr lang="en-US" sz="1100" b="0" i="0" dirty="0">
              <a:latin typeface="Arial" panose="020B0604020202020204" pitchFamily="34" charset="0"/>
              <a:cs typeface="Arial" panose="020B0604020202020204" pitchFamily="34" charset="0"/>
            </a:rPr>
            <a:t>Treg recruitment : when a CTL becomes inactive or immunosuppressive pathway</a:t>
          </a:r>
          <a:endParaRPr lang="en-US" sz="1100" b="0" dirty="0">
            <a:latin typeface="Arial" panose="020B0604020202020204" pitchFamily="34" charset="0"/>
            <a:cs typeface="Arial" panose="020B0604020202020204" pitchFamily="34" charset="0"/>
          </a:endParaRPr>
        </a:p>
      </dgm:t>
    </dgm:pt>
    <dgm:pt modelId="{E60B03A9-F0AE-4FC4-B1D4-57FC494DE463}" type="parTrans" cxnId="{0A2F75AE-549E-4E84-836A-65C46EF6F305}">
      <dgm:prSet/>
      <dgm:spPr/>
      <dgm:t>
        <a:bodyPr/>
        <a:lstStyle/>
        <a:p>
          <a:endParaRPr lang="en-US"/>
        </a:p>
      </dgm:t>
    </dgm:pt>
    <dgm:pt modelId="{C7F6D6B0-1262-4FB5-BFB3-AB4299E3AACB}" type="sibTrans" cxnId="{0A2F75AE-549E-4E84-836A-65C46EF6F305}">
      <dgm:prSet/>
      <dgm:spPr/>
      <dgm:t>
        <a:bodyPr/>
        <a:lstStyle/>
        <a:p>
          <a:endParaRPr lang="en-US"/>
        </a:p>
      </dgm:t>
    </dgm:pt>
    <dgm:pt modelId="{158A0FF7-07B8-48A1-8A98-389E2D7376C4}">
      <dgm:prSet phldrT="[Text]" custT="1"/>
      <dgm:spPr/>
      <dgm:t>
        <a:bodyPr/>
        <a:lstStyle/>
        <a:p>
          <a:r>
            <a:rPr lang="en-US" sz="1100" b="1" dirty="0">
              <a:latin typeface="Arial" panose="020B0604020202020204" pitchFamily="34" charset="0"/>
              <a:cs typeface="Arial" panose="020B0604020202020204" pitchFamily="34" charset="0"/>
            </a:rPr>
            <a:t>CTLS</a:t>
          </a:r>
        </a:p>
      </dgm:t>
    </dgm:pt>
    <dgm:pt modelId="{2E4ADF1C-3689-4D24-B490-FE85B66C6F21}" type="parTrans" cxnId="{A412F3F1-47C7-40C7-92FA-712C4E2183A8}">
      <dgm:prSet/>
      <dgm:spPr/>
      <dgm:t>
        <a:bodyPr/>
        <a:lstStyle/>
        <a:p>
          <a:endParaRPr lang="en-US"/>
        </a:p>
      </dgm:t>
    </dgm:pt>
    <dgm:pt modelId="{785C955F-02D6-44F8-9868-43DAA1583506}" type="sibTrans" cxnId="{A412F3F1-47C7-40C7-92FA-712C4E2183A8}">
      <dgm:prSet/>
      <dgm:spPr/>
      <dgm:t>
        <a:bodyPr/>
        <a:lstStyle/>
        <a:p>
          <a:endParaRPr lang="en-US"/>
        </a:p>
      </dgm:t>
    </dgm:pt>
    <dgm:pt modelId="{CFA15A09-7433-4419-A6DC-27E7FEE6E845}">
      <dgm:prSet phldrT="[Text]" custT="1"/>
      <dgm:spPr/>
      <dgm:t>
        <a:bodyPr/>
        <a:lstStyle/>
        <a:p>
          <a:r>
            <a:rPr lang="en-US" sz="1100" b="0" i="0" dirty="0">
              <a:latin typeface="Arial" panose="020B0604020202020204" pitchFamily="34" charset="0"/>
              <a:cs typeface="Arial" panose="020B0604020202020204" pitchFamily="34" charset="0"/>
            </a:rPr>
            <a:t>Adjuvanticity parameter : Increases with chemokines , decreases with Tregs /</a:t>
          </a:r>
          <a:r>
            <a:rPr lang="en-US" sz="1100" b="0" i="0" dirty="0" err="1">
              <a:latin typeface="Arial" panose="020B0604020202020204" pitchFamily="34" charset="0"/>
              <a:cs typeface="Arial" panose="020B0604020202020204" pitchFamily="34" charset="0"/>
            </a:rPr>
            <a:t>Metabol</a:t>
          </a:r>
          <a:endParaRPr lang="en-US" sz="1100" b="0" i="0" dirty="0">
            <a:latin typeface="Arial" panose="020B0604020202020204" pitchFamily="34" charset="0"/>
            <a:cs typeface="Arial" panose="020B0604020202020204" pitchFamily="34" charset="0"/>
          </a:endParaRPr>
        </a:p>
      </dgm:t>
    </dgm:pt>
    <dgm:pt modelId="{C359DE88-96B3-4041-973C-25FD7EBDD986}" type="parTrans" cxnId="{890D4792-7123-4E41-8A99-0B8DE085F14B}">
      <dgm:prSet/>
      <dgm:spPr/>
      <dgm:t>
        <a:bodyPr/>
        <a:lstStyle/>
        <a:p>
          <a:endParaRPr lang="en-US"/>
        </a:p>
      </dgm:t>
    </dgm:pt>
    <dgm:pt modelId="{3254A37D-EAA1-48FF-9D9C-DA2C55036195}" type="sibTrans" cxnId="{890D4792-7123-4E41-8A99-0B8DE085F14B}">
      <dgm:prSet/>
      <dgm:spPr/>
      <dgm:t>
        <a:bodyPr/>
        <a:lstStyle/>
        <a:p>
          <a:endParaRPr lang="en-US"/>
        </a:p>
      </dgm:t>
    </dgm:pt>
    <dgm:pt modelId="{44F59DEC-CCA5-47F1-8394-381ACCB85007}">
      <dgm:prSet phldrT="[Text]" custT="1"/>
      <dgm:spPr/>
      <dgm:t>
        <a:bodyPr/>
        <a:lstStyle/>
        <a:p>
          <a:r>
            <a:rPr lang="en-US" sz="1100" b="0" i="0" dirty="0">
              <a:latin typeface="Arial" panose="020B0604020202020204" pitchFamily="34" charset="0"/>
              <a:cs typeface="Arial" panose="020B0604020202020204" pitchFamily="34" charset="0"/>
            </a:rPr>
            <a:t>Antigen specificity of CTLs: </a:t>
          </a:r>
          <a:r>
            <a:rPr lang="en-US" sz="1100" i="0" dirty="0">
              <a:latin typeface="Arial" panose="020B0604020202020204" pitchFamily="34" charset="0"/>
              <a:cs typeface="Arial" panose="020B0604020202020204" pitchFamily="34" charset="0"/>
            </a:rPr>
            <a:t>CTLs attack only when specific antigens are recognized .</a:t>
          </a:r>
          <a:endParaRPr lang="en-US" sz="1100" b="0" i="0" dirty="0">
            <a:latin typeface="Arial" panose="020B0604020202020204" pitchFamily="34" charset="0"/>
            <a:cs typeface="Arial" panose="020B0604020202020204" pitchFamily="34" charset="0"/>
          </a:endParaRPr>
        </a:p>
      </dgm:t>
    </dgm:pt>
    <dgm:pt modelId="{6692C0B9-F956-400B-9913-E6EF0D100309}" type="parTrans" cxnId="{67A32A99-8185-433A-BA85-564614D4D028}">
      <dgm:prSet/>
      <dgm:spPr/>
      <dgm:t>
        <a:bodyPr/>
        <a:lstStyle/>
        <a:p>
          <a:endParaRPr lang="en-US"/>
        </a:p>
      </dgm:t>
    </dgm:pt>
    <dgm:pt modelId="{A23631E9-E6F6-4870-BB01-FCB4E2CCED56}" type="sibTrans" cxnId="{67A32A99-8185-433A-BA85-564614D4D028}">
      <dgm:prSet/>
      <dgm:spPr/>
      <dgm:t>
        <a:bodyPr/>
        <a:lstStyle/>
        <a:p>
          <a:endParaRPr lang="en-US"/>
        </a:p>
      </dgm:t>
    </dgm:pt>
    <dgm:pt modelId="{53E9B822-4C42-461C-A8C5-A77DA8811BE5}">
      <dgm:prSet phldrT="[Text]" custT="1"/>
      <dgm:spPr/>
      <dgm:t>
        <a:bodyPr/>
        <a:lstStyle/>
        <a:p>
          <a:r>
            <a:rPr lang="en-US" sz="1100" b="0" i="0" dirty="0">
              <a:latin typeface="Arial" panose="020B0604020202020204" pitchFamily="34" charset="0"/>
              <a:cs typeface="Arial" panose="020B0604020202020204" pitchFamily="34" charset="0"/>
            </a:rPr>
            <a:t>Parameter degree of permeability- TILs infiltration, tumor cell movement </a:t>
          </a:r>
          <a:endParaRPr lang="en-US" sz="1100" b="0" dirty="0">
            <a:latin typeface="Arial" panose="020B0604020202020204" pitchFamily="34" charset="0"/>
            <a:cs typeface="Arial" panose="020B0604020202020204" pitchFamily="34" charset="0"/>
          </a:endParaRPr>
        </a:p>
      </dgm:t>
    </dgm:pt>
    <dgm:pt modelId="{7ACD6086-E2DD-4848-A0F9-AF7DC9A99E05}" type="sibTrans" cxnId="{4989B641-0FF8-4EBD-A9D7-8BB5DE4C3B96}">
      <dgm:prSet/>
      <dgm:spPr/>
      <dgm:t>
        <a:bodyPr/>
        <a:lstStyle/>
        <a:p>
          <a:endParaRPr lang="en-US"/>
        </a:p>
      </dgm:t>
    </dgm:pt>
    <dgm:pt modelId="{3D1E668E-704E-4CCA-95D8-4997ED69AA02}" type="parTrans" cxnId="{4989B641-0FF8-4EBD-A9D7-8BB5DE4C3B96}">
      <dgm:prSet/>
      <dgm:spPr/>
      <dgm:t>
        <a:bodyPr/>
        <a:lstStyle/>
        <a:p>
          <a:endParaRPr lang="en-US"/>
        </a:p>
      </dgm:t>
    </dgm:pt>
    <dgm:pt modelId="{68DF98F2-21C0-417F-9BB9-96138075B2B8}">
      <dgm:prSet phldrT="[Text]" custT="1"/>
      <dgm:spPr/>
      <dgm:t>
        <a:bodyPr/>
        <a:lstStyle/>
        <a:p>
          <a:r>
            <a:rPr lang="en-US" sz="1100" b="0" i="0" dirty="0">
              <a:effectLst/>
              <a:latin typeface="Arial" panose="020B0604020202020204" pitchFamily="34" charset="0"/>
              <a:cs typeface="Arial" panose="020B0604020202020204" pitchFamily="34" charset="0"/>
            </a:rPr>
            <a:t>Afferent mechanism : Activated CAFs affect proliferation</a:t>
          </a:r>
          <a:endParaRPr lang="en-US" sz="1100" b="0" dirty="0">
            <a:latin typeface="Arial" panose="020B0604020202020204" pitchFamily="34" charset="0"/>
            <a:cs typeface="Arial" panose="020B0604020202020204" pitchFamily="34" charset="0"/>
          </a:endParaRPr>
        </a:p>
      </dgm:t>
    </dgm:pt>
    <dgm:pt modelId="{19469725-53A7-498E-8433-3F034CC18311}" type="sibTrans" cxnId="{CDFCDF80-A381-48C7-A118-064BF6653A3F}">
      <dgm:prSet/>
      <dgm:spPr/>
      <dgm:t>
        <a:bodyPr/>
        <a:lstStyle/>
        <a:p>
          <a:endParaRPr lang="en-US"/>
        </a:p>
      </dgm:t>
    </dgm:pt>
    <dgm:pt modelId="{57B274EB-BF55-4508-876D-AFF9E6D4AA84}" type="parTrans" cxnId="{CDFCDF80-A381-48C7-A118-064BF6653A3F}">
      <dgm:prSet/>
      <dgm:spPr/>
      <dgm:t>
        <a:bodyPr/>
        <a:lstStyle/>
        <a:p>
          <a:endParaRPr lang="en-US"/>
        </a:p>
      </dgm:t>
    </dgm:pt>
    <dgm:pt modelId="{C609CAB1-676D-4421-A5B6-3730813EC26E}">
      <dgm:prSet phldrT="[Text]" custT="1"/>
      <dgm:spPr/>
      <dgm:t>
        <a:bodyPr/>
        <a:lstStyle/>
        <a:p>
          <a:pPr>
            <a:buFont typeface="Arial" panose="020B0604020202020204" pitchFamily="34" charset="0"/>
            <a:buChar char="•"/>
          </a:pPr>
          <a:r>
            <a:rPr lang="en-US" sz="1100" i="0" dirty="0">
              <a:latin typeface="Arial" panose="020B0604020202020204" pitchFamily="34" charset="0"/>
              <a:cs typeface="Arial" panose="020B0604020202020204" pitchFamily="34" charset="0"/>
            </a:rPr>
            <a:t>CTLs killing probability lowered when tumor acquires checkpoint mutation -PDL1/ LAG3</a:t>
          </a:r>
          <a:endParaRPr lang="en-US" sz="1100" b="0" i="0" dirty="0">
            <a:latin typeface="Arial" panose="020B0604020202020204" pitchFamily="34" charset="0"/>
            <a:cs typeface="Arial" panose="020B0604020202020204" pitchFamily="34" charset="0"/>
          </a:endParaRPr>
        </a:p>
      </dgm:t>
    </dgm:pt>
    <dgm:pt modelId="{E438B48F-9A67-489A-A85F-6339FE69727E}" type="parTrans" cxnId="{924D0A46-19DF-4FC5-A5BD-5B11B8EB6902}">
      <dgm:prSet/>
      <dgm:spPr/>
      <dgm:t>
        <a:bodyPr/>
        <a:lstStyle/>
        <a:p>
          <a:endParaRPr lang="en-US"/>
        </a:p>
      </dgm:t>
    </dgm:pt>
    <dgm:pt modelId="{28B88713-8C24-4693-A107-687951719D3A}" type="sibTrans" cxnId="{924D0A46-19DF-4FC5-A5BD-5B11B8EB6902}">
      <dgm:prSet/>
      <dgm:spPr/>
      <dgm:t>
        <a:bodyPr/>
        <a:lstStyle/>
        <a:p>
          <a:endParaRPr lang="en-US"/>
        </a:p>
      </dgm:t>
    </dgm:pt>
    <dgm:pt modelId="{25860C0F-38E9-4762-9A71-29F8F9A5925D}">
      <dgm:prSet phldrT="[Text]" custT="1"/>
      <dgm:spPr/>
      <dgm:t>
        <a:bodyPr/>
        <a:lstStyle/>
        <a:p>
          <a:r>
            <a:rPr lang="en-US" sz="1100" b="0" i="0" dirty="0">
              <a:latin typeface="Arial" panose="020B0604020202020204" pitchFamily="34" charset="0"/>
              <a:cs typeface="Arial" panose="020B0604020202020204" pitchFamily="34" charset="0"/>
            </a:rPr>
            <a:t>Antigen-specific T cells recruited if recognized or delayed, so to mimic their activation in the lymph nodes. </a:t>
          </a:r>
        </a:p>
      </dgm:t>
    </dgm:pt>
    <dgm:pt modelId="{2FBBF226-A065-48D9-B24B-ABBBF85FE24F}" type="parTrans" cxnId="{CCF12BAD-D810-4903-9299-A1A61F7EA511}">
      <dgm:prSet/>
      <dgm:spPr/>
      <dgm:t>
        <a:bodyPr/>
        <a:lstStyle/>
        <a:p>
          <a:endParaRPr lang="en-US"/>
        </a:p>
      </dgm:t>
    </dgm:pt>
    <dgm:pt modelId="{C0DC8DBF-DA93-4B80-8B28-4C120225F74F}" type="sibTrans" cxnId="{CCF12BAD-D810-4903-9299-A1A61F7EA511}">
      <dgm:prSet/>
      <dgm:spPr/>
      <dgm:t>
        <a:bodyPr/>
        <a:lstStyle/>
        <a:p>
          <a:endParaRPr lang="en-US"/>
        </a:p>
      </dgm:t>
    </dgm:pt>
    <dgm:pt modelId="{1A4EC223-59A8-4BE3-8F4A-018EED3DF0E9}" type="pres">
      <dgm:prSet presAssocID="{B48EC490-B561-4181-B7C2-72421EC0F3F5}" presName="Name0" presStyleCnt="0">
        <dgm:presLayoutVars>
          <dgm:dir/>
          <dgm:animLvl val="lvl"/>
          <dgm:resizeHandles val="exact"/>
        </dgm:presLayoutVars>
      </dgm:prSet>
      <dgm:spPr/>
    </dgm:pt>
    <dgm:pt modelId="{90EA089D-0EFD-4812-9CF6-133C43F93918}" type="pres">
      <dgm:prSet presAssocID="{5D87E367-56BF-456E-9584-B43EE474002C}" presName="linNode" presStyleCnt="0"/>
      <dgm:spPr/>
    </dgm:pt>
    <dgm:pt modelId="{AE9AFF1A-50B3-4D20-ADBD-2ABB74EA6FBA}" type="pres">
      <dgm:prSet presAssocID="{5D87E367-56BF-456E-9584-B43EE474002C}" presName="parentText" presStyleLbl="node1" presStyleIdx="0" presStyleCnt="4" custScaleX="39722">
        <dgm:presLayoutVars>
          <dgm:chMax val="1"/>
          <dgm:bulletEnabled val="1"/>
        </dgm:presLayoutVars>
      </dgm:prSet>
      <dgm:spPr/>
    </dgm:pt>
    <dgm:pt modelId="{2FB6C93D-0F96-45C9-8291-01D8F8499319}" type="pres">
      <dgm:prSet presAssocID="{5D87E367-56BF-456E-9584-B43EE474002C}" presName="descendantText" presStyleLbl="alignAccFollowNode1" presStyleIdx="0" presStyleCnt="4" custScaleX="132644">
        <dgm:presLayoutVars>
          <dgm:bulletEnabled val="1"/>
        </dgm:presLayoutVars>
      </dgm:prSet>
      <dgm:spPr/>
    </dgm:pt>
    <dgm:pt modelId="{9F872896-B2BE-4F6F-9B8E-22EA4282C4FB}" type="pres">
      <dgm:prSet presAssocID="{081004F5-727C-4666-B0CB-37EF7B6529CA}" presName="sp" presStyleCnt="0"/>
      <dgm:spPr/>
    </dgm:pt>
    <dgm:pt modelId="{B889BD4D-7CEE-4DBB-8675-54B57C5F05CA}" type="pres">
      <dgm:prSet presAssocID="{7B8A149B-EDD4-42B5-A690-45A2DE0F356B}" presName="linNode" presStyleCnt="0"/>
      <dgm:spPr/>
    </dgm:pt>
    <dgm:pt modelId="{3B0255A9-0DCE-4946-AF1B-85C0D49FB461}" type="pres">
      <dgm:prSet presAssocID="{7B8A149B-EDD4-42B5-A690-45A2DE0F356B}" presName="parentText" presStyleLbl="node1" presStyleIdx="1" presStyleCnt="4" custScaleX="57836">
        <dgm:presLayoutVars>
          <dgm:chMax val="1"/>
          <dgm:bulletEnabled val="1"/>
        </dgm:presLayoutVars>
      </dgm:prSet>
      <dgm:spPr/>
    </dgm:pt>
    <dgm:pt modelId="{A1D2EC22-154C-4980-9571-2CE44D7C6D01}" type="pres">
      <dgm:prSet presAssocID="{7B8A149B-EDD4-42B5-A690-45A2DE0F356B}" presName="descendantText" presStyleLbl="alignAccFollowNode1" presStyleIdx="1" presStyleCnt="4" custScaleX="200301">
        <dgm:presLayoutVars>
          <dgm:bulletEnabled val="1"/>
        </dgm:presLayoutVars>
      </dgm:prSet>
      <dgm:spPr/>
    </dgm:pt>
    <dgm:pt modelId="{188D6F2D-6213-42D5-87F6-524B3AA75EC3}" type="pres">
      <dgm:prSet presAssocID="{004C20FC-2521-4A4E-B2D5-8F6C8AC62E3F}" presName="sp" presStyleCnt="0"/>
      <dgm:spPr/>
    </dgm:pt>
    <dgm:pt modelId="{80ACBB0D-5609-4C80-9129-263B342EA114}" type="pres">
      <dgm:prSet presAssocID="{3B4926D3-DAD9-41EA-9517-E2237A3A5EFE}" presName="linNode" presStyleCnt="0"/>
      <dgm:spPr/>
    </dgm:pt>
    <dgm:pt modelId="{5CB7961F-920E-4056-9245-3911917ED587}" type="pres">
      <dgm:prSet presAssocID="{3B4926D3-DAD9-41EA-9517-E2237A3A5EFE}" presName="parentText" presStyleLbl="node1" presStyleIdx="2" presStyleCnt="4" custScaleX="41897">
        <dgm:presLayoutVars>
          <dgm:chMax val="1"/>
          <dgm:bulletEnabled val="1"/>
        </dgm:presLayoutVars>
      </dgm:prSet>
      <dgm:spPr/>
    </dgm:pt>
    <dgm:pt modelId="{2897EF47-A95E-4C0D-8340-35AE89F9CA23}" type="pres">
      <dgm:prSet presAssocID="{3B4926D3-DAD9-41EA-9517-E2237A3A5EFE}" presName="descendantText" presStyleLbl="alignAccFollowNode1" presStyleIdx="2" presStyleCnt="4" custScaleX="131630">
        <dgm:presLayoutVars>
          <dgm:bulletEnabled val="1"/>
        </dgm:presLayoutVars>
      </dgm:prSet>
      <dgm:spPr/>
    </dgm:pt>
    <dgm:pt modelId="{36529881-99AF-4705-BB19-42AE451E5AC0}" type="pres">
      <dgm:prSet presAssocID="{2DF88495-D83B-48E8-960B-C11CAEE6E382}" presName="sp" presStyleCnt="0"/>
      <dgm:spPr/>
    </dgm:pt>
    <dgm:pt modelId="{818C9737-CA46-448B-9E08-3928DDC1F4C9}" type="pres">
      <dgm:prSet presAssocID="{158A0FF7-07B8-48A1-8A98-389E2D7376C4}" presName="linNode" presStyleCnt="0"/>
      <dgm:spPr/>
    </dgm:pt>
    <dgm:pt modelId="{34FBA933-200E-4D8E-8721-F97F9D1DA864}" type="pres">
      <dgm:prSet presAssocID="{158A0FF7-07B8-48A1-8A98-389E2D7376C4}" presName="parentText" presStyleLbl="node1" presStyleIdx="3" presStyleCnt="4" custScaleX="40964">
        <dgm:presLayoutVars>
          <dgm:chMax val="1"/>
          <dgm:bulletEnabled val="1"/>
        </dgm:presLayoutVars>
      </dgm:prSet>
      <dgm:spPr/>
    </dgm:pt>
    <dgm:pt modelId="{6FE26054-1C9F-4213-BC17-122F1A044890}" type="pres">
      <dgm:prSet presAssocID="{158A0FF7-07B8-48A1-8A98-389E2D7376C4}" presName="descendantText" presStyleLbl="alignAccFollowNode1" presStyleIdx="3" presStyleCnt="4" custScaleX="132909">
        <dgm:presLayoutVars>
          <dgm:bulletEnabled val="1"/>
        </dgm:presLayoutVars>
      </dgm:prSet>
      <dgm:spPr/>
    </dgm:pt>
  </dgm:ptLst>
  <dgm:cxnLst>
    <dgm:cxn modelId="{808DA004-AE6E-4BCB-93E6-CAD3B7A4CF6C}" srcId="{3B4926D3-DAD9-41EA-9517-E2237A3A5EFE}" destId="{2379EE1E-B535-44DC-9BB4-71D8EE0DA92E}" srcOrd="0" destOrd="0" parTransId="{F4CC856A-3F85-4334-A2D9-EF0992BC655B}" sibTransId="{4F3E8989-9C60-4D0B-844F-ACDA8A20B7F4}"/>
    <dgm:cxn modelId="{F6F79D06-9700-40EF-803A-E6DD2AE3487E}" type="presOf" srcId="{2379EE1E-B535-44DC-9BB4-71D8EE0DA92E}" destId="{2897EF47-A95E-4C0D-8340-35AE89F9CA23}" srcOrd="0" destOrd="0" presId="urn:microsoft.com/office/officeart/2005/8/layout/vList5"/>
    <dgm:cxn modelId="{1D923416-7C11-44E7-B89D-5DEDA45965F6}" type="presOf" srcId="{25860C0F-38E9-4762-9A71-29F8F9A5925D}" destId="{6FE26054-1C9F-4213-BC17-122F1A044890}" srcOrd="0" destOrd="3" presId="urn:microsoft.com/office/officeart/2005/8/layout/vList5"/>
    <dgm:cxn modelId="{FED9F329-ADFF-4DBA-BF89-D728BEEDBC81}" type="presOf" srcId="{EB2A52C9-5F88-4A8D-A7C8-5F0D3A236C9F}" destId="{2FB6C93D-0F96-45C9-8291-01D8F8499319}" srcOrd="0" destOrd="2" presId="urn:microsoft.com/office/officeart/2005/8/layout/vList5"/>
    <dgm:cxn modelId="{0B3F512D-3298-445A-9153-C533B2E128DA}" type="presOf" srcId="{EAC420B6-01E8-46A5-B295-C8743B6CF70D}" destId="{2897EF47-A95E-4C0D-8340-35AE89F9CA23}" srcOrd="0" destOrd="1" presId="urn:microsoft.com/office/officeart/2005/8/layout/vList5"/>
    <dgm:cxn modelId="{79344633-E9AA-4356-91EF-FDA73D1299E3}" type="presOf" srcId="{7B8A149B-EDD4-42B5-A690-45A2DE0F356B}" destId="{3B0255A9-0DCE-4946-AF1B-85C0D49FB461}" srcOrd="0" destOrd="0" presId="urn:microsoft.com/office/officeart/2005/8/layout/vList5"/>
    <dgm:cxn modelId="{6713C737-23D3-4125-9FDC-36B6E1F72F13}" type="presOf" srcId="{44F59DEC-CCA5-47F1-8394-381ACCB85007}" destId="{6FE26054-1C9F-4213-BC17-122F1A044890}" srcOrd="0" destOrd="2" presId="urn:microsoft.com/office/officeart/2005/8/layout/vList5"/>
    <dgm:cxn modelId="{76ED5B38-3E64-4195-BCC9-6FF5C2781A1A}" srcId="{5D87E367-56BF-456E-9584-B43EE474002C}" destId="{EB2A52C9-5F88-4A8D-A7C8-5F0D3A236C9F}" srcOrd="2" destOrd="0" parTransId="{48EEF84F-4B49-40FD-A18A-AEC50F3A262A}" sibTransId="{E2AD942A-7832-4B71-B7D4-86B57BC0C775}"/>
    <dgm:cxn modelId="{57EFF23C-723D-4B34-B49A-5DFAE0AEA081}" type="presOf" srcId="{5EBBDE10-8539-461A-9845-EEC5B39D10D5}" destId="{2FB6C93D-0F96-45C9-8291-01D8F8499319}" srcOrd="0" destOrd="3" presId="urn:microsoft.com/office/officeart/2005/8/layout/vList5"/>
    <dgm:cxn modelId="{C4B9BA3D-2D6C-4685-9E4B-E90D6E6C05BA}" type="presOf" srcId="{3B4926D3-DAD9-41EA-9517-E2237A3A5EFE}" destId="{5CB7961F-920E-4056-9245-3911917ED587}" srcOrd="0" destOrd="0" presId="urn:microsoft.com/office/officeart/2005/8/layout/vList5"/>
    <dgm:cxn modelId="{6721CF3D-28B4-4A26-A2CC-FE312309DA3D}" type="presOf" srcId="{E639541A-2C25-45B8-858B-6FCF3ADB8BB8}" destId="{2FB6C93D-0F96-45C9-8291-01D8F8499319}" srcOrd="0" destOrd="0" presId="urn:microsoft.com/office/officeart/2005/8/layout/vList5"/>
    <dgm:cxn modelId="{C3F16B5B-275C-4959-8CE7-9EAF658E14AB}" type="presOf" srcId="{53E9B822-4C42-461C-A8C5-A77DA8811BE5}" destId="{A1D2EC22-154C-4980-9571-2CE44D7C6D01}" srcOrd="0" destOrd="2" presId="urn:microsoft.com/office/officeart/2005/8/layout/vList5"/>
    <dgm:cxn modelId="{4989B641-0FF8-4EBD-A9D7-8BB5DE4C3B96}" srcId="{7B8A149B-EDD4-42B5-A690-45A2DE0F356B}" destId="{53E9B822-4C42-461C-A8C5-A77DA8811BE5}" srcOrd="2" destOrd="0" parTransId="{3D1E668E-704E-4CCA-95D8-4997ED69AA02}" sibTransId="{7ACD6086-E2DD-4848-A0F9-AF7DC9A99E05}"/>
    <dgm:cxn modelId="{924D0A46-19DF-4FC5-A5BD-5B11B8EB6902}" srcId="{158A0FF7-07B8-48A1-8A98-389E2D7376C4}" destId="{C609CAB1-676D-4421-A5B6-3730813EC26E}" srcOrd="1" destOrd="0" parTransId="{E438B48F-9A67-489A-A85F-6339FE69727E}" sibTransId="{28B88713-8C24-4693-A107-687951719D3A}"/>
    <dgm:cxn modelId="{69D0A967-D1B7-46C5-A6AC-6C6082144F95}" srcId="{B48EC490-B561-4181-B7C2-72421EC0F3F5}" destId="{7B8A149B-EDD4-42B5-A690-45A2DE0F356B}" srcOrd="1" destOrd="0" parTransId="{E2EF7915-B6C5-4708-B8F2-6DEE8D48B79D}" sibTransId="{004C20FC-2521-4A4E-B2D5-8F6C8AC62E3F}"/>
    <dgm:cxn modelId="{65CE4B70-D6EA-46B5-BFCC-5CC32CC82BBB}" srcId="{5D87E367-56BF-456E-9584-B43EE474002C}" destId="{5EBBDE10-8539-461A-9845-EEC5B39D10D5}" srcOrd="3" destOrd="0" parTransId="{05EF11BA-7094-4B55-8F4B-010DBEEC06B7}" sibTransId="{667094A8-9F21-4C0F-A88A-3EE70966E7B3}"/>
    <dgm:cxn modelId="{ED217678-0307-4E21-8BE1-EB309372B1C7}" type="presOf" srcId="{5D87E367-56BF-456E-9584-B43EE474002C}" destId="{AE9AFF1A-50B3-4D20-ADBD-2ABB74EA6FBA}" srcOrd="0" destOrd="0" presId="urn:microsoft.com/office/officeart/2005/8/layout/vList5"/>
    <dgm:cxn modelId="{CDFCDF80-A381-48C7-A118-064BF6653A3F}" srcId="{7B8A149B-EDD4-42B5-A690-45A2DE0F356B}" destId="{68DF98F2-21C0-417F-9BB9-96138075B2B8}" srcOrd="1" destOrd="0" parTransId="{57B274EB-BF55-4508-876D-AFF9E6D4AA84}" sibTransId="{19469725-53A7-498E-8433-3F034CC18311}"/>
    <dgm:cxn modelId="{6E466385-625D-4AFE-AE04-CB4DC81B481E}" srcId="{3B4926D3-DAD9-41EA-9517-E2237A3A5EFE}" destId="{EAC420B6-01E8-46A5-B295-C8743B6CF70D}" srcOrd="1" destOrd="0" parTransId="{81EE6C67-19EF-4EC3-A601-4906B62CDB4B}" sibTransId="{695EA130-CBB3-4090-962D-1F460F0DC49F}"/>
    <dgm:cxn modelId="{890D4792-7123-4E41-8A99-0B8DE085F14B}" srcId="{158A0FF7-07B8-48A1-8A98-389E2D7376C4}" destId="{CFA15A09-7433-4419-A6DC-27E7FEE6E845}" srcOrd="0" destOrd="0" parTransId="{C359DE88-96B3-4041-973C-25FD7EBDD986}" sibTransId="{3254A37D-EAA1-48FF-9D9C-DA2C55036195}"/>
    <dgm:cxn modelId="{67A32A99-8185-433A-BA85-564614D4D028}" srcId="{158A0FF7-07B8-48A1-8A98-389E2D7376C4}" destId="{44F59DEC-CCA5-47F1-8394-381ACCB85007}" srcOrd="2" destOrd="0" parTransId="{6692C0B9-F956-400B-9913-E6EF0D100309}" sibTransId="{A23631E9-E6F6-4870-BB01-FCB4E2CCED56}"/>
    <dgm:cxn modelId="{ACE01AA6-A200-43E4-9600-2CF332D10CDF}" srcId="{B48EC490-B561-4181-B7C2-72421EC0F3F5}" destId="{3B4926D3-DAD9-41EA-9517-E2237A3A5EFE}" srcOrd="2" destOrd="0" parTransId="{3F22A6A1-5E4D-40B7-934A-CEDCE3698E94}" sibTransId="{2DF88495-D83B-48E8-960B-C11CAEE6E382}"/>
    <dgm:cxn modelId="{8B850CA8-D04E-44A3-BF6E-B48139A9EDD9}" srcId="{7B8A149B-EDD4-42B5-A690-45A2DE0F356B}" destId="{6BEBA885-EBCA-462F-A6BD-1124E6F8B1E3}" srcOrd="0" destOrd="0" parTransId="{DC0FC0D8-C192-4FEA-8D0E-DE2A04207159}" sibTransId="{860C984A-4BBD-4F2E-8322-116918B61A12}"/>
    <dgm:cxn modelId="{5223AEA8-4E03-4586-B3A5-042563399674}" srcId="{B48EC490-B561-4181-B7C2-72421EC0F3F5}" destId="{5D87E367-56BF-456E-9584-B43EE474002C}" srcOrd="0" destOrd="0" parTransId="{436D0BB5-06FA-417E-BF6C-4384F4572FED}" sibTransId="{081004F5-727C-4666-B0CB-37EF7B6529CA}"/>
    <dgm:cxn modelId="{D930B4AB-B3BC-4C7B-B235-5AC910DD582A}" type="presOf" srcId="{9B40862D-3157-49B9-8946-78C62BD2BDBC}" destId="{2FB6C93D-0F96-45C9-8291-01D8F8499319}" srcOrd="0" destOrd="1" presId="urn:microsoft.com/office/officeart/2005/8/layout/vList5"/>
    <dgm:cxn modelId="{CCF12BAD-D810-4903-9299-A1A61F7EA511}" srcId="{158A0FF7-07B8-48A1-8A98-389E2D7376C4}" destId="{25860C0F-38E9-4762-9A71-29F8F9A5925D}" srcOrd="3" destOrd="0" parTransId="{2FBBF226-A065-48D9-B24B-ABBBF85FE24F}" sibTransId="{C0DC8DBF-DA93-4B80-8B28-4C120225F74F}"/>
    <dgm:cxn modelId="{0A2F75AE-549E-4E84-836A-65C46EF6F305}" srcId="{3B4926D3-DAD9-41EA-9517-E2237A3A5EFE}" destId="{C0B2F1D6-34AA-4D69-8A53-95A8474DBC59}" srcOrd="2" destOrd="0" parTransId="{E60B03A9-F0AE-4FC4-B1D4-57FC494DE463}" sibTransId="{C7F6D6B0-1262-4FB5-BFB3-AB4299E3AACB}"/>
    <dgm:cxn modelId="{6FA0CBB1-01A7-4BB8-B64B-40B7B673D5CE}" type="presOf" srcId="{C0B2F1D6-34AA-4D69-8A53-95A8474DBC59}" destId="{2897EF47-A95E-4C0D-8340-35AE89F9CA23}" srcOrd="0" destOrd="2" presId="urn:microsoft.com/office/officeart/2005/8/layout/vList5"/>
    <dgm:cxn modelId="{FA3E0DB8-AB52-4FD0-B30F-394775FDF391}" type="presOf" srcId="{68DF98F2-21C0-417F-9BB9-96138075B2B8}" destId="{A1D2EC22-154C-4980-9571-2CE44D7C6D01}" srcOrd="0" destOrd="1" presId="urn:microsoft.com/office/officeart/2005/8/layout/vList5"/>
    <dgm:cxn modelId="{74BAE1B9-9D32-422F-9FFE-A367739C0004}" type="presOf" srcId="{6BEBA885-EBCA-462F-A6BD-1124E6F8B1E3}" destId="{A1D2EC22-154C-4980-9571-2CE44D7C6D01}" srcOrd="0" destOrd="0" presId="urn:microsoft.com/office/officeart/2005/8/layout/vList5"/>
    <dgm:cxn modelId="{1835EABB-408E-4A04-BB17-CC5937DB9B03}" srcId="{5D87E367-56BF-456E-9584-B43EE474002C}" destId="{9B40862D-3157-49B9-8946-78C62BD2BDBC}" srcOrd="1" destOrd="0" parTransId="{F31EB68F-D721-4E88-AA85-B185239CAEFA}" sibTransId="{71565295-838E-4B33-86FF-F2844FDCFD4A}"/>
    <dgm:cxn modelId="{CF2D5EE8-B4EB-4350-8C25-FCA670D4E9B8}" type="presOf" srcId="{B48EC490-B561-4181-B7C2-72421EC0F3F5}" destId="{1A4EC223-59A8-4BE3-8F4A-018EED3DF0E9}" srcOrd="0" destOrd="0" presId="urn:microsoft.com/office/officeart/2005/8/layout/vList5"/>
    <dgm:cxn modelId="{A412F3F1-47C7-40C7-92FA-712C4E2183A8}" srcId="{B48EC490-B561-4181-B7C2-72421EC0F3F5}" destId="{158A0FF7-07B8-48A1-8A98-389E2D7376C4}" srcOrd="3" destOrd="0" parTransId="{2E4ADF1C-3689-4D24-B490-FE85B66C6F21}" sibTransId="{785C955F-02D6-44F8-9868-43DAA1583506}"/>
    <dgm:cxn modelId="{94F91FF3-DA23-45A1-8935-5F752214358B}" type="presOf" srcId="{CFA15A09-7433-4419-A6DC-27E7FEE6E845}" destId="{6FE26054-1C9F-4213-BC17-122F1A044890}" srcOrd="0" destOrd="0" presId="urn:microsoft.com/office/officeart/2005/8/layout/vList5"/>
    <dgm:cxn modelId="{6FCD07FA-B553-43CF-8884-D13A16EAE8E9}" type="presOf" srcId="{158A0FF7-07B8-48A1-8A98-389E2D7376C4}" destId="{34FBA933-200E-4D8E-8721-F97F9D1DA864}" srcOrd="0" destOrd="0" presId="urn:microsoft.com/office/officeart/2005/8/layout/vList5"/>
    <dgm:cxn modelId="{C10E51FB-0C25-4839-8AC1-355D31D055D3}" srcId="{5D87E367-56BF-456E-9584-B43EE474002C}" destId="{E639541A-2C25-45B8-858B-6FCF3ADB8BB8}" srcOrd="0" destOrd="0" parTransId="{E6F2637E-C524-4450-AC0A-4DF205D2EBEF}" sibTransId="{3ECF3C9E-81EF-4369-A1A0-D2AAA1FF8A6D}"/>
    <dgm:cxn modelId="{13E8B0FB-EDA8-4943-989D-80E9ECB0B4E8}" type="presOf" srcId="{C609CAB1-676D-4421-A5B6-3730813EC26E}" destId="{6FE26054-1C9F-4213-BC17-122F1A044890}" srcOrd="0" destOrd="1" presId="urn:microsoft.com/office/officeart/2005/8/layout/vList5"/>
    <dgm:cxn modelId="{6A505A32-51E1-4136-A19D-F680AC0BFB0D}" type="presParOf" srcId="{1A4EC223-59A8-4BE3-8F4A-018EED3DF0E9}" destId="{90EA089D-0EFD-4812-9CF6-133C43F93918}" srcOrd="0" destOrd="0" presId="urn:microsoft.com/office/officeart/2005/8/layout/vList5"/>
    <dgm:cxn modelId="{8B241B3A-5AB2-4D62-9DD3-C0ED2A0F9700}" type="presParOf" srcId="{90EA089D-0EFD-4812-9CF6-133C43F93918}" destId="{AE9AFF1A-50B3-4D20-ADBD-2ABB74EA6FBA}" srcOrd="0" destOrd="0" presId="urn:microsoft.com/office/officeart/2005/8/layout/vList5"/>
    <dgm:cxn modelId="{887E2648-6547-425F-89B3-25A68A215B66}" type="presParOf" srcId="{90EA089D-0EFD-4812-9CF6-133C43F93918}" destId="{2FB6C93D-0F96-45C9-8291-01D8F8499319}" srcOrd="1" destOrd="0" presId="urn:microsoft.com/office/officeart/2005/8/layout/vList5"/>
    <dgm:cxn modelId="{C8C2BBF3-8013-419E-A6D1-B12AB65B34A3}" type="presParOf" srcId="{1A4EC223-59A8-4BE3-8F4A-018EED3DF0E9}" destId="{9F872896-B2BE-4F6F-9B8E-22EA4282C4FB}" srcOrd="1" destOrd="0" presId="urn:microsoft.com/office/officeart/2005/8/layout/vList5"/>
    <dgm:cxn modelId="{B034811F-D604-4F00-897A-30A8B9A16500}" type="presParOf" srcId="{1A4EC223-59A8-4BE3-8F4A-018EED3DF0E9}" destId="{B889BD4D-7CEE-4DBB-8675-54B57C5F05CA}" srcOrd="2" destOrd="0" presId="urn:microsoft.com/office/officeart/2005/8/layout/vList5"/>
    <dgm:cxn modelId="{B1F549E1-4800-4C0D-AFCE-9CC8404582D4}" type="presParOf" srcId="{B889BD4D-7CEE-4DBB-8675-54B57C5F05CA}" destId="{3B0255A9-0DCE-4946-AF1B-85C0D49FB461}" srcOrd="0" destOrd="0" presId="urn:microsoft.com/office/officeart/2005/8/layout/vList5"/>
    <dgm:cxn modelId="{B2C829F9-C003-4393-9894-1FE1D2E03B73}" type="presParOf" srcId="{B889BD4D-7CEE-4DBB-8675-54B57C5F05CA}" destId="{A1D2EC22-154C-4980-9571-2CE44D7C6D01}" srcOrd="1" destOrd="0" presId="urn:microsoft.com/office/officeart/2005/8/layout/vList5"/>
    <dgm:cxn modelId="{091498DB-7267-4EC7-8D71-280DD6F87814}" type="presParOf" srcId="{1A4EC223-59A8-4BE3-8F4A-018EED3DF0E9}" destId="{188D6F2D-6213-42D5-87F6-524B3AA75EC3}" srcOrd="3" destOrd="0" presId="urn:microsoft.com/office/officeart/2005/8/layout/vList5"/>
    <dgm:cxn modelId="{E11EB9A2-36F4-40A5-9164-EB867BEB2ED6}" type="presParOf" srcId="{1A4EC223-59A8-4BE3-8F4A-018EED3DF0E9}" destId="{80ACBB0D-5609-4C80-9129-263B342EA114}" srcOrd="4" destOrd="0" presId="urn:microsoft.com/office/officeart/2005/8/layout/vList5"/>
    <dgm:cxn modelId="{C97178CE-0FB6-447C-B56D-C643CA033EF5}" type="presParOf" srcId="{80ACBB0D-5609-4C80-9129-263B342EA114}" destId="{5CB7961F-920E-4056-9245-3911917ED587}" srcOrd="0" destOrd="0" presId="urn:microsoft.com/office/officeart/2005/8/layout/vList5"/>
    <dgm:cxn modelId="{587C419B-478D-4CEF-8F56-273CA35DCA6A}" type="presParOf" srcId="{80ACBB0D-5609-4C80-9129-263B342EA114}" destId="{2897EF47-A95E-4C0D-8340-35AE89F9CA23}" srcOrd="1" destOrd="0" presId="urn:microsoft.com/office/officeart/2005/8/layout/vList5"/>
    <dgm:cxn modelId="{B57923AF-479F-4353-9EA8-44C2E1EB6A6C}" type="presParOf" srcId="{1A4EC223-59A8-4BE3-8F4A-018EED3DF0E9}" destId="{36529881-99AF-4705-BB19-42AE451E5AC0}" srcOrd="5" destOrd="0" presId="urn:microsoft.com/office/officeart/2005/8/layout/vList5"/>
    <dgm:cxn modelId="{82ED4723-426D-47AC-AB50-A09DE3B9C2CA}" type="presParOf" srcId="{1A4EC223-59A8-4BE3-8F4A-018EED3DF0E9}" destId="{818C9737-CA46-448B-9E08-3928DDC1F4C9}" srcOrd="6" destOrd="0" presId="urn:microsoft.com/office/officeart/2005/8/layout/vList5"/>
    <dgm:cxn modelId="{07B6DFE7-192E-413D-A90D-97B3346DBED6}" type="presParOf" srcId="{818C9737-CA46-448B-9E08-3928DDC1F4C9}" destId="{34FBA933-200E-4D8E-8721-F97F9D1DA864}" srcOrd="0" destOrd="0" presId="urn:microsoft.com/office/officeart/2005/8/layout/vList5"/>
    <dgm:cxn modelId="{CDB695F9-A738-4938-B7C7-0FA6857BA3B9}" type="presParOf" srcId="{818C9737-CA46-448B-9E08-3928DDC1F4C9}" destId="{6FE26054-1C9F-4213-BC17-122F1A04489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3A6920-B5E6-4FAA-95C2-636FF225FC44}">
      <dsp:nvSpPr>
        <dsp:cNvPr id="0" name=""/>
        <dsp:cNvSpPr/>
      </dsp:nvSpPr>
      <dsp:spPr>
        <a:xfrm rot="5400000">
          <a:off x="4054529" y="-1818191"/>
          <a:ext cx="860573" cy="4715359"/>
        </a:xfrm>
        <a:prstGeom prst="round2Same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n-US" sz="1100" b="0" kern="1200" dirty="0">
              <a:latin typeface="Arial" panose="020B0604020202020204" pitchFamily="34" charset="0"/>
              <a:cs typeface="Arial" panose="020B0604020202020204" pitchFamily="34" charset="0"/>
            </a:rPr>
            <a:t>Current drug testing methods </a:t>
          </a:r>
          <a:r>
            <a:rPr lang="en-US" sz="1100" b="1" kern="1200" dirty="0">
              <a:solidFill>
                <a:schemeClr val="accent1"/>
              </a:solidFill>
              <a:latin typeface="Arial" panose="020B0604020202020204" pitchFamily="34" charset="0"/>
              <a:cs typeface="Arial" panose="020B0604020202020204" pitchFamily="34" charset="0"/>
            </a:rPr>
            <a:t>unable to account </a:t>
          </a:r>
          <a:r>
            <a:rPr lang="en-US" sz="1100" b="0" kern="1200" dirty="0">
              <a:latin typeface="Arial" panose="020B0604020202020204" pitchFamily="34" charset="0"/>
              <a:cs typeface="Arial" panose="020B0604020202020204" pitchFamily="34" charset="0"/>
            </a:rPr>
            <a:t>for </a:t>
          </a:r>
          <a:r>
            <a:rPr lang="en-US" sz="1100" b="0" kern="1200" dirty="0">
              <a:solidFill>
                <a:srgbClr val="00B0F0"/>
              </a:solidFill>
              <a:latin typeface="Arial" panose="020B0604020202020204" pitchFamily="34" charset="0"/>
              <a:cs typeface="Arial" panose="020B0604020202020204" pitchFamily="34" charset="0"/>
            </a:rPr>
            <a:t>Dynamic interaction of cancer ,immune cells, signaling molecules</a:t>
          </a:r>
          <a:r>
            <a:rPr lang="en-US" sz="1100" kern="1200" dirty="0">
              <a:latin typeface="Arial" panose="020B0604020202020204" pitchFamily="34" charset="0"/>
              <a:cs typeface="Arial" panose="020B0604020202020204" pitchFamily="34" charset="0"/>
            </a:rPr>
            <a:t>, extracellular matrix components.</a:t>
          </a:r>
          <a:endParaRPr lang="en-US" sz="1100" b="0" kern="1200" dirty="0">
            <a:latin typeface="Arial" panose="020B0604020202020204" pitchFamily="34" charset="0"/>
            <a:ea typeface="+mn-ea"/>
            <a:cs typeface="Arial" panose="020B0604020202020204" pitchFamily="34" charset="0"/>
          </a:endParaRPr>
        </a:p>
        <a:p>
          <a:pPr marL="57150" lvl="1" indent="-57150" algn="l" defTabSz="488950">
            <a:lnSpc>
              <a:spcPct val="90000"/>
            </a:lnSpc>
            <a:spcBef>
              <a:spcPct val="0"/>
            </a:spcBef>
            <a:spcAft>
              <a:spcPct val="15000"/>
            </a:spcAft>
            <a:buChar char="•"/>
          </a:pPr>
          <a:r>
            <a:rPr lang="en-US" sz="1100" b="0" kern="1200" dirty="0">
              <a:latin typeface="Arial" panose="020B0604020202020204" pitchFamily="34" charset="0"/>
              <a:ea typeface="+mn-ea"/>
              <a:cs typeface="Arial" panose="020B0604020202020204" pitchFamily="34" charset="0"/>
            </a:rPr>
            <a:t>No mechanism to account for Patient specific variability </a:t>
          </a:r>
        </a:p>
      </dsp:txBody>
      <dsp:txXfrm rot="-5400000">
        <a:off x="2127136" y="151212"/>
        <a:ext cx="4673349" cy="776553"/>
      </dsp:txXfrm>
    </dsp:sp>
    <dsp:sp modelId="{BA43B221-62C7-4C8F-9C23-B26A58A40488}">
      <dsp:nvSpPr>
        <dsp:cNvPr id="0" name=""/>
        <dsp:cNvSpPr/>
      </dsp:nvSpPr>
      <dsp:spPr>
        <a:xfrm>
          <a:off x="475626" y="1629"/>
          <a:ext cx="1651510" cy="1075717"/>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Century Gothic" panose="020B0502020202020204"/>
              <a:ea typeface="+mn-ea"/>
              <a:cs typeface="+mn-cs"/>
            </a:rPr>
            <a:t>Complex Tumor-microenvironment</a:t>
          </a:r>
        </a:p>
      </dsp:txBody>
      <dsp:txXfrm>
        <a:off x="528138" y="54141"/>
        <a:ext cx="1546486" cy="970693"/>
      </dsp:txXfrm>
    </dsp:sp>
    <dsp:sp modelId="{370DC025-4B6C-4132-A52C-463DA9F28D4D}">
      <dsp:nvSpPr>
        <dsp:cNvPr id="0" name=""/>
        <dsp:cNvSpPr/>
      </dsp:nvSpPr>
      <dsp:spPr>
        <a:xfrm rot="5400000">
          <a:off x="4034901" y="-688688"/>
          <a:ext cx="999083" cy="4715359"/>
        </a:xfrm>
        <a:prstGeom prst="round2SameRect">
          <a:avLst/>
        </a:prstGeom>
        <a:solidFill>
          <a:schemeClr val="accent3">
            <a:tint val="40000"/>
            <a:alpha val="90000"/>
            <a:hueOff val="-872668"/>
            <a:satOff val="-10616"/>
            <a:lumOff val="-722"/>
            <a:alphaOff val="0"/>
          </a:schemeClr>
        </a:solidFill>
        <a:ln w="19050" cap="flat" cmpd="sng" algn="ctr">
          <a:solidFill>
            <a:schemeClr val="accent3">
              <a:tint val="40000"/>
              <a:alpha val="90000"/>
              <a:hueOff val="-872668"/>
              <a:satOff val="-10616"/>
              <a:lumOff val="-7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n-US" sz="1100" b="1" kern="1200" dirty="0">
              <a:solidFill>
                <a:srgbClr val="00B0F0"/>
              </a:solidFill>
              <a:latin typeface="Arial" panose="020B0604020202020204" pitchFamily="34" charset="0"/>
              <a:cs typeface="Arial" panose="020B0604020202020204" pitchFamily="34" charset="0"/>
            </a:rPr>
            <a:t>Cellular Heterogeneity</a:t>
          </a:r>
          <a:r>
            <a:rPr lang="en-US" sz="1100" kern="1200" dirty="0">
              <a:latin typeface="Arial" panose="020B0604020202020204" pitchFamily="34" charset="0"/>
              <a:cs typeface="Arial" panose="020B0604020202020204" pitchFamily="34" charset="0"/>
            </a:rPr>
            <a:t>: genetics ,epigenetics ,phenotypic variations </a:t>
          </a:r>
          <a:r>
            <a:rPr lang="en-US" sz="1100" kern="1200" dirty="0">
              <a:latin typeface="Arial" panose="020B0604020202020204" pitchFamily="34" charset="0"/>
              <a:cs typeface="Arial" panose="020B0604020202020204" pitchFamily="34" charset="0"/>
              <a:sym typeface="Wingdings" panose="05000000000000000000" pitchFamily="2" charset="2"/>
            </a:rPr>
            <a:t></a:t>
          </a:r>
          <a:r>
            <a:rPr lang="en-US" sz="1100" kern="1200" dirty="0">
              <a:latin typeface="Arial" panose="020B0604020202020204" pitchFamily="34" charset="0"/>
              <a:cs typeface="Arial" panose="020B0604020202020204" pitchFamily="34" charset="0"/>
            </a:rPr>
            <a:t> growth rates, invasiveness, metastatic potential </a:t>
          </a:r>
          <a:endParaRPr lang="en-US" sz="1100" kern="1200" dirty="0">
            <a:latin typeface="Arial" panose="020B0604020202020204" pitchFamily="34" charset="0"/>
            <a:ea typeface="+mn-ea"/>
            <a:cs typeface="Arial" panose="020B0604020202020204" pitchFamily="34" charset="0"/>
          </a:endParaRPr>
        </a:p>
        <a:p>
          <a:pPr marL="57150" lvl="1" indent="-57150" algn="l" defTabSz="488950">
            <a:lnSpc>
              <a:spcPct val="90000"/>
            </a:lnSpc>
            <a:spcBef>
              <a:spcPct val="0"/>
            </a:spcBef>
            <a:spcAft>
              <a:spcPct val="15000"/>
            </a:spcAft>
            <a:buChar char="•"/>
          </a:pPr>
          <a:r>
            <a:rPr lang="en-US" sz="1100" b="1" kern="1200" dirty="0">
              <a:solidFill>
                <a:srgbClr val="00B0F0"/>
              </a:solidFill>
              <a:latin typeface="Arial" panose="020B0604020202020204" pitchFamily="34" charset="0"/>
              <a:cs typeface="Arial" panose="020B0604020202020204" pitchFamily="34" charset="0"/>
            </a:rPr>
            <a:t>Molecular Heterogeneity</a:t>
          </a:r>
          <a:r>
            <a:rPr lang="en-US" sz="1100" kern="1200" dirty="0">
              <a:latin typeface="Arial" panose="020B0604020202020204" pitchFamily="34" charset="0"/>
              <a:cs typeface="Arial" panose="020B0604020202020204" pitchFamily="34" charset="0"/>
            </a:rPr>
            <a:t>: Mutations lead to diverse molecular profiles</a:t>
          </a:r>
        </a:p>
        <a:p>
          <a:pPr marL="57150" lvl="1" indent="-57150" algn="l" defTabSz="488950">
            <a:lnSpc>
              <a:spcPct val="90000"/>
            </a:lnSpc>
            <a:spcBef>
              <a:spcPct val="0"/>
            </a:spcBef>
            <a:spcAft>
              <a:spcPct val="15000"/>
            </a:spcAft>
            <a:buChar char="•"/>
          </a:pPr>
          <a:r>
            <a:rPr lang="en-US" sz="1100" b="1" kern="1200" dirty="0">
              <a:solidFill>
                <a:srgbClr val="00B0F0"/>
              </a:solidFill>
              <a:latin typeface="Arial" panose="020B0604020202020204" pitchFamily="34" charset="0"/>
              <a:cs typeface="Arial" panose="020B0604020202020204" pitchFamily="34" charset="0"/>
            </a:rPr>
            <a:t>Functional Heterogeneity</a:t>
          </a:r>
          <a:r>
            <a:rPr lang="en-US" sz="1100" kern="1200" dirty="0">
              <a:latin typeface="Arial" panose="020B0604020202020204" pitchFamily="34" charset="0"/>
              <a:cs typeface="Arial" panose="020B0604020202020204" pitchFamily="34" charset="0"/>
            </a:rPr>
            <a:t>:  Different metabolic pathways, Spatial heterogeneity due to nutrient availability</a:t>
          </a:r>
        </a:p>
      </dsp:txBody>
      <dsp:txXfrm rot="-5400000">
        <a:off x="2176764" y="1218220"/>
        <a:ext cx="4666588" cy="901541"/>
      </dsp:txXfrm>
    </dsp:sp>
    <dsp:sp modelId="{01FAA1F0-9B0A-4009-9F26-9E5311722C56}">
      <dsp:nvSpPr>
        <dsp:cNvPr id="0" name=""/>
        <dsp:cNvSpPr/>
      </dsp:nvSpPr>
      <dsp:spPr>
        <a:xfrm>
          <a:off x="475626" y="1131132"/>
          <a:ext cx="1701136" cy="1075717"/>
        </a:xfrm>
        <a:prstGeom prst="roundRect">
          <a:avLst/>
        </a:prstGeom>
        <a:solidFill>
          <a:schemeClr val="accent3">
            <a:hueOff val="-617032"/>
            <a:satOff val="-10836"/>
            <a:lumOff val="-19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Century Gothic" panose="020B0502020202020204"/>
              <a:ea typeface="+mn-ea"/>
              <a:cs typeface="+mn-cs"/>
            </a:rPr>
            <a:t>Heterogeneity in Tumor-microenvironment    </a:t>
          </a:r>
        </a:p>
      </dsp:txBody>
      <dsp:txXfrm>
        <a:off x="528138" y="1183644"/>
        <a:ext cx="1596112" cy="970693"/>
      </dsp:txXfrm>
    </dsp:sp>
    <dsp:sp modelId="{8F4FFEAD-A228-47AE-BD49-3484418B260C}">
      <dsp:nvSpPr>
        <dsp:cNvPr id="0" name=""/>
        <dsp:cNvSpPr/>
      </dsp:nvSpPr>
      <dsp:spPr>
        <a:xfrm rot="5400000">
          <a:off x="4028695" y="440814"/>
          <a:ext cx="860573" cy="4715359"/>
        </a:xfrm>
        <a:prstGeom prst="round2SameRect">
          <a:avLst/>
        </a:prstGeom>
        <a:solidFill>
          <a:schemeClr val="accent3">
            <a:tint val="40000"/>
            <a:alpha val="90000"/>
            <a:hueOff val="-1745336"/>
            <a:satOff val="-21231"/>
            <a:lumOff val="-1444"/>
            <a:alphaOff val="0"/>
          </a:schemeClr>
        </a:solidFill>
        <a:ln w="19050" cap="flat" cmpd="sng" algn="ctr">
          <a:solidFill>
            <a:schemeClr val="accent3">
              <a:tint val="40000"/>
              <a:alpha val="90000"/>
              <a:hueOff val="-1745336"/>
              <a:satOff val="-21231"/>
              <a:lumOff val="-144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endParaRPr lang="en-US" sz="1100" kern="1200" dirty="0">
            <a:latin typeface="Century Gothic" panose="020B0502020202020204"/>
            <a:ea typeface="+mn-ea"/>
            <a:cs typeface="+mn-cs"/>
          </a:endParaRPr>
        </a:p>
        <a:p>
          <a:pPr marL="57150" lvl="1" indent="-57150" algn="l" defTabSz="488950">
            <a:lnSpc>
              <a:spcPct val="90000"/>
            </a:lnSpc>
            <a:spcBef>
              <a:spcPct val="0"/>
            </a:spcBef>
            <a:spcAft>
              <a:spcPct val="15000"/>
            </a:spcAft>
            <a:buChar char="•"/>
          </a:pPr>
          <a:r>
            <a:rPr lang="en-US" sz="1100" b="1" kern="1200" dirty="0">
              <a:solidFill>
                <a:srgbClr val="00B0F0"/>
              </a:solidFill>
              <a:latin typeface="Arial" panose="020B0604020202020204" pitchFamily="34" charset="0"/>
              <a:cs typeface="Arial" panose="020B0604020202020204" pitchFamily="34" charset="0"/>
            </a:rPr>
            <a:t>Multiple Immunosuppressive</a:t>
          </a:r>
          <a:r>
            <a:rPr lang="en-US" sz="1100" kern="1200" dirty="0">
              <a:latin typeface="Arial" panose="020B0604020202020204" pitchFamily="34" charset="0"/>
              <a:cs typeface="Arial" panose="020B0604020202020204" pitchFamily="34" charset="0"/>
            </a:rPr>
            <a:t> pathways and proteins in TME</a:t>
          </a:r>
          <a:endParaRPr lang="en-US" sz="1100" kern="1200" dirty="0">
            <a:latin typeface="Century Gothic" panose="020B0502020202020204"/>
            <a:ea typeface="+mn-ea"/>
            <a:cs typeface="+mn-cs"/>
          </a:endParaRPr>
        </a:p>
        <a:p>
          <a:pPr marL="57150" lvl="1" indent="-57150" algn="l" defTabSz="488950">
            <a:lnSpc>
              <a:spcPct val="90000"/>
            </a:lnSpc>
            <a:spcBef>
              <a:spcPct val="0"/>
            </a:spcBef>
            <a:spcAft>
              <a:spcPct val="15000"/>
            </a:spcAft>
            <a:buChar char="•"/>
          </a:pPr>
          <a:r>
            <a:rPr lang="en-US" sz="1100" b="0" i="0" kern="1200" dirty="0">
              <a:effectLst/>
              <a:latin typeface="Arial" panose="020B0604020202020204" pitchFamily="34" charset="0"/>
              <a:cs typeface="Arial" panose="020B0604020202020204" pitchFamily="34" charset="0"/>
            </a:rPr>
            <a:t>Down-regulation of </a:t>
          </a:r>
          <a:r>
            <a:rPr lang="en-US" sz="1100" b="0" i="0" kern="1200" dirty="0">
              <a:solidFill>
                <a:srgbClr val="00B0F0"/>
              </a:solidFill>
              <a:effectLst/>
              <a:latin typeface="Arial" panose="020B0604020202020204" pitchFamily="34" charset="0"/>
              <a:cs typeface="Arial" panose="020B0604020202020204" pitchFamily="34" charset="0"/>
            </a:rPr>
            <a:t>targeted checkpoints </a:t>
          </a:r>
          <a:r>
            <a:rPr lang="en-US" sz="1100" b="0" i="0" kern="1200" dirty="0">
              <a:effectLst/>
              <a:latin typeface="Arial" panose="020B0604020202020204" pitchFamily="34" charset="0"/>
              <a:cs typeface="Arial" panose="020B0604020202020204" pitchFamily="34" charset="0"/>
            </a:rPr>
            <a:t>or antigen presentation and</a:t>
          </a:r>
          <a:endParaRPr lang="en-US" sz="1100" kern="1200" dirty="0">
            <a:latin typeface="Century Gothic" panose="020B0502020202020204"/>
            <a:ea typeface="+mn-ea"/>
            <a:cs typeface="+mn-cs"/>
          </a:endParaRPr>
        </a:p>
        <a:p>
          <a:pPr marL="114300" lvl="2" indent="-57150" algn="l" defTabSz="488950">
            <a:lnSpc>
              <a:spcPct val="90000"/>
            </a:lnSpc>
            <a:spcBef>
              <a:spcPct val="0"/>
            </a:spcBef>
            <a:spcAft>
              <a:spcPct val="15000"/>
            </a:spcAft>
            <a:buChar char="•"/>
          </a:pPr>
          <a:r>
            <a:rPr lang="en-US" sz="1100" b="0" i="0" kern="1200" dirty="0">
              <a:effectLst/>
              <a:latin typeface="Arial" panose="020B0604020202020204" pitchFamily="34" charset="0"/>
              <a:cs typeface="Arial" panose="020B0604020202020204" pitchFamily="34" charset="0"/>
            </a:rPr>
            <a:t>Up-regulation of alternative checkpoints</a:t>
          </a:r>
          <a:endParaRPr lang="en-US" sz="11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endParaRPr lang="en-US" sz="1400" kern="1200" dirty="0">
            <a:latin typeface="Century Gothic" panose="020B0502020202020204"/>
            <a:ea typeface="+mn-ea"/>
            <a:cs typeface="+mn-cs"/>
          </a:endParaRPr>
        </a:p>
      </dsp:txBody>
      <dsp:txXfrm rot="-5400000">
        <a:off x="2101302" y="2410217"/>
        <a:ext cx="4673349" cy="776553"/>
      </dsp:txXfrm>
    </dsp:sp>
    <dsp:sp modelId="{F43A99AC-D790-495E-9660-D4852FB8C979}">
      <dsp:nvSpPr>
        <dsp:cNvPr id="0" name=""/>
        <dsp:cNvSpPr/>
      </dsp:nvSpPr>
      <dsp:spPr>
        <a:xfrm>
          <a:off x="482793" y="2252299"/>
          <a:ext cx="1625676" cy="1075717"/>
        </a:xfrm>
        <a:prstGeom prst="roundRect">
          <a:avLst/>
        </a:prstGeom>
        <a:solidFill>
          <a:schemeClr val="accent3">
            <a:hueOff val="-1234063"/>
            <a:satOff val="-21671"/>
            <a:lumOff val="-39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Century Gothic" panose="020B0502020202020204"/>
              <a:ea typeface="+mn-ea"/>
              <a:cs typeface="+mn-cs"/>
            </a:rPr>
            <a:t>Dynamic Immune evasion</a:t>
          </a:r>
        </a:p>
      </dsp:txBody>
      <dsp:txXfrm>
        <a:off x="535305" y="2304811"/>
        <a:ext cx="1520652" cy="9706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BCEA73-0B61-42A9-B7D3-2E00059B7AB1}">
      <dsp:nvSpPr>
        <dsp:cNvPr id="0" name=""/>
        <dsp:cNvSpPr/>
      </dsp:nvSpPr>
      <dsp:spPr>
        <a:xfrm>
          <a:off x="3613965" y="0"/>
          <a:ext cx="2297047" cy="968633"/>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1323373"/>
              <a:satOff val="1492"/>
              <a:lumOff val="353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57150" lvl="1" indent="-57150" algn="l" defTabSz="488950">
            <a:lnSpc>
              <a:spcPct val="90000"/>
            </a:lnSpc>
            <a:spcBef>
              <a:spcPct val="0"/>
            </a:spcBef>
            <a:spcAft>
              <a:spcPct val="15000"/>
            </a:spcAft>
            <a:buChar char="•"/>
          </a:pPr>
          <a:r>
            <a:rPr lang="en-US" sz="1100" b="0" kern="1200">
              <a:latin typeface="Arial" panose="020B0604020202020204" pitchFamily="34" charset="0"/>
              <a:cs typeface="Arial" panose="020B0604020202020204" pitchFamily="34" charset="0"/>
            </a:rPr>
            <a:t>10-20% cases</a:t>
          </a:r>
          <a:endParaRPr lang="en-US" sz="1100" b="0" kern="1200" dirty="0">
            <a:latin typeface="Arial" panose="020B0604020202020204" pitchFamily="34" charset="0"/>
            <a:cs typeface="Arial" panose="020B0604020202020204" pitchFamily="34" charset="0"/>
          </a:endParaRPr>
        </a:p>
        <a:p>
          <a:pPr marL="57150" lvl="1" indent="-57150" algn="l" defTabSz="488950">
            <a:lnSpc>
              <a:spcPct val="90000"/>
            </a:lnSpc>
            <a:spcBef>
              <a:spcPct val="0"/>
            </a:spcBef>
            <a:spcAft>
              <a:spcPct val="15000"/>
            </a:spcAft>
            <a:buChar char="•"/>
          </a:pPr>
          <a:r>
            <a:rPr lang="en-US" sz="1100" b="0" kern="1200">
              <a:latin typeface="Arial" panose="020B0604020202020204" pitchFamily="34" charset="0"/>
              <a:cs typeface="Arial" panose="020B0604020202020204" pitchFamily="34" charset="0"/>
            </a:rPr>
            <a:t>Lack of targetable receptors</a:t>
          </a:r>
          <a:r>
            <a:rPr lang="en-US" sz="1000" b="0" kern="1200">
              <a:latin typeface="Arial" panose="020B0604020202020204" pitchFamily="34" charset="0"/>
              <a:cs typeface="Arial" panose="020B0604020202020204" pitchFamily="34" charset="0"/>
            </a:rPr>
            <a:t>(ER,PR,HER)</a:t>
          </a:r>
          <a:endParaRPr lang="en-US" sz="1000" b="0" kern="1200" dirty="0">
            <a:latin typeface="Arial" panose="020B0604020202020204" pitchFamily="34" charset="0"/>
            <a:cs typeface="Arial" panose="020B0604020202020204" pitchFamily="34" charset="0"/>
          </a:endParaRPr>
        </a:p>
        <a:p>
          <a:pPr marL="57150" lvl="1" indent="-57150" algn="l" defTabSz="488950">
            <a:lnSpc>
              <a:spcPct val="90000"/>
            </a:lnSpc>
            <a:spcBef>
              <a:spcPct val="0"/>
            </a:spcBef>
            <a:spcAft>
              <a:spcPct val="15000"/>
            </a:spcAft>
            <a:buChar char="•"/>
          </a:pPr>
          <a:r>
            <a:rPr lang="en-US" sz="1100" b="0" i="0" kern="1200">
              <a:effectLst/>
              <a:latin typeface="Arial" panose="020B0604020202020204" pitchFamily="34" charset="0"/>
              <a:cs typeface="Arial" panose="020B0604020202020204" pitchFamily="34" charset="0"/>
            </a:rPr>
            <a:t> Aggressive cancer </a:t>
          </a:r>
          <a:endParaRPr lang="en-US" sz="1100" b="0" kern="1200" dirty="0">
            <a:latin typeface="Arial" panose="020B0604020202020204" pitchFamily="34" charset="0"/>
            <a:cs typeface="Arial" panose="020B0604020202020204" pitchFamily="34" charset="0"/>
          </a:endParaRPr>
        </a:p>
        <a:p>
          <a:pPr marL="57150" lvl="1" indent="-57150" algn="l" defTabSz="488950">
            <a:lnSpc>
              <a:spcPct val="90000"/>
            </a:lnSpc>
            <a:spcBef>
              <a:spcPct val="0"/>
            </a:spcBef>
            <a:spcAft>
              <a:spcPct val="15000"/>
            </a:spcAft>
            <a:buChar char="•"/>
          </a:pPr>
          <a:r>
            <a:rPr lang="en-US" sz="1100" b="0" i="0" kern="1200">
              <a:effectLst/>
              <a:latin typeface="Arial" panose="020B0604020202020204" pitchFamily="34" charset="0"/>
              <a:cs typeface="Arial" panose="020B0604020202020204" pitchFamily="34" charset="0"/>
            </a:rPr>
            <a:t> Early metastasis</a:t>
          </a:r>
          <a:endParaRPr lang="en-US" sz="1100" b="0" kern="1200" dirty="0">
            <a:latin typeface="Arial" panose="020B0604020202020204" pitchFamily="34" charset="0"/>
            <a:cs typeface="Arial" panose="020B0604020202020204" pitchFamily="34" charset="0"/>
          </a:endParaRPr>
        </a:p>
      </dsp:txBody>
      <dsp:txXfrm>
        <a:off x="4324357" y="21278"/>
        <a:ext cx="1565377" cy="683918"/>
      </dsp:txXfrm>
    </dsp:sp>
    <dsp:sp modelId="{CD739189-DA1E-4EF7-B8AA-CC5E665BAAAD}">
      <dsp:nvSpPr>
        <dsp:cNvPr id="0" name=""/>
        <dsp:cNvSpPr/>
      </dsp:nvSpPr>
      <dsp:spPr>
        <a:xfrm>
          <a:off x="0" y="30226"/>
          <a:ext cx="2073152" cy="953357"/>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57150" lvl="1" indent="-57150" algn="l" defTabSz="488950">
            <a:lnSpc>
              <a:spcPct val="90000"/>
            </a:lnSpc>
            <a:spcBef>
              <a:spcPct val="0"/>
            </a:spcBef>
            <a:spcAft>
              <a:spcPct val="15000"/>
            </a:spcAft>
            <a:buChar char="•"/>
          </a:pPr>
          <a:r>
            <a:rPr lang="en-US" sz="1100" kern="1200">
              <a:latin typeface="Arial" panose="020B0604020202020204" pitchFamily="34" charset="0"/>
              <a:cs typeface="Arial" panose="020B0604020202020204" pitchFamily="34" charset="0"/>
            </a:rPr>
            <a:t>2.3 Million diagnosed</a:t>
          </a:r>
          <a:endParaRPr lang="en-US" sz="1600" kern="1200" dirty="0">
            <a:latin typeface="Arial" panose="020B0604020202020204" pitchFamily="34" charset="0"/>
            <a:cs typeface="Arial" panose="020B0604020202020204" pitchFamily="34" charset="0"/>
          </a:endParaRPr>
        </a:p>
        <a:p>
          <a:pPr marL="57150" lvl="1" indent="-57150" algn="l" defTabSz="488950">
            <a:lnSpc>
              <a:spcPct val="90000"/>
            </a:lnSpc>
            <a:spcBef>
              <a:spcPct val="0"/>
            </a:spcBef>
            <a:spcAft>
              <a:spcPct val="15000"/>
            </a:spcAft>
            <a:buChar char="•"/>
          </a:pPr>
          <a:r>
            <a:rPr lang="en-US" sz="1100" kern="1200">
              <a:latin typeface="Arial" panose="020B0604020202020204" pitchFamily="34" charset="0"/>
              <a:cs typeface="Arial" panose="020B0604020202020204" pitchFamily="34" charset="0"/>
            </a:rPr>
            <a:t>670,000 deaths </a:t>
          </a:r>
          <a:endParaRPr lang="en-US" sz="1100" kern="1200" dirty="0">
            <a:latin typeface="Arial" panose="020B0604020202020204" pitchFamily="34" charset="0"/>
            <a:cs typeface="Arial" panose="020B0604020202020204" pitchFamily="34" charset="0"/>
          </a:endParaRPr>
        </a:p>
      </dsp:txBody>
      <dsp:txXfrm>
        <a:off x="20942" y="51168"/>
        <a:ext cx="1409322" cy="673134"/>
      </dsp:txXfrm>
    </dsp:sp>
    <dsp:sp modelId="{83289F7E-D27A-47F2-B1E5-13E51D048CA9}">
      <dsp:nvSpPr>
        <dsp:cNvPr id="0" name=""/>
        <dsp:cNvSpPr/>
      </dsp:nvSpPr>
      <dsp:spPr>
        <a:xfrm>
          <a:off x="1614554" y="172537"/>
          <a:ext cx="1310681" cy="1310681"/>
        </a:xfrm>
        <a:prstGeom prst="pieWedg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Breast Cancer</a:t>
          </a:r>
        </a:p>
      </dsp:txBody>
      <dsp:txXfrm>
        <a:off x="1998444" y="556427"/>
        <a:ext cx="926791" cy="926791"/>
      </dsp:txXfrm>
    </dsp:sp>
    <dsp:sp modelId="{9E60DB0B-168D-42F7-A2C4-5E8B8A1DF978}">
      <dsp:nvSpPr>
        <dsp:cNvPr id="0" name=""/>
        <dsp:cNvSpPr/>
      </dsp:nvSpPr>
      <dsp:spPr>
        <a:xfrm rot="5400000">
          <a:off x="2985776" y="172537"/>
          <a:ext cx="1310681" cy="1310681"/>
        </a:xfrm>
        <a:prstGeom prst="pieWedge">
          <a:avLst/>
        </a:prstGeom>
        <a:solidFill>
          <a:schemeClr val="accent2">
            <a:hueOff val="-441124"/>
            <a:satOff val="497"/>
            <a:lumOff val="117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Arial" panose="020B0604020202020204" pitchFamily="34" charset="0"/>
              <a:cs typeface="Arial" panose="020B0604020202020204" pitchFamily="34" charset="0"/>
            </a:rPr>
            <a:t>TRIPLE NEGATIVE BREAST CANCER</a:t>
          </a:r>
        </a:p>
      </dsp:txBody>
      <dsp:txXfrm rot="-5400000">
        <a:off x="2985776" y="556427"/>
        <a:ext cx="926791" cy="926791"/>
      </dsp:txXfrm>
    </dsp:sp>
    <dsp:sp modelId="{77A900D8-7FFD-478B-A9C7-6FAF401D689F}">
      <dsp:nvSpPr>
        <dsp:cNvPr id="0" name=""/>
        <dsp:cNvSpPr/>
      </dsp:nvSpPr>
      <dsp:spPr>
        <a:xfrm rot="10800000">
          <a:off x="2985776" y="1543759"/>
          <a:ext cx="1310681" cy="1310681"/>
        </a:xfrm>
        <a:prstGeom prst="pieWedge">
          <a:avLst/>
        </a:prstGeom>
        <a:solidFill>
          <a:schemeClr val="accent2">
            <a:hueOff val="-882249"/>
            <a:satOff val="995"/>
            <a:lumOff val="235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dirty="0"/>
            <a:t>Mortality</a:t>
          </a:r>
        </a:p>
      </dsp:txBody>
      <dsp:txXfrm rot="10800000">
        <a:off x="2985776" y="1543759"/>
        <a:ext cx="926791" cy="926791"/>
      </dsp:txXfrm>
    </dsp:sp>
    <dsp:sp modelId="{C6828912-8580-45B5-ADDA-C3B23E6B1390}">
      <dsp:nvSpPr>
        <dsp:cNvPr id="0" name=""/>
        <dsp:cNvSpPr/>
      </dsp:nvSpPr>
      <dsp:spPr>
        <a:xfrm rot="16200000">
          <a:off x="1614554" y="1543759"/>
          <a:ext cx="1310681" cy="1310681"/>
        </a:xfrm>
        <a:prstGeom prst="pieWedge">
          <a:avLst/>
        </a:prstGeom>
        <a:solidFill>
          <a:schemeClr val="accent2">
            <a:hueOff val="-1323373"/>
            <a:satOff val="1492"/>
            <a:lumOff val="353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Incidence</a:t>
          </a:r>
        </a:p>
      </dsp:txBody>
      <dsp:txXfrm rot="5400000">
        <a:off x="1998444" y="1543759"/>
        <a:ext cx="926791" cy="926791"/>
      </dsp:txXfrm>
    </dsp:sp>
    <dsp:sp modelId="{8161E182-F8AC-43E2-8B74-68E54ECD807A}">
      <dsp:nvSpPr>
        <dsp:cNvPr id="0" name=""/>
        <dsp:cNvSpPr/>
      </dsp:nvSpPr>
      <dsp:spPr>
        <a:xfrm>
          <a:off x="2729239" y="1212386"/>
          <a:ext cx="452533" cy="450857"/>
        </a:xfrm>
        <a:prstGeom prst="circularArrow">
          <a:avLst/>
        </a:prstGeom>
        <a:solidFill>
          <a:schemeClr val="accent2">
            <a:tint val="4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1036A3-EBAB-4750-8BCD-9DE6EB0FA74E}">
      <dsp:nvSpPr>
        <dsp:cNvPr id="0" name=""/>
        <dsp:cNvSpPr/>
      </dsp:nvSpPr>
      <dsp:spPr>
        <a:xfrm rot="10800000">
          <a:off x="2729239" y="1562810"/>
          <a:ext cx="452533" cy="52706"/>
        </a:xfrm>
        <a:prstGeom prst="circularArrow">
          <a:avLst/>
        </a:prstGeom>
        <a:solidFill>
          <a:schemeClr val="accent2">
            <a:tint val="4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104D5B-4691-413C-9B74-648EC4664346}">
      <dsp:nvSpPr>
        <dsp:cNvPr id="0" name=""/>
        <dsp:cNvSpPr/>
      </dsp:nvSpPr>
      <dsp:spPr>
        <a:xfrm rot="5400000">
          <a:off x="5330424" y="-2255532"/>
          <a:ext cx="645400" cy="5320588"/>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None/>
          </a:pPr>
          <a:r>
            <a:rPr lang="en-US" sz="1400" b="1" kern="1200" dirty="0">
              <a:latin typeface="Arial" panose="020B0604020202020204" pitchFamily="34" charset="0"/>
              <a:ea typeface="Calibri" panose="020F0502020204030204" pitchFamily="34" charset="0"/>
              <a:cs typeface="Arial" panose="020B0604020202020204" pitchFamily="34" charset="0"/>
            </a:rPr>
            <a:t>GOAL 1)</a:t>
          </a:r>
          <a:r>
            <a:rPr lang="en-US" sz="1400" kern="1200" dirty="0">
              <a:latin typeface="Arial" panose="020B0604020202020204" pitchFamily="34" charset="0"/>
              <a:ea typeface="Calibri" panose="020F0502020204030204" pitchFamily="34" charset="0"/>
              <a:cs typeface="Arial" panose="020B0604020202020204" pitchFamily="34" charset="0"/>
            </a:rPr>
            <a:t> </a:t>
          </a:r>
          <a:r>
            <a:rPr lang="en-US" sz="1400" b="0" kern="1200" dirty="0">
              <a:latin typeface="Arial" panose="020B0604020202020204" pitchFamily="34" charset="0"/>
              <a:ea typeface="Calibri" panose="020F0502020204030204" pitchFamily="34" charset="0"/>
              <a:cs typeface="Arial" panose="020B0604020202020204" pitchFamily="34" charset="0"/>
            </a:rPr>
            <a:t>Develop agent-based models for Tumor cells, Immune cells ,Stromal cells/Fibroblasts in T-STM </a:t>
          </a:r>
          <a:endParaRPr lang="en-US" sz="1400" kern="1200" dirty="0">
            <a:latin typeface="Arial" panose="020B0604020202020204" pitchFamily="34" charset="0"/>
            <a:ea typeface="Calibri" panose="020F0502020204030204" pitchFamily="34" charset="0"/>
            <a:cs typeface="Arial" panose="020B0604020202020204" pitchFamily="34" charset="0"/>
          </a:endParaRPr>
        </a:p>
        <a:p>
          <a:pPr marL="228600" lvl="2" indent="-114300" algn="l" defTabSz="622300">
            <a:lnSpc>
              <a:spcPct val="90000"/>
            </a:lnSpc>
            <a:spcBef>
              <a:spcPct val="0"/>
            </a:spcBef>
            <a:spcAft>
              <a:spcPct val="15000"/>
            </a:spcAft>
            <a:buNone/>
          </a:pPr>
          <a:r>
            <a:rPr lang="en-US" sz="1400" kern="1200" dirty="0">
              <a:latin typeface="Arial" panose="020B0604020202020204" pitchFamily="34" charset="0"/>
              <a:ea typeface="Calibri" panose="020F0502020204030204" pitchFamily="34" charset="0"/>
              <a:cs typeface="Arial" panose="020B0604020202020204" pitchFamily="34" charset="0"/>
            </a:rPr>
            <a:t>		</a:t>
          </a:r>
        </a:p>
      </dsp:txBody>
      <dsp:txXfrm rot="-5400000">
        <a:off x="2992830" y="113568"/>
        <a:ext cx="5289082" cy="582388"/>
      </dsp:txXfrm>
    </dsp:sp>
    <dsp:sp modelId="{DE6517A4-19FC-4B92-B9A0-73CDEFA693AE}">
      <dsp:nvSpPr>
        <dsp:cNvPr id="0" name=""/>
        <dsp:cNvSpPr/>
      </dsp:nvSpPr>
      <dsp:spPr>
        <a:xfrm>
          <a:off x="0" y="0"/>
          <a:ext cx="2992830" cy="80675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b="1" kern="1200" baseline="0" dirty="0">
              <a:latin typeface="Arial" panose="020B0604020202020204" pitchFamily="34" charset="0"/>
              <a:ea typeface="Calibri" panose="020F0502020204030204" pitchFamily="34" charset="0"/>
              <a:cs typeface="Arial" panose="020B0604020202020204" pitchFamily="34" charset="0"/>
            </a:rPr>
            <a:t>G1: DEVELOP AGENT MODELS</a:t>
          </a:r>
        </a:p>
      </dsp:txBody>
      <dsp:txXfrm>
        <a:off x="39382" y="39382"/>
        <a:ext cx="2914066" cy="727986"/>
      </dsp:txXfrm>
    </dsp:sp>
    <dsp:sp modelId="{1D3E4EB8-412D-4248-BAD3-AFC48A06FA42}">
      <dsp:nvSpPr>
        <dsp:cNvPr id="0" name=""/>
        <dsp:cNvSpPr/>
      </dsp:nvSpPr>
      <dsp:spPr>
        <a:xfrm rot="5400000">
          <a:off x="5330424" y="-1408444"/>
          <a:ext cx="645400" cy="5320588"/>
        </a:xfrm>
        <a:prstGeom prst="round2SameRect">
          <a:avLst/>
        </a:prstGeom>
        <a:solidFill>
          <a:schemeClr val="accent3">
            <a:tint val="40000"/>
            <a:alpha val="90000"/>
            <a:hueOff val="-349067"/>
            <a:satOff val="-4246"/>
            <a:lumOff val="-289"/>
            <a:alphaOff val="0"/>
          </a:schemeClr>
        </a:solidFill>
        <a:ln w="12700" cap="flat" cmpd="sng" algn="ctr">
          <a:solidFill>
            <a:schemeClr val="accent3">
              <a:tint val="40000"/>
              <a:alpha val="90000"/>
              <a:hueOff val="-349067"/>
              <a:satOff val="-4246"/>
              <a:lumOff val="-289"/>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None/>
          </a:pPr>
          <a:r>
            <a:rPr lang="en-US" sz="1400" b="1" kern="1200" dirty="0">
              <a:latin typeface="Arial" panose="020B0604020202020204" pitchFamily="34" charset="0"/>
              <a:ea typeface="Calibri" panose="020F0502020204030204" pitchFamily="34" charset="0"/>
              <a:cs typeface="Arial" panose="020B0604020202020204" pitchFamily="34" charset="0"/>
            </a:rPr>
            <a:t>GOAL 2)</a:t>
          </a:r>
          <a:r>
            <a:rPr lang="en-US" sz="1400" kern="1200" dirty="0">
              <a:latin typeface="Arial" panose="020B0604020202020204" pitchFamily="34" charset="0"/>
              <a:ea typeface="Calibri" panose="020F0502020204030204" pitchFamily="34" charset="0"/>
              <a:cs typeface="Arial" panose="020B0604020202020204" pitchFamily="34" charset="0"/>
            </a:rPr>
            <a:t> S</a:t>
          </a:r>
          <a:r>
            <a:rPr lang="en-US" sz="1400" b="0" i="0" kern="1200" dirty="0">
              <a:latin typeface="Arial" panose="020B0604020202020204" pitchFamily="34" charset="0"/>
              <a:ea typeface="Calibri" panose="020F0502020204030204" pitchFamily="34" charset="0"/>
              <a:cs typeface="Arial" panose="020B0604020202020204" pitchFamily="34" charset="0"/>
            </a:rPr>
            <a:t>imulate nutrients diffusion from blood vessels in T-STM using </a:t>
          </a:r>
          <a:r>
            <a:rPr lang="en-US" sz="1400" kern="1200" dirty="0">
              <a:latin typeface="Arial" panose="020B0604020202020204" pitchFamily="34" charset="0"/>
              <a:ea typeface="Calibri" panose="020F0502020204030204" pitchFamily="34" charset="0"/>
              <a:cs typeface="Arial" panose="020B0604020202020204" pitchFamily="34" charset="0"/>
            </a:rPr>
            <a:t>Partial differential equations</a:t>
          </a:r>
          <a:r>
            <a:rPr lang="en-US" sz="1400" b="0" i="0" kern="1200" dirty="0">
              <a:latin typeface="Arial" panose="020B0604020202020204" pitchFamily="34" charset="0"/>
              <a:ea typeface="Calibri" panose="020F0502020204030204" pitchFamily="34" charset="0"/>
              <a:cs typeface="Arial" panose="020B0604020202020204" pitchFamily="34" charset="0"/>
            </a:rPr>
            <a:t> </a:t>
          </a:r>
          <a:endParaRPr lang="en-US" sz="1100" kern="1200" dirty="0">
            <a:latin typeface="Arial" panose="020B0604020202020204" pitchFamily="34" charset="0"/>
            <a:ea typeface="ＭＳ Ｐゴシック"/>
            <a:cs typeface="Arial" panose="020B0604020202020204" pitchFamily="34" charset="0"/>
          </a:endParaRPr>
        </a:p>
      </dsp:txBody>
      <dsp:txXfrm rot="-5400000">
        <a:off x="2992830" y="960656"/>
        <a:ext cx="5289082" cy="582388"/>
      </dsp:txXfrm>
    </dsp:sp>
    <dsp:sp modelId="{8CE2CA5D-BE1A-4DD0-B559-5059AB2D47DD}">
      <dsp:nvSpPr>
        <dsp:cNvPr id="0" name=""/>
        <dsp:cNvSpPr/>
      </dsp:nvSpPr>
      <dsp:spPr>
        <a:xfrm>
          <a:off x="0" y="848474"/>
          <a:ext cx="2992830" cy="806750"/>
        </a:xfrm>
        <a:prstGeom prst="roundRect">
          <a:avLst/>
        </a:prstGeom>
        <a:gradFill rotWithShape="0">
          <a:gsLst>
            <a:gs pos="0">
              <a:schemeClr val="accent3">
                <a:hueOff val="-246813"/>
                <a:satOff val="-4334"/>
                <a:lumOff val="-78"/>
                <a:alphaOff val="0"/>
                <a:satMod val="103000"/>
                <a:lumMod val="102000"/>
                <a:tint val="94000"/>
              </a:schemeClr>
            </a:gs>
            <a:gs pos="50000">
              <a:schemeClr val="accent3">
                <a:hueOff val="-246813"/>
                <a:satOff val="-4334"/>
                <a:lumOff val="-78"/>
                <a:alphaOff val="0"/>
                <a:satMod val="110000"/>
                <a:lumMod val="100000"/>
                <a:shade val="100000"/>
              </a:schemeClr>
            </a:gs>
            <a:gs pos="100000">
              <a:schemeClr val="accent3">
                <a:hueOff val="-246813"/>
                <a:satOff val="-4334"/>
                <a:lumOff val="-7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l" defTabSz="622300">
            <a:lnSpc>
              <a:spcPct val="90000"/>
            </a:lnSpc>
            <a:spcBef>
              <a:spcPct val="0"/>
            </a:spcBef>
            <a:spcAft>
              <a:spcPct val="35000"/>
            </a:spcAft>
            <a:buNone/>
          </a:pPr>
          <a:r>
            <a:rPr lang="en-US" sz="1400" b="1" kern="1200">
              <a:latin typeface="Arial" panose="020B0604020202020204" pitchFamily="34" charset="0"/>
              <a:ea typeface="ＭＳ Ｐゴシック"/>
              <a:cs typeface="Arial" panose="020B0604020202020204" pitchFamily="34" charset="0"/>
            </a:rPr>
            <a:t>G2: MODEL NUTRIENT DIFFUSSION</a:t>
          </a:r>
          <a:endParaRPr lang="en-US" sz="1400" b="1" kern="1200" dirty="0">
            <a:latin typeface="Arial" panose="020B0604020202020204" pitchFamily="34" charset="0"/>
            <a:ea typeface="ＭＳ Ｐゴシック"/>
            <a:cs typeface="Arial" panose="020B0604020202020204" pitchFamily="34" charset="0"/>
          </a:endParaRPr>
        </a:p>
      </dsp:txBody>
      <dsp:txXfrm>
        <a:off x="39382" y="887856"/>
        <a:ext cx="2914066" cy="727986"/>
      </dsp:txXfrm>
    </dsp:sp>
    <dsp:sp modelId="{0DED2C06-F9F0-45EE-B514-0CE55CF49ACC}">
      <dsp:nvSpPr>
        <dsp:cNvPr id="0" name=""/>
        <dsp:cNvSpPr/>
      </dsp:nvSpPr>
      <dsp:spPr>
        <a:xfrm rot="5400000">
          <a:off x="5330424" y="-561355"/>
          <a:ext cx="645400" cy="5320588"/>
        </a:xfrm>
        <a:prstGeom prst="round2SameRect">
          <a:avLst/>
        </a:prstGeom>
        <a:solidFill>
          <a:schemeClr val="accent3">
            <a:tint val="40000"/>
            <a:alpha val="90000"/>
            <a:hueOff val="-698134"/>
            <a:satOff val="-8492"/>
            <a:lumOff val="-578"/>
            <a:alphaOff val="0"/>
          </a:schemeClr>
        </a:solidFill>
        <a:ln w="12700" cap="flat" cmpd="sng" algn="ctr">
          <a:solidFill>
            <a:schemeClr val="accent3">
              <a:tint val="40000"/>
              <a:alpha val="90000"/>
              <a:hueOff val="-698134"/>
              <a:satOff val="-8492"/>
              <a:lumOff val="-578"/>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None/>
          </a:pPr>
          <a:r>
            <a:rPr lang="en-US" sz="1400" b="1" kern="1200" dirty="0">
              <a:latin typeface="Arial" panose="020B0604020202020204" pitchFamily="34" charset="0"/>
              <a:ea typeface="ＭＳ Ｐゴシック"/>
              <a:cs typeface="Arial" panose="020B0604020202020204" pitchFamily="34" charset="0"/>
            </a:rPr>
            <a:t>GOAL 3)</a:t>
          </a:r>
          <a:r>
            <a:rPr lang="en-US" sz="1400" kern="1200" dirty="0">
              <a:latin typeface="Arial" panose="020B0604020202020204" pitchFamily="34" charset="0"/>
              <a:ea typeface="ＭＳ Ｐゴシック"/>
              <a:cs typeface="Arial" panose="020B0604020202020204" pitchFamily="34" charset="0"/>
            </a:rPr>
            <a:t> Model immunosuppressive mechanisms of Kynurenine, AKT </a:t>
          </a:r>
          <a:r>
            <a:rPr lang="en-US" sz="1400" kern="1200" dirty="0" err="1">
              <a:latin typeface="Arial" panose="020B0604020202020204" pitchFamily="34" charset="0"/>
              <a:ea typeface="ＭＳ Ｐゴシック"/>
              <a:cs typeface="Arial" panose="020B0604020202020204" pitchFamily="34" charset="0"/>
            </a:rPr>
            <a:t>mTor</a:t>
          </a:r>
          <a:r>
            <a:rPr lang="en-US" sz="1400" kern="1200" dirty="0">
              <a:latin typeface="Arial" panose="020B0604020202020204" pitchFamily="34" charset="0"/>
              <a:ea typeface="ＭＳ Ｐゴシック"/>
              <a:cs typeface="Arial" panose="020B0604020202020204" pitchFamily="34" charset="0"/>
            </a:rPr>
            <a:t> and Jak/STAT pathway </a:t>
          </a:r>
          <a:r>
            <a:rPr lang="en-US" sz="1400" b="0" i="0" kern="1200" dirty="0">
              <a:latin typeface="Arial" panose="020B0604020202020204" pitchFamily="34" charset="0"/>
              <a:ea typeface="Calibri" panose="020F0502020204030204" pitchFamily="34" charset="0"/>
              <a:cs typeface="Arial" panose="020B0604020202020204" pitchFamily="34" charset="0"/>
            </a:rPr>
            <a:t>in T-STM </a:t>
          </a:r>
          <a:endParaRPr lang="en-US" sz="1400" kern="1200" dirty="0">
            <a:latin typeface="Arial" panose="020B0604020202020204" pitchFamily="34" charset="0"/>
            <a:ea typeface="ＭＳ Ｐゴシック"/>
            <a:cs typeface="Arial" panose="020B0604020202020204" pitchFamily="34" charset="0"/>
          </a:endParaRPr>
        </a:p>
      </dsp:txBody>
      <dsp:txXfrm rot="-5400000">
        <a:off x="2992830" y="1807745"/>
        <a:ext cx="5289082" cy="582388"/>
      </dsp:txXfrm>
    </dsp:sp>
    <dsp:sp modelId="{DA80A833-2759-405A-8809-CA0925FC2597}">
      <dsp:nvSpPr>
        <dsp:cNvPr id="0" name=""/>
        <dsp:cNvSpPr/>
      </dsp:nvSpPr>
      <dsp:spPr>
        <a:xfrm>
          <a:off x="0" y="1695562"/>
          <a:ext cx="2992830" cy="806750"/>
        </a:xfrm>
        <a:prstGeom prst="roundRect">
          <a:avLst/>
        </a:prstGeom>
        <a:gradFill rotWithShape="0">
          <a:gsLst>
            <a:gs pos="0">
              <a:schemeClr val="accent3">
                <a:hueOff val="-493625"/>
                <a:satOff val="-8668"/>
                <a:lumOff val="-157"/>
                <a:alphaOff val="0"/>
                <a:satMod val="103000"/>
                <a:lumMod val="102000"/>
                <a:tint val="94000"/>
              </a:schemeClr>
            </a:gs>
            <a:gs pos="50000">
              <a:schemeClr val="accent3">
                <a:hueOff val="-493625"/>
                <a:satOff val="-8668"/>
                <a:lumOff val="-157"/>
                <a:alphaOff val="0"/>
                <a:satMod val="110000"/>
                <a:lumMod val="100000"/>
                <a:shade val="100000"/>
              </a:schemeClr>
            </a:gs>
            <a:gs pos="100000">
              <a:schemeClr val="accent3">
                <a:hueOff val="-493625"/>
                <a:satOff val="-8668"/>
                <a:lumOff val="-15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Arial" panose="020B0604020202020204" pitchFamily="34" charset="0"/>
              <a:ea typeface="ＭＳ Ｐゴシック"/>
              <a:cs typeface="Arial" panose="020B0604020202020204" pitchFamily="34" charset="0"/>
            </a:rPr>
            <a:t>G3: MODEL IMMUNO-SUPPRESSIVE PATHWAYS</a:t>
          </a:r>
        </a:p>
      </dsp:txBody>
      <dsp:txXfrm>
        <a:off x="39382" y="1734944"/>
        <a:ext cx="2914066" cy="727986"/>
      </dsp:txXfrm>
    </dsp:sp>
    <dsp:sp modelId="{069E7CA6-46E3-4DFE-8BC9-3BD75DBCAF37}">
      <dsp:nvSpPr>
        <dsp:cNvPr id="0" name=""/>
        <dsp:cNvSpPr/>
      </dsp:nvSpPr>
      <dsp:spPr>
        <a:xfrm rot="5400000">
          <a:off x="5330424" y="285732"/>
          <a:ext cx="645400" cy="5320588"/>
        </a:xfrm>
        <a:prstGeom prst="round2SameRect">
          <a:avLst/>
        </a:prstGeom>
        <a:solidFill>
          <a:schemeClr val="accent3">
            <a:tint val="40000"/>
            <a:alpha val="90000"/>
            <a:hueOff val="-1047201"/>
            <a:satOff val="-12739"/>
            <a:lumOff val="-866"/>
            <a:alphaOff val="0"/>
          </a:schemeClr>
        </a:solidFill>
        <a:ln w="12700" cap="flat" cmpd="sng" algn="ctr">
          <a:solidFill>
            <a:schemeClr val="accent3">
              <a:tint val="40000"/>
              <a:alpha val="90000"/>
              <a:hueOff val="-1047201"/>
              <a:satOff val="-12739"/>
              <a:lumOff val="-866"/>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None/>
          </a:pPr>
          <a:r>
            <a:rPr lang="en-US" sz="1400" b="1" kern="1200" dirty="0">
              <a:latin typeface="Arial" panose="020B0604020202020204" pitchFamily="34" charset="0"/>
              <a:ea typeface="ＭＳ Ｐゴシック"/>
              <a:cs typeface="Arial" panose="020B0604020202020204" pitchFamily="34" charset="0"/>
            </a:rPr>
            <a:t>GOAL 4) </a:t>
          </a:r>
          <a:r>
            <a:rPr lang="en-US" sz="1400" b="0" kern="1200" dirty="0">
              <a:latin typeface="Arial" panose="020B0604020202020204" pitchFamily="34" charset="0"/>
              <a:ea typeface="ＭＳ Ｐゴシック"/>
              <a:cs typeface="Arial" panose="020B0604020202020204" pitchFamily="34" charset="0"/>
            </a:rPr>
            <a:t>Develop gifs to visualize </a:t>
          </a:r>
          <a:r>
            <a:rPr lang="en-US" sz="1400" b="0" kern="1200" dirty="0" err="1">
              <a:latin typeface="Arial" panose="020B0604020202020204" pitchFamily="34" charset="0"/>
              <a:ea typeface="ＭＳ Ｐゴシック"/>
              <a:cs typeface="Arial" panose="020B0604020202020204" pitchFamily="34" charset="0"/>
            </a:rPr>
            <a:t>Spatio</a:t>
          </a:r>
          <a:r>
            <a:rPr lang="en-US" sz="1400" b="0" kern="1200" dirty="0">
              <a:latin typeface="Arial" panose="020B0604020202020204" pitchFamily="34" charset="0"/>
              <a:ea typeface="ＭＳ Ｐゴシック"/>
              <a:cs typeface="Arial" panose="020B0604020202020204" pitchFamily="34" charset="0"/>
            </a:rPr>
            <a:t>-temporal visuals of tumor, stromal and immune cells to understand probabilistic behavior</a:t>
          </a:r>
        </a:p>
      </dsp:txBody>
      <dsp:txXfrm rot="-5400000">
        <a:off x="2992830" y="2654832"/>
        <a:ext cx="5289082" cy="582388"/>
      </dsp:txXfrm>
    </dsp:sp>
    <dsp:sp modelId="{70BF794F-B07B-45C5-A4A2-1D63DD2DB7D6}">
      <dsp:nvSpPr>
        <dsp:cNvPr id="0" name=""/>
        <dsp:cNvSpPr/>
      </dsp:nvSpPr>
      <dsp:spPr>
        <a:xfrm>
          <a:off x="0" y="2542651"/>
          <a:ext cx="2992830" cy="806750"/>
        </a:xfrm>
        <a:prstGeom prst="roundRect">
          <a:avLst/>
        </a:prstGeom>
        <a:gradFill rotWithShape="0">
          <a:gsLst>
            <a:gs pos="0">
              <a:schemeClr val="accent3">
                <a:hueOff val="-740438"/>
                <a:satOff val="-13003"/>
                <a:lumOff val="-235"/>
                <a:alphaOff val="0"/>
                <a:satMod val="103000"/>
                <a:lumMod val="102000"/>
                <a:tint val="94000"/>
              </a:schemeClr>
            </a:gs>
            <a:gs pos="50000">
              <a:schemeClr val="accent3">
                <a:hueOff val="-740438"/>
                <a:satOff val="-13003"/>
                <a:lumOff val="-235"/>
                <a:alphaOff val="0"/>
                <a:satMod val="110000"/>
                <a:lumMod val="100000"/>
                <a:shade val="100000"/>
              </a:schemeClr>
            </a:gs>
            <a:gs pos="100000">
              <a:schemeClr val="accent3">
                <a:hueOff val="-740438"/>
                <a:satOff val="-13003"/>
                <a:lumOff val="-23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Arial" panose="020B0604020202020204" pitchFamily="34" charset="0"/>
              <a:ea typeface="ＭＳ Ｐゴシック"/>
              <a:cs typeface="Arial" panose="020B0604020202020204" pitchFamily="34" charset="0"/>
            </a:rPr>
            <a:t>G4 : SPATIO TEMPORAL VISUALIZATION OF CELLS  IN TME</a:t>
          </a:r>
        </a:p>
      </dsp:txBody>
      <dsp:txXfrm>
        <a:off x="39382" y="2582033"/>
        <a:ext cx="2914066" cy="727986"/>
      </dsp:txXfrm>
    </dsp:sp>
    <dsp:sp modelId="{102B8AFF-3B82-4895-8F76-2816DA2BE857}">
      <dsp:nvSpPr>
        <dsp:cNvPr id="0" name=""/>
        <dsp:cNvSpPr/>
      </dsp:nvSpPr>
      <dsp:spPr>
        <a:xfrm rot="5400000">
          <a:off x="5330424" y="1132821"/>
          <a:ext cx="645400" cy="5320588"/>
        </a:xfrm>
        <a:prstGeom prst="round2SameRect">
          <a:avLst/>
        </a:prstGeom>
        <a:solidFill>
          <a:schemeClr val="accent3">
            <a:tint val="40000"/>
            <a:alpha val="90000"/>
            <a:hueOff val="-1396269"/>
            <a:satOff val="-16985"/>
            <a:lumOff val="-1155"/>
            <a:alphaOff val="0"/>
          </a:schemeClr>
        </a:solidFill>
        <a:ln w="12700" cap="flat" cmpd="sng" algn="ctr">
          <a:solidFill>
            <a:schemeClr val="accent3">
              <a:tint val="40000"/>
              <a:alpha val="90000"/>
              <a:hueOff val="-1396269"/>
              <a:satOff val="-16985"/>
              <a:lumOff val="-1155"/>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Arial" panose="020B0604020202020204" pitchFamily="34" charset="0"/>
              <a:ea typeface="ＭＳ Ｐゴシック"/>
              <a:cs typeface="Arial" panose="020B0604020202020204" pitchFamily="34" charset="0"/>
            </a:rPr>
            <a:t>GOAL 5) </a:t>
          </a:r>
          <a:r>
            <a:rPr lang="en-US" sz="1400" b="0" kern="1200" dirty="0">
              <a:latin typeface="Arial" panose="020B0604020202020204" pitchFamily="34" charset="0"/>
              <a:ea typeface="ＭＳ Ｐゴシック"/>
              <a:cs typeface="Arial" panose="020B0604020202020204" pitchFamily="34" charset="0"/>
            </a:rPr>
            <a:t>Develop time plots of tumor, stromal and immune cell counts for analysis and validation</a:t>
          </a:r>
          <a:endParaRPr lang="en-US" sz="1400" b="1" kern="1200" dirty="0">
            <a:solidFill>
              <a:prstClr val="white"/>
            </a:solidFill>
            <a:latin typeface="Arial" panose="020B0604020202020204" pitchFamily="34" charset="0"/>
            <a:ea typeface="ＭＳ Ｐゴシック"/>
            <a:cs typeface="Arial" panose="020B0604020202020204" pitchFamily="34" charset="0"/>
          </a:endParaRPr>
        </a:p>
      </dsp:txBody>
      <dsp:txXfrm rot="-5400000">
        <a:off x="2992830" y="3501921"/>
        <a:ext cx="5289082" cy="582388"/>
      </dsp:txXfrm>
    </dsp:sp>
    <dsp:sp modelId="{8D0B279C-8675-4889-9E72-AB0DBC86BFC6}">
      <dsp:nvSpPr>
        <dsp:cNvPr id="0" name=""/>
        <dsp:cNvSpPr/>
      </dsp:nvSpPr>
      <dsp:spPr>
        <a:xfrm>
          <a:off x="0" y="3389739"/>
          <a:ext cx="2992830" cy="806750"/>
        </a:xfrm>
        <a:prstGeom prst="roundRect">
          <a:avLst/>
        </a:prstGeom>
        <a:gradFill rotWithShape="0">
          <a:gsLst>
            <a:gs pos="0">
              <a:schemeClr val="accent3">
                <a:hueOff val="-987251"/>
                <a:satOff val="-17337"/>
                <a:lumOff val="-314"/>
                <a:alphaOff val="0"/>
                <a:satMod val="103000"/>
                <a:lumMod val="102000"/>
                <a:tint val="94000"/>
              </a:schemeClr>
            </a:gs>
            <a:gs pos="50000">
              <a:schemeClr val="accent3">
                <a:hueOff val="-987251"/>
                <a:satOff val="-17337"/>
                <a:lumOff val="-314"/>
                <a:alphaOff val="0"/>
                <a:satMod val="110000"/>
                <a:lumMod val="100000"/>
                <a:shade val="100000"/>
              </a:schemeClr>
            </a:gs>
            <a:gs pos="100000">
              <a:schemeClr val="accent3">
                <a:hueOff val="-987251"/>
                <a:satOff val="-17337"/>
                <a:lumOff val="-31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l" defTabSz="622300">
            <a:lnSpc>
              <a:spcPct val="90000"/>
            </a:lnSpc>
            <a:spcBef>
              <a:spcPct val="0"/>
            </a:spcBef>
            <a:spcAft>
              <a:spcPct val="35000"/>
            </a:spcAft>
            <a:buNone/>
          </a:pPr>
          <a:r>
            <a:rPr lang="en-US" sz="1400" b="1" kern="1200" dirty="0">
              <a:solidFill>
                <a:prstClr val="white"/>
              </a:solidFill>
              <a:latin typeface="Arial" panose="020B0604020202020204" pitchFamily="34" charset="0"/>
              <a:ea typeface="ＭＳ Ｐゴシック"/>
              <a:cs typeface="Arial" panose="020B0604020202020204" pitchFamily="34" charset="0"/>
            </a:rPr>
            <a:t>G5: TEMPORAL PLOTS</a:t>
          </a:r>
        </a:p>
      </dsp:txBody>
      <dsp:txXfrm>
        <a:off x="39382" y="3429121"/>
        <a:ext cx="2914066" cy="727986"/>
      </dsp:txXfrm>
    </dsp:sp>
    <dsp:sp modelId="{55009DC0-BFAB-43CF-A657-57BFBC0927F4}">
      <dsp:nvSpPr>
        <dsp:cNvPr id="0" name=""/>
        <dsp:cNvSpPr/>
      </dsp:nvSpPr>
      <dsp:spPr>
        <a:xfrm rot="5400000">
          <a:off x="5330424" y="1979909"/>
          <a:ext cx="645400" cy="5320588"/>
        </a:xfrm>
        <a:prstGeom prst="round2SameRect">
          <a:avLst/>
        </a:prstGeom>
        <a:solidFill>
          <a:schemeClr val="accent3">
            <a:tint val="40000"/>
            <a:alpha val="90000"/>
            <a:hueOff val="-1745336"/>
            <a:satOff val="-21231"/>
            <a:lumOff val="-1444"/>
            <a:alphaOff val="0"/>
          </a:schemeClr>
        </a:solidFill>
        <a:ln w="12700" cap="flat" cmpd="sng" algn="ctr">
          <a:solidFill>
            <a:schemeClr val="accent3">
              <a:tint val="40000"/>
              <a:alpha val="90000"/>
              <a:hueOff val="-1745336"/>
              <a:satOff val="-21231"/>
              <a:lumOff val="-1444"/>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None/>
          </a:pPr>
          <a:r>
            <a:rPr lang="en-US" sz="1400" b="1" kern="1200" dirty="0">
              <a:latin typeface="Arial" panose="020B0604020202020204" pitchFamily="34" charset="0"/>
              <a:ea typeface="ＭＳ Ｐゴシック"/>
              <a:cs typeface="Arial" panose="020B0604020202020204" pitchFamily="34" charset="0"/>
            </a:rPr>
            <a:t>GOAL 6) </a:t>
          </a:r>
          <a:r>
            <a:rPr lang="en-US" sz="1400" kern="1200" dirty="0">
              <a:latin typeface="Arial" panose="020B0604020202020204" pitchFamily="34" charset="0"/>
              <a:ea typeface="ＭＳ Ｐゴシック"/>
              <a:cs typeface="Arial" panose="020B0604020202020204" pitchFamily="34" charset="0"/>
            </a:rPr>
            <a:t>Identify combination of inhibitors for tumor cell reduction of various molecular subtypes of TNBC</a:t>
          </a:r>
        </a:p>
      </dsp:txBody>
      <dsp:txXfrm rot="-5400000">
        <a:off x="2992830" y="4349009"/>
        <a:ext cx="5289082" cy="582388"/>
      </dsp:txXfrm>
    </dsp:sp>
    <dsp:sp modelId="{27789C8C-1974-494F-952D-FDCCA7165AA1}">
      <dsp:nvSpPr>
        <dsp:cNvPr id="0" name=""/>
        <dsp:cNvSpPr/>
      </dsp:nvSpPr>
      <dsp:spPr>
        <a:xfrm>
          <a:off x="0" y="4236828"/>
          <a:ext cx="2992830" cy="806750"/>
        </a:xfrm>
        <a:prstGeom prst="roundRect">
          <a:avLst/>
        </a:prstGeom>
        <a:gradFill rotWithShape="0">
          <a:gsLst>
            <a:gs pos="0">
              <a:schemeClr val="accent3">
                <a:hueOff val="-1234063"/>
                <a:satOff val="-21671"/>
                <a:lumOff val="-392"/>
                <a:alphaOff val="0"/>
                <a:satMod val="103000"/>
                <a:lumMod val="102000"/>
                <a:tint val="94000"/>
              </a:schemeClr>
            </a:gs>
            <a:gs pos="50000">
              <a:schemeClr val="accent3">
                <a:hueOff val="-1234063"/>
                <a:satOff val="-21671"/>
                <a:lumOff val="-392"/>
                <a:alphaOff val="0"/>
                <a:satMod val="110000"/>
                <a:lumMod val="100000"/>
                <a:shade val="100000"/>
              </a:schemeClr>
            </a:gs>
            <a:gs pos="100000">
              <a:schemeClr val="accent3">
                <a:hueOff val="-1234063"/>
                <a:satOff val="-21671"/>
                <a:lumOff val="-39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panose="020B0604020202020204" pitchFamily="34" charset="0"/>
              <a:ea typeface="ＭＳ Ｐゴシック"/>
              <a:cs typeface="Arial" panose="020B0604020202020204" pitchFamily="34" charset="0"/>
            </a:rPr>
            <a:t>G6 : INHIBITOR IDENTIFICATION</a:t>
          </a:r>
        </a:p>
      </dsp:txBody>
      <dsp:txXfrm>
        <a:off x="39382" y="4276210"/>
        <a:ext cx="2914066" cy="7279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FF47F4-3E34-4F3B-9E56-F25376A92C60}">
      <dsp:nvSpPr>
        <dsp:cNvPr id="0" name=""/>
        <dsp:cNvSpPr/>
      </dsp:nvSpPr>
      <dsp:spPr>
        <a:xfrm>
          <a:off x="1997444" y="1966037"/>
          <a:ext cx="1477561" cy="147756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Rockwell" panose="02060603020205020403"/>
              <a:ea typeface="+mn-ea"/>
              <a:cs typeface="+mn-cs"/>
            </a:rPr>
            <a:t>Breast Cancer TME</a:t>
          </a:r>
        </a:p>
      </dsp:txBody>
      <dsp:txXfrm>
        <a:off x="2213828" y="2182421"/>
        <a:ext cx="1044793" cy="1044793"/>
      </dsp:txXfrm>
    </dsp:sp>
    <dsp:sp modelId="{279CDDB2-6A71-41A8-9173-F3C3CA2F00FA}">
      <dsp:nvSpPr>
        <dsp:cNvPr id="0" name=""/>
        <dsp:cNvSpPr/>
      </dsp:nvSpPr>
      <dsp:spPr>
        <a:xfrm rot="12900000">
          <a:off x="861502" y="1645893"/>
          <a:ext cx="1326243" cy="421105"/>
        </a:xfrm>
        <a:prstGeom prst="lef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0E01C86-2A41-4038-A902-A80E7C5F8B4B}">
      <dsp:nvSpPr>
        <dsp:cNvPr id="0" name=""/>
        <dsp:cNvSpPr/>
      </dsp:nvSpPr>
      <dsp:spPr>
        <a:xfrm>
          <a:off x="279584" y="914621"/>
          <a:ext cx="1403683" cy="1122946"/>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panose="020B0604020202020204" pitchFamily="34" charset="0"/>
              <a:ea typeface="+mn-ea"/>
              <a:cs typeface="Arial" panose="020B0604020202020204" pitchFamily="34" charset="0"/>
            </a:rPr>
            <a:t>Agent Based Model -Tumor , CAFs, Immune cells</a:t>
          </a:r>
        </a:p>
      </dsp:txBody>
      <dsp:txXfrm>
        <a:off x="312474" y="947511"/>
        <a:ext cx="1337903" cy="1057166"/>
      </dsp:txXfrm>
    </dsp:sp>
    <dsp:sp modelId="{A57D334C-3ACD-4C14-99B1-98AC497F928B}">
      <dsp:nvSpPr>
        <dsp:cNvPr id="0" name=""/>
        <dsp:cNvSpPr/>
      </dsp:nvSpPr>
      <dsp:spPr>
        <a:xfrm rot="16200000">
          <a:off x="2073103" y="1015174"/>
          <a:ext cx="1326243" cy="421105"/>
        </a:xfrm>
        <a:prstGeom prst="leftArrow">
          <a:avLst>
            <a:gd name="adj1" fmla="val 60000"/>
            <a:gd name="adj2" fmla="val 50000"/>
          </a:avLst>
        </a:prstGeom>
        <a:gradFill rotWithShape="0">
          <a:gsLst>
            <a:gs pos="0">
              <a:schemeClr val="accent3">
                <a:hueOff val="-617032"/>
                <a:satOff val="-10836"/>
                <a:lumOff val="-196"/>
                <a:alphaOff val="0"/>
                <a:satMod val="103000"/>
                <a:lumMod val="102000"/>
                <a:tint val="94000"/>
              </a:schemeClr>
            </a:gs>
            <a:gs pos="50000">
              <a:schemeClr val="accent3">
                <a:hueOff val="-617032"/>
                <a:satOff val="-10836"/>
                <a:lumOff val="-196"/>
                <a:alphaOff val="0"/>
                <a:satMod val="110000"/>
                <a:lumMod val="100000"/>
                <a:shade val="100000"/>
              </a:schemeClr>
            </a:gs>
            <a:gs pos="100000">
              <a:schemeClr val="accent3">
                <a:hueOff val="-617032"/>
                <a:satOff val="-10836"/>
                <a:lumOff val="-196"/>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2794EEED-C68E-4A3C-A549-EAF2F5E42B21}">
      <dsp:nvSpPr>
        <dsp:cNvPr id="0" name=""/>
        <dsp:cNvSpPr/>
      </dsp:nvSpPr>
      <dsp:spPr>
        <a:xfrm>
          <a:off x="2034383" y="1131"/>
          <a:ext cx="1403683" cy="1122946"/>
        </a:xfrm>
        <a:prstGeom prst="roundRect">
          <a:avLst>
            <a:gd name="adj" fmla="val 10000"/>
          </a:avLst>
        </a:prstGeom>
        <a:gradFill rotWithShape="0">
          <a:gsLst>
            <a:gs pos="0">
              <a:schemeClr val="accent3">
                <a:hueOff val="-617032"/>
                <a:satOff val="-10836"/>
                <a:lumOff val="-196"/>
                <a:alphaOff val="0"/>
                <a:satMod val="103000"/>
                <a:lumMod val="102000"/>
                <a:tint val="94000"/>
              </a:schemeClr>
            </a:gs>
            <a:gs pos="50000">
              <a:schemeClr val="accent3">
                <a:hueOff val="-617032"/>
                <a:satOff val="-10836"/>
                <a:lumOff val="-196"/>
                <a:alphaOff val="0"/>
                <a:satMod val="110000"/>
                <a:lumMod val="100000"/>
                <a:shade val="100000"/>
              </a:schemeClr>
            </a:gs>
            <a:gs pos="100000">
              <a:schemeClr val="accent3">
                <a:hueOff val="-617032"/>
                <a:satOff val="-10836"/>
                <a:lumOff val="-19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panose="020B0604020202020204" pitchFamily="34" charset="0"/>
              <a:ea typeface="+mn-ea"/>
              <a:cs typeface="Arial" panose="020B0604020202020204" pitchFamily="34" charset="0"/>
            </a:rPr>
            <a:t>Partial Differential Equations Nutrient Diffusion model</a:t>
          </a:r>
        </a:p>
      </dsp:txBody>
      <dsp:txXfrm>
        <a:off x="2067273" y="34021"/>
        <a:ext cx="1337903" cy="1057166"/>
      </dsp:txXfrm>
    </dsp:sp>
    <dsp:sp modelId="{6EA3E029-43E7-491C-A2B1-81CB9982828D}">
      <dsp:nvSpPr>
        <dsp:cNvPr id="0" name=""/>
        <dsp:cNvSpPr/>
      </dsp:nvSpPr>
      <dsp:spPr>
        <a:xfrm rot="19500000">
          <a:off x="3284704" y="1645893"/>
          <a:ext cx="1326243" cy="421105"/>
        </a:xfrm>
        <a:prstGeom prst="leftArrow">
          <a:avLst>
            <a:gd name="adj1" fmla="val 60000"/>
            <a:gd name="adj2" fmla="val 50000"/>
          </a:avLst>
        </a:prstGeom>
        <a:gradFill rotWithShape="0">
          <a:gsLst>
            <a:gs pos="0">
              <a:schemeClr val="accent3">
                <a:hueOff val="-1234063"/>
                <a:satOff val="-21671"/>
                <a:lumOff val="-392"/>
                <a:alphaOff val="0"/>
                <a:satMod val="103000"/>
                <a:lumMod val="102000"/>
                <a:tint val="94000"/>
              </a:schemeClr>
            </a:gs>
            <a:gs pos="50000">
              <a:schemeClr val="accent3">
                <a:hueOff val="-1234063"/>
                <a:satOff val="-21671"/>
                <a:lumOff val="-392"/>
                <a:alphaOff val="0"/>
                <a:satMod val="110000"/>
                <a:lumMod val="100000"/>
                <a:shade val="100000"/>
              </a:schemeClr>
            </a:gs>
            <a:gs pos="100000">
              <a:schemeClr val="accent3">
                <a:hueOff val="-1234063"/>
                <a:satOff val="-21671"/>
                <a:lumOff val="-392"/>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53FF8F78-D7ED-4C85-8465-EF6E1DBE702B}">
      <dsp:nvSpPr>
        <dsp:cNvPr id="0" name=""/>
        <dsp:cNvSpPr/>
      </dsp:nvSpPr>
      <dsp:spPr>
        <a:xfrm>
          <a:off x="3789182" y="914621"/>
          <a:ext cx="1403683" cy="1122946"/>
        </a:xfrm>
        <a:prstGeom prst="roundRect">
          <a:avLst>
            <a:gd name="adj" fmla="val 10000"/>
          </a:avLst>
        </a:prstGeom>
        <a:gradFill rotWithShape="0">
          <a:gsLst>
            <a:gs pos="0">
              <a:schemeClr val="accent3">
                <a:hueOff val="-1234063"/>
                <a:satOff val="-21671"/>
                <a:lumOff val="-392"/>
                <a:alphaOff val="0"/>
                <a:satMod val="103000"/>
                <a:lumMod val="102000"/>
                <a:tint val="94000"/>
              </a:schemeClr>
            </a:gs>
            <a:gs pos="50000">
              <a:schemeClr val="accent3">
                <a:hueOff val="-1234063"/>
                <a:satOff val="-21671"/>
                <a:lumOff val="-392"/>
                <a:alphaOff val="0"/>
                <a:satMod val="110000"/>
                <a:lumMod val="100000"/>
                <a:shade val="100000"/>
              </a:schemeClr>
            </a:gs>
            <a:gs pos="100000">
              <a:schemeClr val="accent3">
                <a:hueOff val="-1234063"/>
                <a:satOff val="-21671"/>
                <a:lumOff val="-39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panose="020B0604020202020204" pitchFamily="34" charset="0"/>
              <a:ea typeface="+mn-ea"/>
              <a:cs typeface="Arial" panose="020B0604020202020204" pitchFamily="34" charset="0"/>
            </a:rPr>
            <a:t>Modeling Kynurenine, Jak/STAT ,Pkt mTOR pathways </a:t>
          </a:r>
        </a:p>
      </dsp:txBody>
      <dsp:txXfrm>
        <a:off x="3822072" y="947511"/>
        <a:ext cx="1337903" cy="105716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A109DA-727A-4483-B48D-80A7FD824B6C}">
      <dsp:nvSpPr>
        <dsp:cNvPr id="0" name=""/>
        <dsp:cNvSpPr/>
      </dsp:nvSpPr>
      <dsp:spPr>
        <a:xfrm>
          <a:off x="0" y="3557"/>
          <a:ext cx="1682408" cy="992160"/>
        </a:xfrm>
        <a:prstGeom prst="roundRect">
          <a:avLst/>
        </a:prstGeom>
        <a:gradFill rotWithShape="0">
          <a:gsLst>
            <a:gs pos="0">
              <a:srgbClr val="9A66CA">
                <a:hueOff val="0"/>
                <a:satOff val="0"/>
                <a:lumOff val="0"/>
                <a:alphaOff val="0"/>
                <a:tint val="94000"/>
                <a:satMod val="100000"/>
                <a:lumMod val="104000"/>
              </a:srgbClr>
            </a:gs>
            <a:gs pos="69000">
              <a:srgbClr val="9A66CA">
                <a:hueOff val="0"/>
                <a:satOff val="0"/>
                <a:lumOff val="0"/>
                <a:alphaOff val="0"/>
                <a:shade val="86000"/>
                <a:satMod val="130000"/>
                <a:lumMod val="102000"/>
              </a:srgbClr>
            </a:gs>
            <a:gs pos="100000">
              <a:srgbClr val="9A66CA">
                <a:hueOff val="0"/>
                <a:satOff val="0"/>
                <a:lumOff val="0"/>
                <a:alphaOff val="0"/>
                <a:shade val="72000"/>
                <a:satMod val="130000"/>
                <a:lumMod val="100000"/>
              </a:srgbClr>
            </a:gs>
          </a:gsLst>
          <a:lin ang="5400000" scaled="0"/>
        </a:gradFill>
        <a:ln>
          <a:noFill/>
        </a:ln>
        <a:effectLst>
          <a:outerShdw blurRad="50800" dist="38100" dir="5400000" sy="96000" rotWithShape="0">
            <a:srgbClr val="000000">
              <a:alpha val="54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a:solidFill>
                <a:sysClr val="window" lastClr="FFFFFF"/>
              </a:solidFill>
              <a:latin typeface="Abadi" panose="020B0604020104020204" pitchFamily="34" charset="0"/>
              <a:ea typeface="+mn-ea"/>
              <a:cs typeface="+mn-cs"/>
            </a:rPr>
            <a:t>Proteomics TCGA Breast cancer Data  + Immunomodulators Gene expression data from TCGA</a:t>
          </a:r>
        </a:p>
      </dsp:txBody>
      <dsp:txXfrm>
        <a:off x="48433" y="51990"/>
        <a:ext cx="1585542" cy="89529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1C10D9-B13E-4976-8D14-90E84BE25024}">
      <dsp:nvSpPr>
        <dsp:cNvPr id="0" name=""/>
        <dsp:cNvSpPr/>
      </dsp:nvSpPr>
      <dsp:spPr>
        <a:xfrm>
          <a:off x="2781" y="0"/>
          <a:ext cx="2475119" cy="777155"/>
        </a:xfrm>
        <a:prstGeom prst="chevron">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latin typeface="Arial" panose="020B0604020202020204" pitchFamily="34" charset="0"/>
              <a:cs typeface="Arial" panose="020B0604020202020204" pitchFamily="34" charset="0"/>
            </a:rPr>
            <a:t>UNIQUE HYBRID DESIGN</a:t>
          </a:r>
        </a:p>
      </dsp:txBody>
      <dsp:txXfrm>
        <a:off x="391359" y="0"/>
        <a:ext cx="1697964" cy="777155"/>
      </dsp:txXfrm>
    </dsp:sp>
    <dsp:sp modelId="{C712ECFE-B9FC-4596-8185-16E0E9122A4E}">
      <dsp:nvSpPr>
        <dsp:cNvPr id="0" name=""/>
        <dsp:cNvSpPr/>
      </dsp:nvSpPr>
      <dsp:spPr>
        <a:xfrm>
          <a:off x="2230388" y="0"/>
          <a:ext cx="2475119" cy="777155"/>
        </a:xfrm>
        <a:prstGeom prst="chevron">
          <a:avLst/>
        </a:prstGeom>
        <a:solidFill>
          <a:schemeClr val="accent3">
            <a:hueOff val="-308516"/>
            <a:satOff val="-5418"/>
            <a:lumOff val="-9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latin typeface="Arial" panose="020B0604020202020204" pitchFamily="34" charset="0"/>
              <a:cs typeface="Arial" panose="020B0604020202020204" pitchFamily="34" charset="0"/>
            </a:rPr>
            <a:t>AGENT BASED MODELING</a:t>
          </a:r>
        </a:p>
      </dsp:txBody>
      <dsp:txXfrm>
        <a:off x="2618966" y="0"/>
        <a:ext cx="1697964" cy="777155"/>
      </dsp:txXfrm>
    </dsp:sp>
    <dsp:sp modelId="{F6A7A8E1-DA13-454B-9A0B-92A406B244B3}">
      <dsp:nvSpPr>
        <dsp:cNvPr id="0" name=""/>
        <dsp:cNvSpPr/>
      </dsp:nvSpPr>
      <dsp:spPr>
        <a:xfrm>
          <a:off x="4457996" y="0"/>
          <a:ext cx="2475119" cy="777155"/>
        </a:xfrm>
        <a:prstGeom prst="chevron">
          <a:avLst/>
        </a:prstGeom>
        <a:solidFill>
          <a:schemeClr val="accent3">
            <a:hueOff val="-617032"/>
            <a:satOff val="-10836"/>
            <a:lumOff val="-19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latin typeface="Arial" panose="020B0604020202020204" pitchFamily="34" charset="0"/>
              <a:cs typeface="Arial" panose="020B0604020202020204" pitchFamily="34" charset="0"/>
            </a:rPr>
            <a:t>IMMUNO-MODULATION</a:t>
          </a:r>
        </a:p>
      </dsp:txBody>
      <dsp:txXfrm>
        <a:off x="4846574" y="0"/>
        <a:ext cx="1697964" cy="777155"/>
      </dsp:txXfrm>
    </dsp:sp>
    <dsp:sp modelId="{2F03F37E-C4E9-493C-8420-C58EE94B71C6}">
      <dsp:nvSpPr>
        <dsp:cNvPr id="0" name=""/>
        <dsp:cNvSpPr/>
      </dsp:nvSpPr>
      <dsp:spPr>
        <a:xfrm>
          <a:off x="6685603" y="0"/>
          <a:ext cx="2475119" cy="777155"/>
        </a:xfrm>
        <a:prstGeom prst="chevron">
          <a:avLst/>
        </a:prstGeom>
        <a:solidFill>
          <a:schemeClr val="accent3">
            <a:hueOff val="-925547"/>
            <a:satOff val="-16253"/>
            <a:lumOff val="-29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latin typeface="Arial" panose="020B0604020202020204" pitchFamily="34" charset="0"/>
              <a:cs typeface="Arial" panose="020B0604020202020204" pitchFamily="34" charset="0"/>
            </a:rPr>
            <a:t>NUTRIENT MODELING</a:t>
          </a:r>
        </a:p>
      </dsp:txBody>
      <dsp:txXfrm>
        <a:off x="7074181" y="0"/>
        <a:ext cx="1697964" cy="777155"/>
      </dsp:txXfrm>
    </dsp:sp>
    <dsp:sp modelId="{3BD589F8-247D-487B-B8D1-8179711DD5C1}">
      <dsp:nvSpPr>
        <dsp:cNvPr id="0" name=""/>
        <dsp:cNvSpPr/>
      </dsp:nvSpPr>
      <dsp:spPr>
        <a:xfrm>
          <a:off x="8913211" y="0"/>
          <a:ext cx="2475119" cy="777155"/>
        </a:xfrm>
        <a:prstGeom prst="chevron">
          <a:avLst/>
        </a:prstGeom>
        <a:solidFill>
          <a:schemeClr val="accent3">
            <a:hueOff val="-1234063"/>
            <a:satOff val="-21671"/>
            <a:lumOff val="-39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latin typeface="Arial" panose="020B0604020202020204" pitchFamily="34" charset="0"/>
              <a:cs typeface="Arial" panose="020B0604020202020204" pitchFamily="34" charset="0"/>
            </a:rPr>
            <a:t>IMMUNO-SUPPRESSIVE PATHWAYS</a:t>
          </a:r>
        </a:p>
      </dsp:txBody>
      <dsp:txXfrm>
        <a:off x="9301789" y="0"/>
        <a:ext cx="1697964" cy="77715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53581B-A4F7-4A54-8089-09BE135F1248}">
      <dsp:nvSpPr>
        <dsp:cNvPr id="0" name=""/>
        <dsp:cNvSpPr/>
      </dsp:nvSpPr>
      <dsp:spPr>
        <a:xfrm rot="5400000">
          <a:off x="5300853" y="-2789416"/>
          <a:ext cx="850168" cy="6533454"/>
        </a:xfrm>
        <a:prstGeom prst="round2Same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Font typeface="Arial" panose="020B0604020202020204" pitchFamily="34" charset="0"/>
            <a:buChar char="•"/>
          </a:pPr>
          <a:r>
            <a:rPr lang="en-US" sz="1100" b="1" kern="1200">
              <a:latin typeface="Arial" panose="020B0604020202020204" pitchFamily="34" charset="0"/>
              <a:cs typeface="Arial" panose="020B0604020202020204" pitchFamily="34" charset="0"/>
            </a:rPr>
            <a:t>FIRST –EVER SIMULATION OF TNBC TME </a:t>
          </a:r>
          <a:r>
            <a:rPr lang="en-US" sz="1100" b="0" kern="1200">
              <a:latin typeface="Arial" panose="020B0604020202020204" pitchFamily="34" charset="0"/>
              <a:cs typeface="Arial" panose="020B0604020202020204" pitchFamily="34" charset="0"/>
            </a:rPr>
            <a:t>with</a:t>
          </a:r>
          <a:r>
            <a:rPr lang="en-US" sz="1100" b="1" kern="1200">
              <a:latin typeface="Arial" panose="020B0604020202020204" pitchFamily="34" charset="0"/>
              <a:cs typeface="Arial" panose="020B0604020202020204" pitchFamily="34" charset="0"/>
            </a:rPr>
            <a:t> </a:t>
          </a:r>
          <a:r>
            <a:rPr lang="en-US" sz="1100" b="0" kern="1200">
              <a:latin typeface="Arial" panose="020B0604020202020204" pitchFamily="34" charset="0"/>
              <a:cs typeface="Arial" panose="020B0604020202020204" pitchFamily="34" charset="0"/>
            </a:rPr>
            <a:t>dynamic tumor immune interactions. </a:t>
          </a:r>
          <a:endParaRPr lang="en-US" sz="1100" b="1" kern="1200" dirty="0">
            <a:latin typeface="Arial" panose="020B0604020202020204" pitchFamily="34" charset="0"/>
            <a:cs typeface="Arial" panose="020B0604020202020204" pitchFamily="34" charset="0"/>
          </a:endParaRPr>
        </a:p>
        <a:p>
          <a:pPr marL="57150" lvl="1" indent="-57150" algn="l" defTabSz="488950">
            <a:lnSpc>
              <a:spcPct val="90000"/>
            </a:lnSpc>
            <a:spcBef>
              <a:spcPct val="0"/>
            </a:spcBef>
            <a:spcAft>
              <a:spcPct val="15000"/>
            </a:spcAft>
            <a:buFont typeface="Arial" panose="020B0604020202020204" pitchFamily="34" charset="0"/>
            <a:buChar char="•"/>
          </a:pPr>
          <a:r>
            <a:rPr lang="en-US" sz="1100" b="1" i="0" kern="1200">
              <a:latin typeface="Arial" panose="020B0604020202020204" pitchFamily="34" charset="0"/>
              <a:cs typeface="Arial" panose="020B0604020202020204" pitchFamily="34" charset="0"/>
            </a:rPr>
            <a:t>DISCRETE AGENT BASED MODEL</a:t>
          </a:r>
          <a:r>
            <a:rPr lang="en-US" sz="1100" b="0" i="0" kern="1200">
              <a:latin typeface="Arial" panose="020B0604020202020204" pitchFamily="34" charset="0"/>
              <a:cs typeface="Arial" panose="020B0604020202020204" pitchFamily="34" charset="0"/>
            </a:rPr>
            <a:t> coupled with</a:t>
          </a:r>
          <a:endParaRPr lang="en-US" sz="1100" b="1" kern="1200" dirty="0">
            <a:latin typeface="Arial" panose="020B0604020202020204" pitchFamily="34" charset="0"/>
            <a:cs typeface="Arial" panose="020B0604020202020204" pitchFamily="34" charset="0"/>
          </a:endParaRPr>
        </a:p>
        <a:p>
          <a:pPr marL="57150" lvl="1" indent="-57150" algn="l" defTabSz="488950">
            <a:lnSpc>
              <a:spcPct val="90000"/>
            </a:lnSpc>
            <a:spcBef>
              <a:spcPct val="0"/>
            </a:spcBef>
            <a:spcAft>
              <a:spcPct val="15000"/>
            </a:spcAft>
            <a:buFont typeface="Arial" panose="020B0604020202020204" pitchFamily="34" charset="0"/>
            <a:buChar char="•"/>
          </a:pPr>
          <a:r>
            <a:rPr lang="en-US" sz="1100" b="1" i="0" kern="1200">
              <a:latin typeface="Arial" panose="020B0604020202020204" pitchFamily="34" charset="0"/>
              <a:cs typeface="Arial" panose="020B0604020202020204" pitchFamily="34" charset="0"/>
            </a:rPr>
            <a:t>CONTINOUS PARTIAL DIFFERENTIAL EQUATIONS-based </a:t>
          </a:r>
          <a:r>
            <a:rPr lang="en-US" sz="1100" b="0" i="0" kern="1200">
              <a:latin typeface="Arial" panose="020B0604020202020204" pitchFamily="34" charset="0"/>
              <a:cs typeface="Arial" panose="020B0604020202020204" pitchFamily="34" charset="0"/>
            </a:rPr>
            <a:t>model with</a:t>
          </a:r>
          <a:endParaRPr lang="en-US" sz="1100" b="1" kern="1200" dirty="0">
            <a:latin typeface="Arial" panose="020B0604020202020204" pitchFamily="34" charset="0"/>
            <a:cs typeface="Arial" panose="020B0604020202020204" pitchFamily="34" charset="0"/>
          </a:endParaRPr>
        </a:p>
        <a:p>
          <a:pPr marL="57150" lvl="1" indent="-57150" algn="l" defTabSz="488950">
            <a:lnSpc>
              <a:spcPct val="90000"/>
            </a:lnSpc>
            <a:spcBef>
              <a:spcPct val="0"/>
            </a:spcBef>
            <a:spcAft>
              <a:spcPct val="15000"/>
            </a:spcAft>
            <a:buChar char="•"/>
          </a:pPr>
          <a:r>
            <a:rPr lang="en-US" sz="1100" b="1" kern="1200">
              <a:latin typeface="Arial" panose="020B0604020202020204" pitchFamily="34" charset="0"/>
              <a:cs typeface="Arial" panose="020B0604020202020204" pitchFamily="34" charset="0"/>
            </a:rPr>
            <a:t>DATA DRIVEN </a:t>
          </a:r>
          <a:r>
            <a:rPr lang="en-US" sz="1100" b="0" kern="1200">
              <a:latin typeface="Arial" panose="020B0604020202020204" pitchFamily="34" charset="0"/>
              <a:cs typeface="Arial" panose="020B0604020202020204" pitchFamily="34" charset="0"/>
            </a:rPr>
            <a:t>approach</a:t>
          </a:r>
          <a:r>
            <a:rPr lang="en-US" sz="1100" b="1" kern="1200">
              <a:latin typeface="Arial" panose="020B0604020202020204" pitchFamily="34" charset="0"/>
              <a:cs typeface="Arial" panose="020B0604020202020204" pitchFamily="34" charset="0"/>
            </a:rPr>
            <a:t> </a:t>
          </a:r>
          <a:r>
            <a:rPr lang="en-US" sz="1100" b="0" kern="1200">
              <a:latin typeface="Arial" panose="020B0604020202020204" pitchFamily="34" charset="0"/>
              <a:cs typeface="Arial" panose="020B0604020202020204" pitchFamily="34" charset="0"/>
            </a:rPr>
            <a:t>using</a:t>
          </a:r>
          <a:r>
            <a:rPr lang="en-US" sz="1100" b="1" kern="1200">
              <a:latin typeface="Arial" panose="020B0604020202020204" pitchFamily="34" charset="0"/>
              <a:cs typeface="Arial" panose="020B0604020202020204" pitchFamily="34" charset="0"/>
            </a:rPr>
            <a:t> </a:t>
          </a:r>
          <a:r>
            <a:rPr lang="en-US" sz="1100" b="0" i="0" kern="1200">
              <a:latin typeface="Arial" panose="020B0604020202020204" pitchFamily="34" charset="0"/>
              <a:cs typeface="Arial" panose="020B0604020202020204" pitchFamily="34" charset="0"/>
            </a:rPr>
            <a:t>high-throughput sequencing and transcriptomic data to model </a:t>
          </a:r>
          <a:r>
            <a:rPr lang="en-US" sz="1100" b="1" i="0" kern="1200">
              <a:latin typeface="Arial" panose="020B0604020202020204" pitchFamily="34" charset="0"/>
              <a:cs typeface="Arial" panose="020B0604020202020204" pitchFamily="34" charset="0"/>
            </a:rPr>
            <a:t>characteristics of a real TME </a:t>
          </a:r>
          <a:endParaRPr lang="en-US" sz="1100" b="1" kern="1200" dirty="0">
            <a:latin typeface="Arial" panose="020B0604020202020204" pitchFamily="34" charset="0"/>
            <a:cs typeface="Arial" panose="020B0604020202020204" pitchFamily="34" charset="0"/>
          </a:endParaRPr>
        </a:p>
      </dsp:txBody>
      <dsp:txXfrm rot="-5400000">
        <a:off x="2459210" y="93729"/>
        <a:ext cx="6491952" cy="767164"/>
      </dsp:txXfrm>
    </dsp:sp>
    <dsp:sp modelId="{F89A1E5D-30E2-43E8-A222-6D84C1842F36}">
      <dsp:nvSpPr>
        <dsp:cNvPr id="0" name=""/>
        <dsp:cNvSpPr/>
      </dsp:nvSpPr>
      <dsp:spPr>
        <a:xfrm>
          <a:off x="1532383" y="1038"/>
          <a:ext cx="983530" cy="1062711"/>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US" sz="1200" b="1" kern="1200">
              <a:latin typeface="Arial" panose="020B0604020202020204" pitchFamily="34" charset="0"/>
              <a:cs typeface="Arial" panose="020B0604020202020204" pitchFamily="34" charset="0"/>
            </a:rPr>
            <a:t>UNIQUE HYBRID DESIGN</a:t>
          </a:r>
          <a:endParaRPr lang="en-US" sz="1200" b="1" kern="1200" dirty="0">
            <a:latin typeface="Arial" panose="020B0604020202020204" pitchFamily="34" charset="0"/>
            <a:cs typeface="Arial" panose="020B0604020202020204" pitchFamily="34" charset="0"/>
          </a:endParaRPr>
        </a:p>
      </dsp:txBody>
      <dsp:txXfrm>
        <a:off x="1580395" y="49050"/>
        <a:ext cx="887506" cy="96668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B6C93D-0F96-45C9-8291-01D8F8499319}">
      <dsp:nvSpPr>
        <dsp:cNvPr id="0" name=""/>
        <dsp:cNvSpPr/>
      </dsp:nvSpPr>
      <dsp:spPr>
        <a:xfrm rot="5400000">
          <a:off x="3576036" y="-2443724"/>
          <a:ext cx="908672" cy="6028013"/>
        </a:xfrm>
        <a:prstGeom prst="round2Same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n-US" sz="1100" b="0" i="0" kern="1200" dirty="0">
              <a:latin typeface="Arial" panose="020B0604020202020204" pitchFamily="34" charset="0"/>
              <a:cs typeface="Arial" panose="020B0604020202020204" pitchFamily="34" charset="0"/>
            </a:rPr>
            <a:t>Accumulate mutations resulting :</a:t>
          </a:r>
          <a:endParaRPr lang="en-US" sz="1100" b="0" kern="1200" dirty="0">
            <a:latin typeface="Arial" panose="020B0604020202020204" pitchFamily="34" charset="0"/>
            <a:cs typeface="Arial" panose="020B0604020202020204" pitchFamily="34" charset="0"/>
          </a:endParaRPr>
        </a:p>
        <a:p>
          <a:pPr marL="57150" lvl="1" indent="-57150" algn="l" defTabSz="488950">
            <a:lnSpc>
              <a:spcPct val="90000"/>
            </a:lnSpc>
            <a:spcBef>
              <a:spcPct val="0"/>
            </a:spcBef>
            <a:spcAft>
              <a:spcPct val="15000"/>
            </a:spcAft>
            <a:buChar char="•"/>
          </a:pPr>
          <a:r>
            <a:rPr lang="en-US" sz="1100" b="0" i="0" kern="1200" dirty="0">
              <a:latin typeface="Arial" panose="020B0604020202020204" pitchFamily="34" charset="0"/>
              <a:cs typeface="Arial" panose="020B0604020202020204" pitchFamily="34" charset="0"/>
            </a:rPr>
            <a:t>1)loss or acquisition of antigenicity or new antigens</a:t>
          </a:r>
          <a:endParaRPr lang="en-US" sz="1100" b="0" kern="1200" dirty="0">
            <a:latin typeface="Arial" panose="020B0604020202020204" pitchFamily="34" charset="0"/>
            <a:cs typeface="Arial" panose="020B0604020202020204" pitchFamily="34" charset="0"/>
          </a:endParaRPr>
        </a:p>
        <a:p>
          <a:pPr marL="57150" lvl="1" indent="-57150" algn="l" defTabSz="488950">
            <a:lnSpc>
              <a:spcPct val="90000"/>
            </a:lnSpc>
            <a:spcBef>
              <a:spcPct val="0"/>
            </a:spcBef>
            <a:spcAft>
              <a:spcPct val="15000"/>
            </a:spcAft>
            <a:buChar char="•"/>
          </a:pPr>
          <a:r>
            <a:rPr lang="en-US" sz="1100" b="0" i="0" kern="1200" dirty="0">
              <a:latin typeface="Arial" panose="020B0604020202020204" pitchFamily="34" charset="0"/>
              <a:cs typeface="Arial" panose="020B0604020202020204" pitchFamily="34" charset="0"/>
            </a:rPr>
            <a:t>(2) loss of immunogenicity through inhibitory immune checkpoint molecules(LAG3, PDL1,TIGIT etc.)</a:t>
          </a:r>
          <a:endParaRPr lang="en-US" sz="1100" b="0" kern="1200" dirty="0">
            <a:latin typeface="Arial" panose="020B0604020202020204" pitchFamily="34" charset="0"/>
            <a:cs typeface="Arial" panose="020B0604020202020204" pitchFamily="34" charset="0"/>
          </a:endParaRPr>
        </a:p>
        <a:p>
          <a:pPr marL="57150" lvl="1" indent="-57150" algn="l" defTabSz="488950">
            <a:lnSpc>
              <a:spcPct val="90000"/>
            </a:lnSpc>
            <a:spcBef>
              <a:spcPct val="0"/>
            </a:spcBef>
            <a:spcAft>
              <a:spcPct val="15000"/>
            </a:spcAft>
            <a:buChar char="•"/>
          </a:pPr>
          <a:r>
            <a:rPr lang="en-US" sz="1100" b="0" i="0" kern="1200" dirty="0">
              <a:latin typeface="Arial" panose="020B0604020202020204" pitchFamily="34" charset="0"/>
              <a:cs typeface="Arial" panose="020B0604020202020204" pitchFamily="34" charset="0"/>
            </a:rPr>
            <a:t>(3) release immunosuppressive signaling molecules  &amp; increased or decreased duplication/survival </a:t>
          </a:r>
          <a:endParaRPr lang="en-US" sz="1100" b="0" kern="1200" dirty="0">
            <a:latin typeface="Arial" panose="020B0604020202020204" pitchFamily="34" charset="0"/>
            <a:cs typeface="Arial" panose="020B0604020202020204" pitchFamily="34" charset="0"/>
          </a:endParaRPr>
        </a:p>
      </dsp:txBody>
      <dsp:txXfrm rot="-5400000">
        <a:off x="1016366" y="160304"/>
        <a:ext cx="5983655" cy="819956"/>
      </dsp:txXfrm>
    </dsp:sp>
    <dsp:sp modelId="{AE9AFF1A-50B3-4D20-ADBD-2ABB74EA6FBA}">
      <dsp:nvSpPr>
        <dsp:cNvPr id="0" name=""/>
        <dsp:cNvSpPr/>
      </dsp:nvSpPr>
      <dsp:spPr>
        <a:xfrm>
          <a:off x="958" y="2361"/>
          <a:ext cx="1015407" cy="1135841"/>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Arial" panose="020B0604020202020204" pitchFamily="34" charset="0"/>
              <a:cs typeface="Arial" panose="020B0604020202020204" pitchFamily="34" charset="0"/>
            </a:rPr>
            <a:t>CANCER AGENTS</a:t>
          </a:r>
        </a:p>
      </dsp:txBody>
      <dsp:txXfrm>
        <a:off x="50526" y="51929"/>
        <a:ext cx="916271" cy="1036705"/>
      </dsp:txXfrm>
    </dsp:sp>
    <dsp:sp modelId="{A1D2EC22-154C-4980-9571-2CE44D7C6D01}">
      <dsp:nvSpPr>
        <dsp:cNvPr id="0" name=""/>
        <dsp:cNvSpPr/>
      </dsp:nvSpPr>
      <dsp:spPr>
        <a:xfrm rot="5400000">
          <a:off x="3592003" y="-1290574"/>
          <a:ext cx="908672" cy="6106979"/>
        </a:xfrm>
        <a:prstGeom prst="round2SameRect">
          <a:avLst/>
        </a:prstGeom>
        <a:solidFill>
          <a:schemeClr val="accent3">
            <a:tint val="40000"/>
            <a:alpha val="90000"/>
            <a:hueOff val="-581779"/>
            <a:satOff val="-7077"/>
            <a:lumOff val="-481"/>
            <a:alphaOff val="0"/>
          </a:schemeClr>
        </a:solidFill>
        <a:ln w="19050" cap="flat" cmpd="sng" algn="ctr">
          <a:solidFill>
            <a:schemeClr val="accent3">
              <a:tint val="40000"/>
              <a:alpha val="90000"/>
              <a:hueOff val="-581779"/>
              <a:satOff val="-7077"/>
              <a:lumOff val="-48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n-US" sz="1100" b="0" i="0" kern="1200" dirty="0">
              <a:effectLst/>
              <a:latin typeface="Arial" panose="020B0604020202020204" pitchFamily="34" charset="0"/>
              <a:cs typeface="Arial" panose="020B0604020202020204" pitchFamily="34" charset="0"/>
            </a:rPr>
            <a:t>Efferent mechanism: cancer cells trigger a response in the stroma, </a:t>
          </a:r>
          <a:endParaRPr lang="en-US" sz="1100" b="0" kern="1200" dirty="0">
            <a:latin typeface="Arial" panose="020B0604020202020204" pitchFamily="34" charset="0"/>
            <a:cs typeface="Arial" panose="020B0604020202020204" pitchFamily="34" charset="0"/>
          </a:endParaRPr>
        </a:p>
        <a:p>
          <a:pPr marL="57150" lvl="1" indent="-57150" algn="l" defTabSz="488950">
            <a:lnSpc>
              <a:spcPct val="90000"/>
            </a:lnSpc>
            <a:spcBef>
              <a:spcPct val="0"/>
            </a:spcBef>
            <a:spcAft>
              <a:spcPct val="15000"/>
            </a:spcAft>
            <a:buChar char="•"/>
          </a:pPr>
          <a:r>
            <a:rPr lang="en-US" sz="1100" b="0" i="0" kern="1200" dirty="0">
              <a:effectLst/>
              <a:latin typeface="Arial" panose="020B0604020202020204" pitchFamily="34" charset="0"/>
              <a:cs typeface="Arial" panose="020B0604020202020204" pitchFamily="34" charset="0"/>
            </a:rPr>
            <a:t>Afferent mechanism : Activated CAFs affect proliferation</a:t>
          </a:r>
          <a:endParaRPr lang="en-US" sz="1100" b="0" kern="1200" dirty="0">
            <a:latin typeface="Arial" panose="020B0604020202020204" pitchFamily="34" charset="0"/>
            <a:cs typeface="Arial" panose="020B0604020202020204" pitchFamily="34" charset="0"/>
          </a:endParaRPr>
        </a:p>
        <a:p>
          <a:pPr marL="57150" lvl="1" indent="-57150" algn="l" defTabSz="488950">
            <a:lnSpc>
              <a:spcPct val="90000"/>
            </a:lnSpc>
            <a:spcBef>
              <a:spcPct val="0"/>
            </a:spcBef>
            <a:spcAft>
              <a:spcPct val="15000"/>
            </a:spcAft>
            <a:buChar char="•"/>
          </a:pPr>
          <a:r>
            <a:rPr lang="en-US" sz="1100" b="0" i="0" kern="1200" dirty="0">
              <a:latin typeface="Arial" panose="020B0604020202020204" pitchFamily="34" charset="0"/>
              <a:cs typeface="Arial" panose="020B0604020202020204" pitchFamily="34" charset="0"/>
            </a:rPr>
            <a:t>Parameter degree of permeability- TILs infiltration, tumor cell movement </a:t>
          </a:r>
          <a:endParaRPr lang="en-US" sz="1100" b="0" kern="1200" dirty="0">
            <a:latin typeface="Arial" panose="020B0604020202020204" pitchFamily="34" charset="0"/>
            <a:cs typeface="Arial" panose="020B0604020202020204" pitchFamily="34" charset="0"/>
          </a:endParaRPr>
        </a:p>
      </dsp:txBody>
      <dsp:txXfrm rot="-5400000">
        <a:off x="992850" y="1352937"/>
        <a:ext cx="6062621" cy="819956"/>
      </dsp:txXfrm>
    </dsp:sp>
    <dsp:sp modelId="{3B0255A9-0DCE-4946-AF1B-85C0D49FB461}">
      <dsp:nvSpPr>
        <dsp:cNvPr id="0" name=""/>
        <dsp:cNvSpPr/>
      </dsp:nvSpPr>
      <dsp:spPr>
        <a:xfrm>
          <a:off x="958" y="1194994"/>
          <a:ext cx="991891" cy="1135841"/>
        </a:xfrm>
        <a:prstGeom prst="roundRect">
          <a:avLst/>
        </a:prstGeom>
        <a:solidFill>
          <a:schemeClr val="accent3">
            <a:hueOff val="-411354"/>
            <a:satOff val="-7224"/>
            <a:lumOff val="-13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Arial" panose="020B0604020202020204" pitchFamily="34" charset="0"/>
              <a:cs typeface="Arial" panose="020B0604020202020204" pitchFamily="34" charset="0"/>
            </a:rPr>
            <a:t>CAFS</a:t>
          </a:r>
        </a:p>
      </dsp:txBody>
      <dsp:txXfrm>
        <a:off x="49378" y="1243414"/>
        <a:ext cx="895051" cy="1039001"/>
      </dsp:txXfrm>
    </dsp:sp>
    <dsp:sp modelId="{2897EF47-A95E-4C0D-8340-35AE89F9CA23}">
      <dsp:nvSpPr>
        <dsp:cNvPr id="0" name=""/>
        <dsp:cNvSpPr/>
      </dsp:nvSpPr>
      <dsp:spPr>
        <a:xfrm rot="5400000">
          <a:off x="3608594" y="-35417"/>
          <a:ext cx="908672" cy="5981931"/>
        </a:xfrm>
        <a:prstGeom prst="round2SameRect">
          <a:avLst/>
        </a:prstGeom>
        <a:solidFill>
          <a:schemeClr val="accent3">
            <a:tint val="40000"/>
            <a:alpha val="90000"/>
            <a:hueOff val="-1163557"/>
            <a:satOff val="-14154"/>
            <a:lumOff val="-963"/>
            <a:alphaOff val="0"/>
          </a:schemeClr>
        </a:solidFill>
        <a:ln w="19050" cap="flat" cmpd="sng" algn="ctr">
          <a:solidFill>
            <a:schemeClr val="accent3">
              <a:tint val="40000"/>
              <a:alpha val="90000"/>
              <a:hueOff val="-1163557"/>
              <a:satOff val="-14154"/>
              <a:lumOff val="-96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n-US" sz="1100" b="0" i="0" kern="1200" dirty="0">
              <a:latin typeface="Arial" panose="020B0604020202020204" pitchFamily="34" charset="0"/>
              <a:cs typeface="Arial" panose="020B0604020202020204" pitchFamily="34" charset="0"/>
            </a:rPr>
            <a:t>NKs, CTLs (CD4, CD8), </a:t>
          </a:r>
          <a:r>
            <a:rPr lang="en-US" sz="1100" b="0" kern="1200" dirty="0">
              <a:latin typeface="Arial" panose="020B0604020202020204" pitchFamily="34" charset="0"/>
              <a:cs typeface="Arial" panose="020B0604020202020204" pitchFamily="34" charset="0"/>
            </a:rPr>
            <a:t>Dendritic Cells(DCs) </a:t>
          </a:r>
          <a:r>
            <a:rPr lang="en-US" sz="1100" b="0" i="0" kern="1200" dirty="0">
              <a:latin typeface="Arial" panose="020B0604020202020204" pitchFamily="34" charset="0"/>
              <a:cs typeface="Arial" panose="020B0604020202020204" pitchFamily="34" charset="0"/>
            </a:rPr>
            <a:t>and immunosuppressive Tregs </a:t>
          </a:r>
          <a:endParaRPr lang="en-US" sz="1100" b="0" kern="1200" dirty="0">
            <a:latin typeface="Arial" panose="020B0604020202020204" pitchFamily="34" charset="0"/>
            <a:cs typeface="Arial" panose="020B0604020202020204" pitchFamily="34" charset="0"/>
          </a:endParaRPr>
        </a:p>
        <a:p>
          <a:pPr marL="57150" lvl="1" indent="-57150" algn="l" defTabSz="488950">
            <a:lnSpc>
              <a:spcPct val="90000"/>
            </a:lnSpc>
            <a:spcBef>
              <a:spcPct val="0"/>
            </a:spcBef>
            <a:spcAft>
              <a:spcPct val="15000"/>
            </a:spcAft>
            <a:buChar char="•"/>
          </a:pPr>
          <a:r>
            <a:rPr lang="en-US" sz="1100" b="0" kern="1200" dirty="0">
              <a:latin typeface="Arial" panose="020B0604020202020204" pitchFamily="34" charset="0"/>
              <a:cs typeface="Arial" panose="020B0604020202020204" pitchFamily="34" charset="0"/>
            </a:rPr>
            <a:t>Macrophages polarize from Immune effector M1 to immune suppressive M2</a:t>
          </a:r>
        </a:p>
        <a:p>
          <a:pPr marL="57150" lvl="1" indent="-57150" algn="l" defTabSz="488950">
            <a:lnSpc>
              <a:spcPct val="90000"/>
            </a:lnSpc>
            <a:spcBef>
              <a:spcPct val="0"/>
            </a:spcBef>
            <a:spcAft>
              <a:spcPct val="15000"/>
            </a:spcAft>
            <a:buChar char="•"/>
          </a:pPr>
          <a:r>
            <a:rPr lang="en-US" sz="1100" b="0" i="0" kern="1200" dirty="0">
              <a:latin typeface="Arial" panose="020B0604020202020204" pitchFamily="34" charset="0"/>
              <a:cs typeface="Arial" panose="020B0604020202020204" pitchFamily="34" charset="0"/>
            </a:rPr>
            <a:t>Treg recruitment : when a CTL becomes inactive or immunosuppressive pathway</a:t>
          </a:r>
          <a:endParaRPr lang="en-US" sz="1100" b="0" kern="1200" dirty="0">
            <a:latin typeface="Arial" panose="020B0604020202020204" pitchFamily="34" charset="0"/>
            <a:cs typeface="Arial" panose="020B0604020202020204" pitchFamily="34" charset="0"/>
          </a:endParaRPr>
        </a:p>
      </dsp:txBody>
      <dsp:txXfrm rot="-5400000">
        <a:off x="1071965" y="2545570"/>
        <a:ext cx="5937573" cy="819956"/>
      </dsp:txXfrm>
    </dsp:sp>
    <dsp:sp modelId="{5CB7961F-920E-4056-9245-3911917ED587}">
      <dsp:nvSpPr>
        <dsp:cNvPr id="0" name=""/>
        <dsp:cNvSpPr/>
      </dsp:nvSpPr>
      <dsp:spPr>
        <a:xfrm>
          <a:off x="958" y="2387628"/>
          <a:ext cx="1071006" cy="1135841"/>
        </a:xfrm>
        <a:prstGeom prst="roundRect">
          <a:avLst/>
        </a:prstGeom>
        <a:solidFill>
          <a:schemeClr val="accent3">
            <a:hueOff val="-822709"/>
            <a:satOff val="-14447"/>
            <a:lumOff val="-2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Arial" panose="020B0604020202020204" pitchFamily="34" charset="0"/>
              <a:cs typeface="Arial" panose="020B0604020202020204" pitchFamily="34" charset="0"/>
            </a:rPr>
            <a:t>IMMUNE AGENTS</a:t>
          </a:r>
        </a:p>
      </dsp:txBody>
      <dsp:txXfrm>
        <a:off x="53240" y="2439910"/>
        <a:ext cx="966442" cy="1031277"/>
      </dsp:txXfrm>
    </dsp:sp>
    <dsp:sp modelId="{6FE26054-1C9F-4213-BC17-122F1A044890}">
      <dsp:nvSpPr>
        <dsp:cNvPr id="0" name=""/>
        <dsp:cNvSpPr/>
      </dsp:nvSpPr>
      <dsp:spPr>
        <a:xfrm rot="5400000">
          <a:off x="3613806" y="1128153"/>
          <a:ext cx="908672" cy="6040056"/>
        </a:xfrm>
        <a:prstGeom prst="round2SameRect">
          <a:avLst/>
        </a:prstGeom>
        <a:solidFill>
          <a:schemeClr val="accent3">
            <a:tint val="40000"/>
            <a:alpha val="90000"/>
            <a:hueOff val="-1745336"/>
            <a:satOff val="-21231"/>
            <a:lumOff val="-1444"/>
            <a:alphaOff val="0"/>
          </a:schemeClr>
        </a:solidFill>
        <a:ln w="19050" cap="flat" cmpd="sng" algn="ctr">
          <a:solidFill>
            <a:schemeClr val="accent3">
              <a:tint val="40000"/>
              <a:alpha val="90000"/>
              <a:hueOff val="-1745336"/>
              <a:satOff val="-21231"/>
              <a:lumOff val="-144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n-US" sz="1100" b="0" i="0" kern="1200" dirty="0">
              <a:latin typeface="Arial" panose="020B0604020202020204" pitchFamily="34" charset="0"/>
              <a:cs typeface="Arial" panose="020B0604020202020204" pitchFamily="34" charset="0"/>
            </a:rPr>
            <a:t>Adjuvanticity parameter : Increases with chemokines , decreases with Tregs /</a:t>
          </a:r>
          <a:r>
            <a:rPr lang="en-US" sz="1100" b="0" i="0" kern="1200" dirty="0" err="1">
              <a:latin typeface="Arial" panose="020B0604020202020204" pitchFamily="34" charset="0"/>
              <a:cs typeface="Arial" panose="020B0604020202020204" pitchFamily="34" charset="0"/>
            </a:rPr>
            <a:t>Metabol</a:t>
          </a:r>
          <a:endParaRPr lang="en-US" sz="1100" b="0" i="0" kern="1200" dirty="0">
            <a:latin typeface="Arial" panose="020B0604020202020204" pitchFamily="34" charset="0"/>
            <a:cs typeface="Arial" panose="020B0604020202020204" pitchFamily="34" charset="0"/>
          </a:endParaRPr>
        </a:p>
        <a:p>
          <a:pPr marL="57150" lvl="1" indent="-57150" algn="l" defTabSz="488950">
            <a:lnSpc>
              <a:spcPct val="90000"/>
            </a:lnSpc>
            <a:spcBef>
              <a:spcPct val="0"/>
            </a:spcBef>
            <a:spcAft>
              <a:spcPct val="15000"/>
            </a:spcAft>
            <a:buFont typeface="Arial" panose="020B0604020202020204" pitchFamily="34" charset="0"/>
            <a:buChar char="•"/>
          </a:pPr>
          <a:r>
            <a:rPr lang="en-US" sz="1100" i="0" kern="1200" dirty="0">
              <a:latin typeface="Arial" panose="020B0604020202020204" pitchFamily="34" charset="0"/>
              <a:cs typeface="Arial" panose="020B0604020202020204" pitchFamily="34" charset="0"/>
            </a:rPr>
            <a:t>CTLs killing probability lowered when tumor acquires checkpoint mutation -PDL1/ LAG3</a:t>
          </a:r>
          <a:endParaRPr lang="en-US" sz="1100" b="0" i="0" kern="1200" dirty="0">
            <a:latin typeface="Arial" panose="020B0604020202020204" pitchFamily="34" charset="0"/>
            <a:cs typeface="Arial" panose="020B0604020202020204" pitchFamily="34" charset="0"/>
          </a:endParaRPr>
        </a:p>
        <a:p>
          <a:pPr marL="57150" lvl="1" indent="-57150" algn="l" defTabSz="488950">
            <a:lnSpc>
              <a:spcPct val="90000"/>
            </a:lnSpc>
            <a:spcBef>
              <a:spcPct val="0"/>
            </a:spcBef>
            <a:spcAft>
              <a:spcPct val="15000"/>
            </a:spcAft>
            <a:buChar char="•"/>
          </a:pPr>
          <a:r>
            <a:rPr lang="en-US" sz="1100" b="0" i="0" kern="1200" dirty="0">
              <a:latin typeface="Arial" panose="020B0604020202020204" pitchFamily="34" charset="0"/>
              <a:cs typeface="Arial" panose="020B0604020202020204" pitchFamily="34" charset="0"/>
            </a:rPr>
            <a:t>Antigen specificity of CTLs: </a:t>
          </a:r>
          <a:r>
            <a:rPr lang="en-US" sz="1100" i="0" kern="1200" dirty="0">
              <a:latin typeface="Arial" panose="020B0604020202020204" pitchFamily="34" charset="0"/>
              <a:cs typeface="Arial" panose="020B0604020202020204" pitchFamily="34" charset="0"/>
            </a:rPr>
            <a:t>CTLs attack only when specific antigens are recognized .</a:t>
          </a:r>
          <a:endParaRPr lang="en-US" sz="1100" b="0" i="0" kern="1200" dirty="0">
            <a:latin typeface="Arial" panose="020B0604020202020204" pitchFamily="34" charset="0"/>
            <a:cs typeface="Arial" panose="020B0604020202020204" pitchFamily="34" charset="0"/>
          </a:endParaRPr>
        </a:p>
        <a:p>
          <a:pPr marL="57150" lvl="1" indent="-57150" algn="l" defTabSz="488950">
            <a:lnSpc>
              <a:spcPct val="90000"/>
            </a:lnSpc>
            <a:spcBef>
              <a:spcPct val="0"/>
            </a:spcBef>
            <a:spcAft>
              <a:spcPct val="15000"/>
            </a:spcAft>
            <a:buChar char="•"/>
          </a:pPr>
          <a:r>
            <a:rPr lang="en-US" sz="1100" b="0" i="0" kern="1200" dirty="0">
              <a:latin typeface="Arial" panose="020B0604020202020204" pitchFamily="34" charset="0"/>
              <a:cs typeface="Arial" panose="020B0604020202020204" pitchFamily="34" charset="0"/>
            </a:rPr>
            <a:t>Antigen-specific T cells recruited if recognized or delayed, so to mimic their activation in the lymph nodes. </a:t>
          </a:r>
        </a:p>
      </dsp:txBody>
      <dsp:txXfrm rot="-5400000">
        <a:off x="1048114" y="3738203"/>
        <a:ext cx="5995698" cy="819956"/>
      </dsp:txXfrm>
    </dsp:sp>
    <dsp:sp modelId="{34FBA933-200E-4D8E-8721-F97F9D1DA864}">
      <dsp:nvSpPr>
        <dsp:cNvPr id="0" name=""/>
        <dsp:cNvSpPr/>
      </dsp:nvSpPr>
      <dsp:spPr>
        <a:xfrm>
          <a:off x="958" y="3580261"/>
          <a:ext cx="1047156" cy="1135841"/>
        </a:xfrm>
        <a:prstGeom prst="roundRect">
          <a:avLst/>
        </a:prstGeom>
        <a:solidFill>
          <a:schemeClr val="accent3">
            <a:hueOff val="-1234063"/>
            <a:satOff val="-21671"/>
            <a:lumOff val="-39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Arial" panose="020B0604020202020204" pitchFamily="34" charset="0"/>
              <a:cs typeface="Arial" panose="020B0604020202020204" pitchFamily="34" charset="0"/>
            </a:rPr>
            <a:t>CTLS</a:t>
          </a:r>
        </a:p>
      </dsp:txBody>
      <dsp:txXfrm>
        <a:off x="52076" y="3631379"/>
        <a:ext cx="944920" cy="1033605"/>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C28B0C-5D01-475A-99B8-EFE36C5DF488}" type="datetimeFigureOut">
              <a:rPr lang="en-US" smtClean="0"/>
              <a:t>5/21/2024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06D729-1322-404F-8A99-4D7F452494AA}" type="slidenum">
              <a:rPr lang="en-US" smtClean="0"/>
              <a:t>‹#›</a:t>
            </a:fld>
            <a:endParaRPr lang="en-US"/>
          </a:p>
        </p:txBody>
      </p:sp>
    </p:spTree>
    <p:extLst>
      <p:ext uri="{BB962C8B-B14F-4D97-AF65-F5344CB8AC3E}">
        <p14:creationId xmlns:p14="http://schemas.microsoft.com/office/powerpoint/2010/main" val="1257397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 </a:t>
            </a:r>
            <a:r>
              <a:rPr lang="en-US" sz="1800" dirty="0">
                <a:effectLst/>
                <a:latin typeface="Arial" panose="020B0604020202020204" pitchFamily="34" charset="0"/>
                <a:ea typeface="Aptos" panose="020B0004020202020204" pitchFamily="34" charset="0"/>
              </a:rPr>
              <a:t>I am Ajeet Venkatesh and would love to talk to you about my project T-STM for </a:t>
            </a:r>
            <a:r>
              <a:rPr lang="en-US" sz="1200" dirty="0">
                <a:solidFill>
                  <a:srgbClr val="002060"/>
                </a:solidFill>
              </a:rPr>
              <a:t>Novel Individualized Immunotherapy  testing</a:t>
            </a:r>
            <a:endParaRPr lang="en-US" dirty="0"/>
          </a:p>
        </p:txBody>
      </p:sp>
      <p:sp>
        <p:nvSpPr>
          <p:cNvPr id="4" name="Slide Number Placeholder 3"/>
          <p:cNvSpPr>
            <a:spLocks noGrp="1"/>
          </p:cNvSpPr>
          <p:nvPr>
            <p:ph type="sldNum" sz="quarter" idx="5"/>
          </p:nvPr>
        </p:nvSpPr>
        <p:spPr/>
        <p:txBody>
          <a:bodyPr/>
          <a:lstStyle/>
          <a:p>
            <a:fld id="{1406D729-1322-404F-8A99-4D7F452494AA}" type="slidenum">
              <a:rPr lang="en-US" smtClean="0"/>
              <a:t>1</a:t>
            </a:fld>
            <a:endParaRPr lang="en-US"/>
          </a:p>
        </p:txBody>
      </p:sp>
    </p:spTree>
    <p:extLst>
      <p:ext uri="{BB962C8B-B14F-4D97-AF65-F5344CB8AC3E}">
        <p14:creationId xmlns:p14="http://schemas.microsoft.com/office/powerpoint/2010/main" val="3652795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T-STM simulation experiments with different stromal/T lymphocyte ratios also showed that </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stromal permeability </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can play a key role in immune response and CTL  infiltration</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Tstm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shows that Increasing stromal permeability through stromal targeting therapies can produce better immunotherapy as validated by Kaplan–Meier survival curves.</a:t>
            </a:r>
            <a:r>
              <a:rPr lang="en-US" sz="1800" kern="100" dirty="0">
                <a:solidFill>
                  <a:srgbClr val="212121"/>
                </a:solidFill>
                <a:effectLst/>
                <a:highlight>
                  <a:srgbClr val="FFFFFF"/>
                </a:highligh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endParaRPr lang="en-US" sz="1800" kern="100" dirty="0">
              <a:solidFill>
                <a:srgbClr val="0070C0"/>
              </a:solidFill>
              <a:effectLst/>
              <a:latin typeface="Times New Roman" panose="02020603050405020304" pitchFamily="18"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0070C0"/>
                </a:solidFill>
                <a:effectLst/>
                <a:latin typeface="Times New Roman" panose="02020603050405020304" pitchFamily="18" charset="0"/>
                <a:ea typeface="Aptos" panose="020B0004020202020204" pitchFamily="34" charset="0"/>
                <a:cs typeface="Times New Roman" panose="02020603050405020304" pitchFamily="18" charset="0"/>
              </a:rPr>
              <a:t> This is clinically significant as it explains why some TNBC cases do not respond to nano-chemotherapy or immunotherapy in spite of having </a:t>
            </a:r>
            <a:r>
              <a:rPr lang="en-US" sz="1800" kern="100" dirty="0" err="1">
                <a:solidFill>
                  <a:srgbClr val="0070C0"/>
                </a:solidFill>
                <a:effectLst/>
                <a:latin typeface="Times New Roman" panose="02020603050405020304" pitchFamily="18" charset="0"/>
                <a:ea typeface="Aptos" panose="020B0004020202020204" pitchFamily="34" charset="0"/>
                <a:cs typeface="Times New Roman" panose="02020603050405020304" pitchFamily="18" charset="0"/>
              </a:rPr>
              <a:t>CTls</a:t>
            </a:r>
            <a:r>
              <a:rPr lang="en-US" sz="1800" kern="100" dirty="0">
                <a:solidFill>
                  <a:srgbClr val="0070C0"/>
                </a:solidFill>
                <a:effectLst/>
                <a:latin typeface="Times New Roman" panose="02020603050405020304" pitchFamily="18" charset="0"/>
                <a:ea typeface="Aptos" panose="020B0004020202020204" pitchFamily="34" charset="0"/>
                <a:cs typeface="Times New Roman" panose="02020603050405020304" pitchFamily="18" charset="0"/>
              </a:rPr>
              <a:t> in the TME</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F31C56EC-4C74-4DC0-BDC0-A47372C1848B}" type="slidenum">
              <a:rPr lang="en-US" smtClean="0"/>
              <a:t>10</a:t>
            </a:fld>
            <a:endParaRPr lang="en-US"/>
          </a:p>
        </p:txBody>
      </p:sp>
    </p:spTree>
    <p:extLst>
      <p:ext uri="{BB962C8B-B14F-4D97-AF65-F5344CB8AC3E}">
        <p14:creationId xmlns:p14="http://schemas.microsoft.com/office/powerpoint/2010/main" val="345163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T-STM : can be further developed as a platform to test out potential individualized custom therapies based on patient data utilizing predictive analytics for safety tests and used in the discovery of novel therapeutics as well.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solidFill>
                  <a:srgbClr val="212121"/>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T-STM can thus potentially</a:t>
            </a:r>
            <a:r>
              <a:rPr lang="en-US" sz="1800" kern="100" dirty="0">
                <a:solidFill>
                  <a:srgbClr val="373737"/>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 shorten the drug development cycles and become the platform for testing individualized custom therapies in the future.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06D729-1322-404F-8A99-4D7F452494AA}" type="slidenum">
              <a:rPr lang="en-US" smtClean="0"/>
              <a:t>11</a:t>
            </a:fld>
            <a:endParaRPr lang="en-US"/>
          </a:p>
        </p:txBody>
      </p:sp>
    </p:spTree>
    <p:extLst>
      <p:ext uri="{BB962C8B-B14F-4D97-AF65-F5344CB8AC3E}">
        <p14:creationId xmlns:p14="http://schemas.microsoft.com/office/powerpoint/2010/main" val="23539855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06D729-1322-404F-8A99-4D7F452494AA}" type="slidenum">
              <a:rPr lang="en-US" smtClean="0"/>
              <a:t>12</a:t>
            </a:fld>
            <a:endParaRPr lang="en-US"/>
          </a:p>
        </p:txBody>
      </p:sp>
    </p:spTree>
    <p:extLst>
      <p:ext uri="{BB962C8B-B14F-4D97-AF65-F5344CB8AC3E}">
        <p14:creationId xmlns:p14="http://schemas.microsoft.com/office/powerpoint/2010/main" val="4147851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Can you believe that in spite of decades of research and progress, breast cancer was the cause for 670 thousands deaths in 2022 alone affecting 2.3 million women globally? Personally, I have seen the debilitating effects of the rounds of chemo on my piano teacher who has been struggling with TNBC for years. Triple-negative-breast-cancer is a highly invasive form which is difficult to treat due to lack of targetable r</a:t>
            </a:r>
            <a:r>
              <a:rPr lang="en-US" sz="1800" kern="100" dirty="0">
                <a:solidFill>
                  <a:srgbClr val="222222"/>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eceptors. Hence it has a poor prognosis with the 5 year survival rate for metastatic </a:t>
            </a:r>
            <a:r>
              <a:rPr lang="en-US" sz="1800" kern="100" dirty="0" err="1">
                <a:solidFill>
                  <a:srgbClr val="222222"/>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tnbc</a:t>
            </a:r>
            <a:r>
              <a:rPr lang="en-US" sz="1800" kern="100" dirty="0">
                <a:solidFill>
                  <a:srgbClr val="222222"/>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  being around 12%.</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endParaRPr lang="en-US" sz="1800" kern="1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rial" panose="020B0604020202020204" pitchFamily="34" charset="0"/>
                <a:ea typeface="Arial" panose="020B0604020202020204" pitchFamily="34" charset="0"/>
                <a:cs typeface="Times New Roman" panose="02020603050405020304" pitchFamily="18" charset="0"/>
              </a:rPr>
              <a:t>Immunotherapy treatments </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that rejuvenates the body’s own immune system to kill tumor cells </a:t>
            </a:r>
            <a:r>
              <a:rPr lang="en-US" sz="1800" kern="100" dirty="0">
                <a:effectLst/>
                <a:latin typeface="Arial" panose="020B0604020202020204" pitchFamily="34" charset="0"/>
                <a:ea typeface="Arial" panose="020B0604020202020204" pitchFamily="34" charset="0"/>
                <a:cs typeface="Times New Roman" panose="02020603050405020304" pitchFamily="18" charset="0"/>
              </a:rPr>
              <a:t>is a potential treatment option in TNBC because of its high mutation rate and neoantigens but is effective only in 25% patients. </a:t>
            </a:r>
          </a:p>
          <a:p>
            <a:pPr marL="0" marR="0">
              <a:lnSpc>
                <a:spcPct val="107000"/>
              </a:lnSpc>
              <a:spcBef>
                <a:spcPts val="0"/>
              </a:spcBef>
              <a:spcAft>
                <a:spcPts val="800"/>
              </a:spcAft>
            </a:pPr>
            <a:endParaRPr lang="en-US" sz="1800" kern="1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rial" panose="020B0604020202020204" pitchFamily="34" charset="0"/>
                <a:ea typeface="Arial" panose="020B0604020202020204" pitchFamily="34" charset="0"/>
                <a:cs typeface="Times New Roman" panose="02020603050405020304" pitchFamily="18" charset="0"/>
              </a:rPr>
              <a:t>This is because “one drug fits all approach” fails to account for multiple immunosuppressive mechanisms in the Tumor microenvironment. </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rial" panose="020B0604020202020204" pitchFamily="34" charset="0"/>
                <a:ea typeface="Arial" panose="020B0604020202020204" pitchFamily="34" charset="0"/>
                <a:cs typeface="Times New Roman" panose="02020603050405020304" pitchFamily="18" charset="0"/>
              </a:rPr>
              <a:t>Current drug development methods don’t account for tumor heterogeneity and the </a:t>
            </a:r>
            <a:r>
              <a:rPr lang="en-US" sz="1800" kern="100" dirty="0">
                <a:solidFill>
                  <a:srgbClr val="2A2A2A"/>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dynamic interaction between the cancer cells, immune cells and signaling molecules which can change in space and time in response to resources, stresses and mutations .They also don’t account for </a:t>
            </a:r>
            <a:r>
              <a:rPr lang="en-US" sz="1800" kern="100" dirty="0">
                <a:effectLst/>
                <a:latin typeface="Arial" panose="020B0604020202020204" pitchFamily="34" charset="0"/>
                <a:ea typeface="Arial" panose="020B0604020202020204" pitchFamily="34" charset="0"/>
                <a:cs typeface="Times New Roman" panose="02020603050405020304" pitchFamily="18" charset="0"/>
              </a:rPr>
              <a:t>patient specific </a:t>
            </a:r>
            <a:r>
              <a:rPr lang="en-US" sz="1800" kern="100" dirty="0">
                <a:solidFill>
                  <a:srgbClr val="2A2A2A"/>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variations in cellular ,molecular and functional heterogeneity arising from epigenetics, or genetic mutations leading to diverse transcriptomics, molecular profiles and cellular signaling that can drastically affect immune evasion through multiple immunosuppressive pathways.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endParaRPr lang="en-US" sz="1800" kern="100" dirty="0">
              <a:solidFill>
                <a:srgbClr val="2A2A2A"/>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2A2A2A"/>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There is a dire need for an Efficient mechanism to simulate the dynamic , heterogenous Tumor microenvironment with its immunosuppressive pathways for effective individualized in-silico drug testing.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06D729-1322-404F-8A99-4D7F452494AA}" type="slidenum">
              <a:rPr lang="en-US" smtClean="0"/>
              <a:t>2</a:t>
            </a:fld>
            <a:endParaRPr lang="en-US"/>
          </a:p>
        </p:txBody>
      </p:sp>
    </p:spTree>
    <p:extLst>
      <p:ext uri="{BB962C8B-B14F-4D97-AF65-F5344CB8AC3E}">
        <p14:creationId xmlns:p14="http://schemas.microsoft.com/office/powerpoint/2010/main" val="3616675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solidFill>
                  <a:srgbClr val="000000"/>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So I created T-STM , the first of its kind multi-agent, </a:t>
            </a:r>
            <a:r>
              <a:rPr lang="en-US" sz="1800" kern="100" dirty="0" err="1">
                <a:solidFill>
                  <a:srgbClr val="000000"/>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Spatio</a:t>
            </a:r>
            <a:r>
              <a:rPr lang="en-US" sz="1800" kern="100" dirty="0">
                <a:solidFill>
                  <a:srgbClr val="000000"/>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-temporal-model that simulates the TNBC TME for identification of unique individualized combination therapies or inhibitors for each TNBC case based on the transcriptomics.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06D729-1322-404F-8A99-4D7F452494AA}" type="slidenum">
              <a:rPr lang="en-US" smtClean="0"/>
              <a:t>3</a:t>
            </a:fld>
            <a:endParaRPr lang="en-US"/>
          </a:p>
        </p:txBody>
      </p:sp>
    </p:spTree>
    <p:extLst>
      <p:ext uri="{BB962C8B-B14F-4D97-AF65-F5344CB8AC3E}">
        <p14:creationId xmlns:p14="http://schemas.microsoft.com/office/powerpoint/2010/main" val="4063848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T-STM uses a novel hybrid approach with </a:t>
            </a:r>
          </a:p>
          <a:p>
            <a:pPr marL="0" marR="0">
              <a:lnSpc>
                <a:spcPct val="107000"/>
              </a:lnSpc>
              <a:spcBef>
                <a:spcPts val="0"/>
              </a:spcBef>
              <a:spcAft>
                <a:spcPts val="800"/>
              </a:spcAft>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discrete agent </a:t>
            </a:r>
            <a:r>
              <a:rPr lang="en-US" sz="1800" kern="100" dirty="0">
                <a:solidFill>
                  <a:srgbClr val="000000"/>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models to characterize tumor, stromal and immune cells behavior and interaction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endParaRPr lang="en-US" sz="1800" kern="100" dirty="0">
              <a:solidFill>
                <a:srgbClr val="000000"/>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000000"/>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Continuous partial-differential-equations for modeling nutrient diffusion or resource availability and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endParaRPr lang="en-US" sz="1800" kern="100" dirty="0">
              <a:solidFill>
                <a:srgbClr val="000000"/>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000000"/>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mass action kinetics or </a:t>
            </a:r>
            <a:r>
              <a:rPr lang="en-US" sz="1800" kern="100" dirty="0" err="1">
                <a:solidFill>
                  <a:srgbClr val="000000"/>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Michelis</a:t>
            </a:r>
            <a:r>
              <a:rPr lang="en-US" sz="1800" kern="100" dirty="0">
                <a:solidFill>
                  <a:srgbClr val="000000"/>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 </a:t>
            </a:r>
            <a:r>
              <a:rPr lang="en-US" sz="1800" kern="100" dirty="0" err="1">
                <a:solidFill>
                  <a:srgbClr val="000000"/>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Mentin</a:t>
            </a:r>
            <a:r>
              <a:rPr lang="en-US" sz="1800" kern="100" dirty="0">
                <a:solidFill>
                  <a:srgbClr val="000000"/>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 equations for modeling immunosuppressive pathways </a:t>
            </a:r>
            <a:r>
              <a:rPr lang="en-US" sz="1800" kern="100" dirty="0">
                <a:effectLst/>
                <a:latin typeface="Arial" panose="020B0604020202020204" pitchFamily="34" charset="0"/>
                <a:ea typeface="Arial" panose="020B0604020202020204" pitchFamily="34" charset="0"/>
                <a:cs typeface="Times New Roman" panose="02020603050405020304" pitchFamily="18" charset="0"/>
              </a:rPr>
              <a:t>in the TME </a:t>
            </a:r>
            <a:r>
              <a:rPr lang="en-US" sz="1800" kern="100" dirty="0">
                <a:solidFill>
                  <a:srgbClr val="000000"/>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endParaRPr lang="en-US" sz="1800" kern="100" dirty="0">
              <a:solidFill>
                <a:srgbClr val="000000"/>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000000"/>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It then incorporates transcriptomic data from </a:t>
            </a:r>
            <a:r>
              <a:rPr lang="en-US" sz="1800" kern="100" dirty="0">
                <a:effectLst/>
                <a:latin typeface="Arial" panose="020B0604020202020204" pitchFamily="34" charset="0"/>
                <a:ea typeface="Arial" panose="020B0604020202020204" pitchFamily="34" charset="0"/>
                <a:cs typeface="Times New Roman" panose="02020603050405020304" pitchFamily="18" charset="0"/>
              </a:rPr>
              <a:t>The-Cancer-Genome-Atlas </a:t>
            </a:r>
            <a:r>
              <a:rPr lang="en-US" sz="1800" kern="100" dirty="0">
                <a:solidFill>
                  <a:srgbClr val="000000"/>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to characterize tumor and patient-specific metabolic variables in the agent models such as tumor mutational burden, antigenicity, checkpoints , and immune infiltration patterns. </a:t>
            </a:r>
          </a:p>
          <a:p>
            <a:pPr marL="0" marR="0">
              <a:lnSpc>
                <a:spcPct val="107000"/>
              </a:lnSpc>
              <a:spcBef>
                <a:spcPts val="0"/>
              </a:spcBef>
              <a:spcAft>
                <a:spcPts val="800"/>
              </a:spcAft>
            </a:pPr>
            <a:endParaRPr lang="en-US" sz="1800" kern="100" dirty="0">
              <a:solidFill>
                <a:srgbClr val="000000"/>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000000"/>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This data driven approach models characteristics of real TME.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06D729-1322-404F-8A99-4D7F452494AA}" type="slidenum">
              <a:rPr lang="en-US" smtClean="0"/>
              <a:t>4</a:t>
            </a:fld>
            <a:endParaRPr lang="en-US"/>
          </a:p>
        </p:txBody>
      </p:sp>
    </p:spTree>
    <p:extLst>
      <p:ext uri="{BB962C8B-B14F-4D97-AF65-F5344CB8AC3E}">
        <p14:creationId xmlns:p14="http://schemas.microsoft.com/office/powerpoint/2010/main" val="908224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06D729-1322-404F-8A99-4D7F452494AA}" type="slidenum">
              <a:rPr lang="en-US" smtClean="0"/>
              <a:t>5</a:t>
            </a:fld>
            <a:endParaRPr lang="en-US"/>
          </a:p>
        </p:txBody>
      </p:sp>
    </p:spTree>
    <p:extLst>
      <p:ext uri="{BB962C8B-B14F-4D97-AF65-F5344CB8AC3E}">
        <p14:creationId xmlns:p14="http://schemas.microsoft.com/office/powerpoint/2010/main" val="1357587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 specific real tumor micro environment data are incorporated as parameters in the models and used in the equations </a:t>
            </a:r>
          </a:p>
          <a:p>
            <a:endParaRPr lang="en-US" dirty="0"/>
          </a:p>
        </p:txBody>
      </p:sp>
      <p:sp>
        <p:nvSpPr>
          <p:cNvPr id="4" name="Slide Number Placeholder 3"/>
          <p:cNvSpPr>
            <a:spLocks noGrp="1"/>
          </p:cNvSpPr>
          <p:nvPr>
            <p:ph type="sldNum" sz="quarter" idx="5"/>
          </p:nvPr>
        </p:nvSpPr>
        <p:spPr/>
        <p:txBody>
          <a:bodyPr/>
          <a:lstStyle/>
          <a:p>
            <a:fld id="{1406D729-1322-404F-8A99-4D7F452494AA}" type="slidenum">
              <a:rPr lang="en-US" smtClean="0"/>
              <a:t>6</a:t>
            </a:fld>
            <a:endParaRPr lang="en-US"/>
          </a:p>
        </p:txBody>
      </p:sp>
    </p:spTree>
    <p:extLst>
      <p:ext uri="{BB962C8B-B14F-4D97-AF65-F5344CB8AC3E}">
        <p14:creationId xmlns:p14="http://schemas.microsoft.com/office/powerpoint/2010/main" val="2608718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Immunonosuppressive</a:t>
            </a:r>
            <a:r>
              <a:rPr lang="en-US" dirty="0"/>
              <a:t> K , </a:t>
            </a:r>
            <a:r>
              <a:rPr lang="en-US" dirty="0" err="1"/>
              <a:t>mtor</a:t>
            </a:r>
            <a:r>
              <a:rPr lang="en-US" dirty="0"/>
              <a:t> and STAT pathways are modeled with 50 differential equations using Mass action kinetics for reactions with no protein modifications and </a:t>
            </a:r>
            <a:r>
              <a:rPr lang="en-US" dirty="0" err="1"/>
              <a:t>Michelis</a:t>
            </a:r>
            <a:r>
              <a:rPr lang="en-US" dirty="0"/>
              <a:t> </a:t>
            </a:r>
            <a:r>
              <a:rPr lang="en-US" dirty="0" err="1"/>
              <a:t>mentin</a:t>
            </a:r>
            <a:r>
              <a:rPr lang="en-US" dirty="0"/>
              <a:t> equations for protein modifications. </a:t>
            </a:r>
          </a:p>
        </p:txBody>
      </p:sp>
      <p:sp>
        <p:nvSpPr>
          <p:cNvPr id="4" name="Slide Number Placeholder 3"/>
          <p:cNvSpPr>
            <a:spLocks noGrp="1"/>
          </p:cNvSpPr>
          <p:nvPr>
            <p:ph type="sldNum" sz="quarter" idx="5"/>
          </p:nvPr>
        </p:nvSpPr>
        <p:spPr/>
        <p:txBody>
          <a:bodyPr/>
          <a:lstStyle/>
          <a:p>
            <a:fld id="{1406D729-1322-404F-8A99-4D7F452494AA}" type="slidenum">
              <a:rPr lang="en-US" smtClean="0"/>
              <a:t>7</a:t>
            </a:fld>
            <a:endParaRPr lang="en-US"/>
          </a:p>
        </p:txBody>
      </p:sp>
    </p:spTree>
    <p:extLst>
      <p:ext uri="{BB962C8B-B14F-4D97-AF65-F5344CB8AC3E}">
        <p14:creationId xmlns:p14="http://schemas.microsoft.com/office/powerpoint/2010/main" val="3231669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Simulation results were successfully validated with histopathological matching with 4 immune phenotypes as shown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Immune desert,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Margin restricted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Stromal restricted 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Fully inflamed.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a:p>
            <a:r>
              <a:rPr lang="en-US" dirty="0"/>
              <a:t>Results showed high correlation between the cell count plots on the right  top as compared with the bubble plots below independently generated from </a:t>
            </a:r>
            <a:r>
              <a:rPr lang="en-US" dirty="0" err="1"/>
              <a:t>tcga</a:t>
            </a:r>
            <a:r>
              <a:rPr lang="en-US" dirty="0"/>
              <a:t> patient data.</a:t>
            </a:r>
          </a:p>
        </p:txBody>
      </p:sp>
      <p:sp>
        <p:nvSpPr>
          <p:cNvPr id="4" name="Slide Number Placeholder 3"/>
          <p:cNvSpPr>
            <a:spLocks noGrp="1"/>
          </p:cNvSpPr>
          <p:nvPr>
            <p:ph type="sldNum" sz="quarter" idx="5"/>
          </p:nvPr>
        </p:nvSpPr>
        <p:spPr/>
        <p:txBody>
          <a:bodyPr/>
          <a:lstStyle/>
          <a:p>
            <a:fld id="{F31C56EC-4C74-4DC0-BDC0-A47372C1848B}" type="slidenum">
              <a:rPr lang="en-US" smtClean="0"/>
              <a:t>8</a:t>
            </a:fld>
            <a:endParaRPr lang="en-US"/>
          </a:p>
        </p:txBody>
      </p:sp>
    </p:spTree>
    <p:extLst>
      <p:ext uri="{BB962C8B-B14F-4D97-AF65-F5344CB8AC3E}">
        <p14:creationId xmlns:p14="http://schemas.microsoft.com/office/powerpoint/2010/main" val="345163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800" dirty="0">
                <a:effectLst/>
                <a:latin typeface="Times New Roman" panose="02020603050405020304" pitchFamily="18" charset="0"/>
                <a:ea typeface="Arial" panose="020B0604020202020204" pitchFamily="34" charset="0"/>
              </a:rPr>
              <a:t>Simulations run on 100 datasets for 150 days </a:t>
            </a:r>
            <a:r>
              <a:rPr lang="en-US" sz="1800" dirty="0">
                <a:effectLst/>
                <a:latin typeface="Times New Roman" panose="02020603050405020304" pitchFamily="18" charset="0"/>
                <a:ea typeface="Aptos" panose="020B0004020202020204" pitchFamily="34" charset="0"/>
              </a:rPr>
              <a:t>showed best tumor remissions with novel combinations for each of the TNBC molecular subtypes such as P13k and IDO inhibitors combined with LAG3 and PDL1 blockade for basal whereas TLR9 agonist for Lum A and Her2 subtypes which </a:t>
            </a:r>
            <a:r>
              <a:rPr lang="en-US" sz="1800" dirty="0">
                <a:solidFill>
                  <a:srgbClr val="373737"/>
                </a:solidFill>
                <a:effectLst/>
                <a:highlight>
                  <a:srgbClr val="FFFFFF"/>
                </a:highlight>
                <a:latin typeface="Times New Roman" panose="02020603050405020304" pitchFamily="18" charset="0"/>
                <a:ea typeface="Aptos" panose="020B0004020202020204" pitchFamily="34" charset="0"/>
              </a:rPr>
              <a:t>makes sense as they have higher number of polarized immunosuppressive macrophages and TLR9 agonist repolarizes from M2</a:t>
            </a:r>
            <a:r>
              <a:rPr lang="en-US" sz="1800" dirty="0">
                <a:solidFill>
                  <a:srgbClr val="373737"/>
                </a:solidFill>
                <a:effectLst/>
                <a:highlight>
                  <a:srgbClr val="FFFFFF"/>
                </a:highlight>
                <a:latin typeface="Times New Roman" panose="02020603050405020304" pitchFamily="18" charset="0"/>
                <a:ea typeface="Aptos" panose="020B0004020202020204" pitchFamily="34" charset="0"/>
                <a:cs typeface="Times New Roman" panose="02020603050405020304" pitchFamily="18" charset="0"/>
                <a:sym typeface="Wingdings" panose="05000000000000000000" pitchFamily="2" charset="2"/>
              </a:rPr>
              <a:t></a:t>
            </a:r>
            <a:r>
              <a:rPr lang="en-US" sz="1800" dirty="0">
                <a:solidFill>
                  <a:srgbClr val="373737"/>
                </a:solidFill>
                <a:effectLst/>
                <a:highlight>
                  <a:srgbClr val="FFFFFF"/>
                </a:highlight>
                <a:latin typeface="Times New Roman" panose="02020603050405020304" pitchFamily="18" charset="0"/>
                <a:ea typeface="Aptos" panose="020B0004020202020204" pitchFamily="34" charset="0"/>
              </a:rPr>
              <a:t>M1.</a:t>
            </a:r>
            <a:r>
              <a:rPr lang="en-US" sz="1800" b="1" kern="1200" dirty="0">
                <a:solidFill>
                  <a:srgbClr val="000000"/>
                </a:solidFill>
                <a:effectLst/>
                <a:latin typeface="Arial" panose="020B0604020202020204" pitchFamily="34" charset="0"/>
                <a:ea typeface="Times New Roman" panose="02020603050405020304" pitchFamily="18" charset="0"/>
              </a:rPr>
              <a:t> </a:t>
            </a:r>
          </a:p>
          <a:p>
            <a:endParaRPr lang="en-US" sz="1800" b="1" kern="1200" dirty="0">
              <a:solidFill>
                <a:srgbClr val="000000"/>
              </a:solidFill>
              <a:effectLst/>
              <a:latin typeface="Arial" panose="020B0604020202020204" pitchFamily="34" charset="0"/>
            </a:endParaRPr>
          </a:p>
          <a:p>
            <a:r>
              <a:rPr lang="en-US" sz="1800" b="1" kern="1200" dirty="0">
                <a:solidFill>
                  <a:srgbClr val="000000"/>
                </a:solidFill>
                <a:effectLst/>
                <a:latin typeface="Arial" panose="020B0604020202020204" pitchFamily="34" charset="0"/>
                <a:ea typeface="Times New Roman" panose="02020603050405020304" pitchFamily="18" charset="0"/>
              </a:rPr>
              <a:t>Clinically </a:t>
            </a:r>
            <a:r>
              <a:rPr lang="en-US" sz="1800" b="1" dirty="0">
                <a:solidFill>
                  <a:srgbClr val="373737"/>
                </a:solidFill>
                <a:effectLst/>
                <a:highlight>
                  <a:srgbClr val="FFFFFF"/>
                </a:highlight>
                <a:latin typeface="Times New Roman" panose="02020603050405020304" pitchFamily="18" charset="0"/>
                <a:ea typeface="Aptos" panose="020B0004020202020204" pitchFamily="34" charset="0"/>
              </a:rPr>
              <a:t>Different combinations were efficacious in each TNBC subtype indicating need for custom therapies which can be identified with T-</a:t>
            </a:r>
            <a:r>
              <a:rPr lang="en-US" sz="1800" b="1" dirty="0" err="1">
                <a:solidFill>
                  <a:srgbClr val="373737"/>
                </a:solidFill>
                <a:effectLst/>
                <a:highlight>
                  <a:srgbClr val="FFFFFF"/>
                </a:highlight>
                <a:latin typeface="Times New Roman" panose="02020603050405020304" pitchFamily="18" charset="0"/>
                <a:ea typeface="Aptos" panose="020B0004020202020204" pitchFamily="34" charset="0"/>
              </a:rPr>
              <a:t>stm</a:t>
            </a:r>
            <a:r>
              <a:rPr lang="en-US" sz="1800" b="1" dirty="0">
                <a:solidFill>
                  <a:srgbClr val="373737"/>
                </a:solidFill>
                <a:effectLst/>
                <a:highlight>
                  <a:srgbClr val="FFFFFF"/>
                </a:highlight>
                <a:latin typeface="Times New Roman" panose="02020603050405020304" pitchFamily="18" charset="0"/>
                <a:ea typeface="Aptos" panose="020B0004020202020204" pitchFamily="34" charset="0"/>
              </a:rPr>
              <a:t>. As it </a:t>
            </a:r>
            <a:r>
              <a:rPr lang="en-US" sz="1800" dirty="0">
                <a:effectLst/>
                <a:latin typeface="Times New Roman" panose="02020603050405020304" pitchFamily="18" charset="0"/>
                <a:ea typeface="Aptos" panose="020B0004020202020204" pitchFamily="34" charset="0"/>
              </a:rPr>
              <a:t>modeled the dynamic heterogeneity of biologically diverse TNBC subtypes </a:t>
            </a:r>
            <a:r>
              <a:rPr lang="en-US" sz="1800" b="1" kern="1200" dirty="0">
                <a:solidFill>
                  <a:srgbClr val="000000"/>
                </a:solidFill>
                <a:effectLst/>
                <a:latin typeface="Arial" panose="020B0604020202020204" pitchFamily="34" charset="0"/>
                <a:ea typeface="Aptos" panose="020B0004020202020204" pitchFamily="34" charset="0"/>
              </a:rPr>
              <a:t>.</a:t>
            </a:r>
            <a:endParaRPr lang="en-US" dirty="0"/>
          </a:p>
        </p:txBody>
      </p:sp>
      <p:sp>
        <p:nvSpPr>
          <p:cNvPr id="4" name="Slide Number Placeholder 3"/>
          <p:cNvSpPr>
            <a:spLocks noGrp="1"/>
          </p:cNvSpPr>
          <p:nvPr>
            <p:ph type="sldNum" sz="quarter" idx="5"/>
          </p:nvPr>
        </p:nvSpPr>
        <p:spPr/>
        <p:txBody>
          <a:bodyPr/>
          <a:lstStyle/>
          <a:p>
            <a:fld id="{F31C56EC-4C74-4DC0-BDC0-A47372C1848B}" type="slidenum">
              <a:rPr lang="en-US" smtClean="0"/>
              <a:t>9</a:t>
            </a:fld>
            <a:endParaRPr lang="en-US"/>
          </a:p>
        </p:txBody>
      </p:sp>
    </p:spTree>
    <p:extLst>
      <p:ext uri="{BB962C8B-B14F-4D97-AF65-F5344CB8AC3E}">
        <p14:creationId xmlns:p14="http://schemas.microsoft.com/office/powerpoint/2010/main" val="2241700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9A43D-EFBE-6034-55FF-92C5E0D861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C3B132-A059-6AC4-A46C-FFDB8C2A6D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03D3A4-C173-B02B-FCC3-BA950124861F}"/>
              </a:ext>
            </a:extLst>
          </p:cNvPr>
          <p:cNvSpPr>
            <a:spLocks noGrp="1"/>
          </p:cNvSpPr>
          <p:nvPr>
            <p:ph type="dt" sz="half" idx="10"/>
          </p:nvPr>
        </p:nvSpPr>
        <p:spPr/>
        <p:txBody>
          <a:bodyPr/>
          <a:lstStyle/>
          <a:p>
            <a:fld id="{64AD72C1-FEAC-45D7-98AA-3B47462CFAA8}" type="datetimeFigureOut">
              <a:rPr lang="en-US" smtClean="0"/>
              <a:t>5/21/2024</a:t>
            </a:fld>
            <a:endParaRPr lang="en-US"/>
          </a:p>
        </p:txBody>
      </p:sp>
      <p:sp>
        <p:nvSpPr>
          <p:cNvPr id="5" name="Footer Placeholder 4">
            <a:extLst>
              <a:ext uri="{FF2B5EF4-FFF2-40B4-BE49-F238E27FC236}">
                <a16:creationId xmlns:a16="http://schemas.microsoft.com/office/drawing/2014/main" id="{7D557320-B220-8B33-BE3E-F0E1CB314F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587CD0-93C7-E6FE-C67D-6210008A0738}"/>
              </a:ext>
            </a:extLst>
          </p:cNvPr>
          <p:cNvSpPr>
            <a:spLocks noGrp="1"/>
          </p:cNvSpPr>
          <p:nvPr>
            <p:ph type="sldNum" sz="quarter" idx="12"/>
          </p:nvPr>
        </p:nvSpPr>
        <p:spPr/>
        <p:txBody>
          <a:bodyPr/>
          <a:lstStyle/>
          <a:p>
            <a:fld id="{C8FAA61F-19AC-4E04-BC67-8788BC5C01E6}" type="slidenum">
              <a:rPr lang="en-US" smtClean="0"/>
              <a:t>‹#›</a:t>
            </a:fld>
            <a:endParaRPr lang="en-US"/>
          </a:p>
        </p:txBody>
      </p:sp>
    </p:spTree>
    <p:extLst>
      <p:ext uri="{BB962C8B-B14F-4D97-AF65-F5344CB8AC3E}">
        <p14:creationId xmlns:p14="http://schemas.microsoft.com/office/powerpoint/2010/main" val="2925170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3119A-B328-0512-2396-AB668DF3E5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B5C905-544F-886C-7FD5-41A2922552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EC3BAF-42BF-72C5-C331-6EECA7B50E47}"/>
              </a:ext>
            </a:extLst>
          </p:cNvPr>
          <p:cNvSpPr>
            <a:spLocks noGrp="1"/>
          </p:cNvSpPr>
          <p:nvPr>
            <p:ph type="dt" sz="half" idx="10"/>
          </p:nvPr>
        </p:nvSpPr>
        <p:spPr/>
        <p:txBody>
          <a:bodyPr/>
          <a:lstStyle/>
          <a:p>
            <a:fld id="{64AD72C1-FEAC-45D7-98AA-3B47462CFAA8}" type="datetimeFigureOut">
              <a:rPr lang="en-US" smtClean="0"/>
              <a:t>5/21/2024</a:t>
            </a:fld>
            <a:endParaRPr lang="en-US"/>
          </a:p>
        </p:txBody>
      </p:sp>
      <p:sp>
        <p:nvSpPr>
          <p:cNvPr id="5" name="Footer Placeholder 4">
            <a:extLst>
              <a:ext uri="{FF2B5EF4-FFF2-40B4-BE49-F238E27FC236}">
                <a16:creationId xmlns:a16="http://schemas.microsoft.com/office/drawing/2014/main" id="{1E2A0E06-5F0B-02A9-1814-E796370C19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E52574-BE02-031A-AD57-89173717F633}"/>
              </a:ext>
            </a:extLst>
          </p:cNvPr>
          <p:cNvSpPr>
            <a:spLocks noGrp="1"/>
          </p:cNvSpPr>
          <p:nvPr>
            <p:ph type="sldNum" sz="quarter" idx="12"/>
          </p:nvPr>
        </p:nvSpPr>
        <p:spPr/>
        <p:txBody>
          <a:bodyPr/>
          <a:lstStyle/>
          <a:p>
            <a:fld id="{C8FAA61F-19AC-4E04-BC67-8788BC5C01E6}" type="slidenum">
              <a:rPr lang="en-US" smtClean="0"/>
              <a:t>‹#›</a:t>
            </a:fld>
            <a:endParaRPr lang="en-US"/>
          </a:p>
        </p:txBody>
      </p:sp>
    </p:spTree>
    <p:extLst>
      <p:ext uri="{BB962C8B-B14F-4D97-AF65-F5344CB8AC3E}">
        <p14:creationId xmlns:p14="http://schemas.microsoft.com/office/powerpoint/2010/main" val="3071390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1EA108-39B6-4F99-1D46-B7755BB9544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C312B0-86BE-B6CC-03E7-EA76344746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7BB850-A8D0-88BF-48F6-091961356517}"/>
              </a:ext>
            </a:extLst>
          </p:cNvPr>
          <p:cNvSpPr>
            <a:spLocks noGrp="1"/>
          </p:cNvSpPr>
          <p:nvPr>
            <p:ph type="dt" sz="half" idx="10"/>
          </p:nvPr>
        </p:nvSpPr>
        <p:spPr/>
        <p:txBody>
          <a:bodyPr/>
          <a:lstStyle/>
          <a:p>
            <a:fld id="{64AD72C1-FEAC-45D7-98AA-3B47462CFAA8}" type="datetimeFigureOut">
              <a:rPr lang="en-US" smtClean="0"/>
              <a:t>5/21/2024</a:t>
            </a:fld>
            <a:endParaRPr lang="en-US"/>
          </a:p>
        </p:txBody>
      </p:sp>
      <p:sp>
        <p:nvSpPr>
          <p:cNvPr id="5" name="Footer Placeholder 4">
            <a:extLst>
              <a:ext uri="{FF2B5EF4-FFF2-40B4-BE49-F238E27FC236}">
                <a16:creationId xmlns:a16="http://schemas.microsoft.com/office/drawing/2014/main" id="{93C68F79-41EA-3A88-8E6B-57972072D8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D9F99E-EF92-F345-6663-9687484774E3}"/>
              </a:ext>
            </a:extLst>
          </p:cNvPr>
          <p:cNvSpPr>
            <a:spLocks noGrp="1"/>
          </p:cNvSpPr>
          <p:nvPr>
            <p:ph type="sldNum" sz="quarter" idx="12"/>
          </p:nvPr>
        </p:nvSpPr>
        <p:spPr/>
        <p:txBody>
          <a:bodyPr/>
          <a:lstStyle/>
          <a:p>
            <a:fld id="{C8FAA61F-19AC-4E04-BC67-8788BC5C01E6}" type="slidenum">
              <a:rPr lang="en-US" smtClean="0"/>
              <a:t>‹#›</a:t>
            </a:fld>
            <a:endParaRPr lang="en-US"/>
          </a:p>
        </p:txBody>
      </p:sp>
    </p:spTree>
    <p:extLst>
      <p:ext uri="{BB962C8B-B14F-4D97-AF65-F5344CB8AC3E}">
        <p14:creationId xmlns:p14="http://schemas.microsoft.com/office/powerpoint/2010/main" val="4233382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6A585-BA81-1D3E-D987-A432E71B2C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635CBD-484E-9AF9-653B-2B21E3B7EC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6CA925-F95C-924E-BE3A-E7CCFBC9805C}"/>
              </a:ext>
            </a:extLst>
          </p:cNvPr>
          <p:cNvSpPr>
            <a:spLocks noGrp="1"/>
          </p:cNvSpPr>
          <p:nvPr>
            <p:ph type="dt" sz="half" idx="10"/>
          </p:nvPr>
        </p:nvSpPr>
        <p:spPr/>
        <p:txBody>
          <a:bodyPr/>
          <a:lstStyle/>
          <a:p>
            <a:fld id="{64AD72C1-FEAC-45D7-98AA-3B47462CFAA8}" type="datetimeFigureOut">
              <a:rPr lang="en-US" smtClean="0"/>
              <a:t>5/21/2024</a:t>
            </a:fld>
            <a:endParaRPr lang="en-US"/>
          </a:p>
        </p:txBody>
      </p:sp>
      <p:sp>
        <p:nvSpPr>
          <p:cNvPr id="5" name="Footer Placeholder 4">
            <a:extLst>
              <a:ext uri="{FF2B5EF4-FFF2-40B4-BE49-F238E27FC236}">
                <a16:creationId xmlns:a16="http://schemas.microsoft.com/office/drawing/2014/main" id="{348DFB4B-A1AF-F373-85BF-2511C4583A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0BCA0F-B7D6-72CE-B44F-8E129359F9D7}"/>
              </a:ext>
            </a:extLst>
          </p:cNvPr>
          <p:cNvSpPr>
            <a:spLocks noGrp="1"/>
          </p:cNvSpPr>
          <p:nvPr>
            <p:ph type="sldNum" sz="quarter" idx="12"/>
          </p:nvPr>
        </p:nvSpPr>
        <p:spPr/>
        <p:txBody>
          <a:bodyPr/>
          <a:lstStyle/>
          <a:p>
            <a:fld id="{C8FAA61F-19AC-4E04-BC67-8788BC5C01E6}" type="slidenum">
              <a:rPr lang="en-US" smtClean="0"/>
              <a:t>‹#›</a:t>
            </a:fld>
            <a:endParaRPr lang="en-US"/>
          </a:p>
        </p:txBody>
      </p:sp>
    </p:spTree>
    <p:extLst>
      <p:ext uri="{BB962C8B-B14F-4D97-AF65-F5344CB8AC3E}">
        <p14:creationId xmlns:p14="http://schemas.microsoft.com/office/powerpoint/2010/main" val="3914616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D2A3A-56D4-1FF5-5A5D-0EEE4444B0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1CE55F-6403-E9B0-828A-0F8355F95F6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9157BD-B07E-7DFE-82EC-02FEA0D48AB1}"/>
              </a:ext>
            </a:extLst>
          </p:cNvPr>
          <p:cNvSpPr>
            <a:spLocks noGrp="1"/>
          </p:cNvSpPr>
          <p:nvPr>
            <p:ph type="dt" sz="half" idx="10"/>
          </p:nvPr>
        </p:nvSpPr>
        <p:spPr/>
        <p:txBody>
          <a:bodyPr/>
          <a:lstStyle/>
          <a:p>
            <a:fld id="{64AD72C1-FEAC-45D7-98AA-3B47462CFAA8}" type="datetimeFigureOut">
              <a:rPr lang="en-US" smtClean="0"/>
              <a:t>5/21/2024</a:t>
            </a:fld>
            <a:endParaRPr lang="en-US"/>
          </a:p>
        </p:txBody>
      </p:sp>
      <p:sp>
        <p:nvSpPr>
          <p:cNvPr id="5" name="Footer Placeholder 4">
            <a:extLst>
              <a:ext uri="{FF2B5EF4-FFF2-40B4-BE49-F238E27FC236}">
                <a16:creationId xmlns:a16="http://schemas.microsoft.com/office/drawing/2014/main" id="{DC9134E2-9377-00B7-1611-4D6E979C8A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B12001-20AA-5856-FF48-AEA67DD2E776}"/>
              </a:ext>
            </a:extLst>
          </p:cNvPr>
          <p:cNvSpPr>
            <a:spLocks noGrp="1"/>
          </p:cNvSpPr>
          <p:nvPr>
            <p:ph type="sldNum" sz="quarter" idx="12"/>
          </p:nvPr>
        </p:nvSpPr>
        <p:spPr/>
        <p:txBody>
          <a:bodyPr/>
          <a:lstStyle/>
          <a:p>
            <a:fld id="{C8FAA61F-19AC-4E04-BC67-8788BC5C01E6}" type="slidenum">
              <a:rPr lang="en-US" smtClean="0"/>
              <a:t>‹#›</a:t>
            </a:fld>
            <a:endParaRPr lang="en-US"/>
          </a:p>
        </p:txBody>
      </p:sp>
    </p:spTree>
    <p:extLst>
      <p:ext uri="{BB962C8B-B14F-4D97-AF65-F5344CB8AC3E}">
        <p14:creationId xmlns:p14="http://schemas.microsoft.com/office/powerpoint/2010/main" val="1365493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FEBB6-A3AE-4899-E4F1-EEAA7DBB32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863D68-DF85-D574-2EB4-486F343BF7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B04CCA-7ADB-D3FC-DA1A-61FD9E4BCC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5E4771-5725-6113-3169-E935EBD055C9}"/>
              </a:ext>
            </a:extLst>
          </p:cNvPr>
          <p:cNvSpPr>
            <a:spLocks noGrp="1"/>
          </p:cNvSpPr>
          <p:nvPr>
            <p:ph type="dt" sz="half" idx="10"/>
          </p:nvPr>
        </p:nvSpPr>
        <p:spPr/>
        <p:txBody>
          <a:bodyPr/>
          <a:lstStyle/>
          <a:p>
            <a:fld id="{64AD72C1-FEAC-45D7-98AA-3B47462CFAA8}" type="datetimeFigureOut">
              <a:rPr lang="en-US" smtClean="0"/>
              <a:t>5/21/2024</a:t>
            </a:fld>
            <a:endParaRPr lang="en-US"/>
          </a:p>
        </p:txBody>
      </p:sp>
      <p:sp>
        <p:nvSpPr>
          <p:cNvPr id="6" name="Footer Placeholder 5">
            <a:extLst>
              <a:ext uri="{FF2B5EF4-FFF2-40B4-BE49-F238E27FC236}">
                <a16:creationId xmlns:a16="http://schemas.microsoft.com/office/drawing/2014/main" id="{F9292662-3EA4-7204-2C37-6D3903C6D3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F66232-A9BB-8438-C51A-971836E6661C}"/>
              </a:ext>
            </a:extLst>
          </p:cNvPr>
          <p:cNvSpPr>
            <a:spLocks noGrp="1"/>
          </p:cNvSpPr>
          <p:nvPr>
            <p:ph type="sldNum" sz="quarter" idx="12"/>
          </p:nvPr>
        </p:nvSpPr>
        <p:spPr/>
        <p:txBody>
          <a:bodyPr/>
          <a:lstStyle/>
          <a:p>
            <a:fld id="{C8FAA61F-19AC-4E04-BC67-8788BC5C01E6}" type="slidenum">
              <a:rPr lang="en-US" smtClean="0"/>
              <a:t>‹#›</a:t>
            </a:fld>
            <a:endParaRPr lang="en-US"/>
          </a:p>
        </p:txBody>
      </p:sp>
    </p:spTree>
    <p:extLst>
      <p:ext uri="{BB962C8B-B14F-4D97-AF65-F5344CB8AC3E}">
        <p14:creationId xmlns:p14="http://schemas.microsoft.com/office/powerpoint/2010/main" val="1931688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A9193-D3C4-17CD-784D-22228799F2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FA4E2E-2AFB-33FB-F6C1-67E20FDC3F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921CAF-83AD-5ED0-4830-6443F664EA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6139F2-2F48-05DF-B50C-B2BE74FCC7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8DE16B-2A1E-F7E7-2397-EE2E76F653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AE52E7-4017-5C41-6D01-90B167BBF43F}"/>
              </a:ext>
            </a:extLst>
          </p:cNvPr>
          <p:cNvSpPr>
            <a:spLocks noGrp="1"/>
          </p:cNvSpPr>
          <p:nvPr>
            <p:ph type="dt" sz="half" idx="10"/>
          </p:nvPr>
        </p:nvSpPr>
        <p:spPr/>
        <p:txBody>
          <a:bodyPr/>
          <a:lstStyle/>
          <a:p>
            <a:fld id="{64AD72C1-FEAC-45D7-98AA-3B47462CFAA8}" type="datetimeFigureOut">
              <a:rPr lang="en-US" smtClean="0"/>
              <a:t>5/21/2024</a:t>
            </a:fld>
            <a:endParaRPr lang="en-US"/>
          </a:p>
        </p:txBody>
      </p:sp>
      <p:sp>
        <p:nvSpPr>
          <p:cNvPr id="8" name="Footer Placeholder 7">
            <a:extLst>
              <a:ext uri="{FF2B5EF4-FFF2-40B4-BE49-F238E27FC236}">
                <a16:creationId xmlns:a16="http://schemas.microsoft.com/office/drawing/2014/main" id="{53F98EE0-0A9F-12FA-D564-A8D76C1913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3967288-6171-3ABB-3344-C0211F5EEA71}"/>
              </a:ext>
            </a:extLst>
          </p:cNvPr>
          <p:cNvSpPr>
            <a:spLocks noGrp="1"/>
          </p:cNvSpPr>
          <p:nvPr>
            <p:ph type="sldNum" sz="quarter" idx="12"/>
          </p:nvPr>
        </p:nvSpPr>
        <p:spPr/>
        <p:txBody>
          <a:bodyPr/>
          <a:lstStyle/>
          <a:p>
            <a:fld id="{C8FAA61F-19AC-4E04-BC67-8788BC5C01E6}" type="slidenum">
              <a:rPr lang="en-US" smtClean="0"/>
              <a:t>‹#›</a:t>
            </a:fld>
            <a:endParaRPr lang="en-US"/>
          </a:p>
        </p:txBody>
      </p:sp>
    </p:spTree>
    <p:extLst>
      <p:ext uri="{BB962C8B-B14F-4D97-AF65-F5344CB8AC3E}">
        <p14:creationId xmlns:p14="http://schemas.microsoft.com/office/powerpoint/2010/main" val="3449282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0BD67-5490-96FC-FAA3-C3106DD03D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83D9D39-303D-91B8-67AE-606AEA758D37}"/>
              </a:ext>
            </a:extLst>
          </p:cNvPr>
          <p:cNvSpPr>
            <a:spLocks noGrp="1"/>
          </p:cNvSpPr>
          <p:nvPr>
            <p:ph type="dt" sz="half" idx="10"/>
          </p:nvPr>
        </p:nvSpPr>
        <p:spPr/>
        <p:txBody>
          <a:bodyPr/>
          <a:lstStyle/>
          <a:p>
            <a:fld id="{64AD72C1-FEAC-45D7-98AA-3B47462CFAA8}" type="datetimeFigureOut">
              <a:rPr lang="en-US" smtClean="0"/>
              <a:t>5/21/2024</a:t>
            </a:fld>
            <a:endParaRPr lang="en-US"/>
          </a:p>
        </p:txBody>
      </p:sp>
      <p:sp>
        <p:nvSpPr>
          <p:cNvPr id="4" name="Footer Placeholder 3">
            <a:extLst>
              <a:ext uri="{FF2B5EF4-FFF2-40B4-BE49-F238E27FC236}">
                <a16:creationId xmlns:a16="http://schemas.microsoft.com/office/drawing/2014/main" id="{6FD3BE98-077A-A369-5AFD-711A426DF1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E05ACBD-A335-551A-30FA-18B332595BCD}"/>
              </a:ext>
            </a:extLst>
          </p:cNvPr>
          <p:cNvSpPr>
            <a:spLocks noGrp="1"/>
          </p:cNvSpPr>
          <p:nvPr>
            <p:ph type="sldNum" sz="quarter" idx="12"/>
          </p:nvPr>
        </p:nvSpPr>
        <p:spPr/>
        <p:txBody>
          <a:bodyPr/>
          <a:lstStyle/>
          <a:p>
            <a:fld id="{C8FAA61F-19AC-4E04-BC67-8788BC5C01E6}" type="slidenum">
              <a:rPr lang="en-US" smtClean="0"/>
              <a:t>‹#›</a:t>
            </a:fld>
            <a:endParaRPr lang="en-US"/>
          </a:p>
        </p:txBody>
      </p:sp>
    </p:spTree>
    <p:extLst>
      <p:ext uri="{BB962C8B-B14F-4D97-AF65-F5344CB8AC3E}">
        <p14:creationId xmlns:p14="http://schemas.microsoft.com/office/powerpoint/2010/main" val="2859544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A14058-0569-417A-B82E-659A79E7974E}"/>
              </a:ext>
            </a:extLst>
          </p:cNvPr>
          <p:cNvSpPr>
            <a:spLocks noGrp="1"/>
          </p:cNvSpPr>
          <p:nvPr>
            <p:ph type="dt" sz="half" idx="10"/>
          </p:nvPr>
        </p:nvSpPr>
        <p:spPr/>
        <p:txBody>
          <a:bodyPr/>
          <a:lstStyle/>
          <a:p>
            <a:fld id="{64AD72C1-FEAC-45D7-98AA-3B47462CFAA8}" type="datetimeFigureOut">
              <a:rPr lang="en-US" smtClean="0"/>
              <a:t>5/21/2024</a:t>
            </a:fld>
            <a:endParaRPr lang="en-US"/>
          </a:p>
        </p:txBody>
      </p:sp>
      <p:sp>
        <p:nvSpPr>
          <p:cNvPr id="3" name="Footer Placeholder 2">
            <a:extLst>
              <a:ext uri="{FF2B5EF4-FFF2-40B4-BE49-F238E27FC236}">
                <a16:creationId xmlns:a16="http://schemas.microsoft.com/office/drawing/2014/main" id="{7AD3EC17-D047-09E8-CBA8-62AEAE0CC4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EFD690-5A99-9CE5-D757-85B66FF79B6F}"/>
              </a:ext>
            </a:extLst>
          </p:cNvPr>
          <p:cNvSpPr>
            <a:spLocks noGrp="1"/>
          </p:cNvSpPr>
          <p:nvPr>
            <p:ph type="sldNum" sz="quarter" idx="12"/>
          </p:nvPr>
        </p:nvSpPr>
        <p:spPr/>
        <p:txBody>
          <a:bodyPr/>
          <a:lstStyle/>
          <a:p>
            <a:fld id="{C8FAA61F-19AC-4E04-BC67-8788BC5C01E6}" type="slidenum">
              <a:rPr lang="en-US" smtClean="0"/>
              <a:t>‹#›</a:t>
            </a:fld>
            <a:endParaRPr lang="en-US"/>
          </a:p>
        </p:txBody>
      </p:sp>
    </p:spTree>
    <p:extLst>
      <p:ext uri="{BB962C8B-B14F-4D97-AF65-F5344CB8AC3E}">
        <p14:creationId xmlns:p14="http://schemas.microsoft.com/office/powerpoint/2010/main" val="101930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A4585-A5E7-5DAC-4F84-F3ABC576B9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B6B4071-99B1-A5B0-D052-D68ABD84EB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498468-369E-21B4-6328-850A0BBF6B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8B0556-CFE4-A85F-CA2D-B3ED3B522C79}"/>
              </a:ext>
            </a:extLst>
          </p:cNvPr>
          <p:cNvSpPr>
            <a:spLocks noGrp="1"/>
          </p:cNvSpPr>
          <p:nvPr>
            <p:ph type="dt" sz="half" idx="10"/>
          </p:nvPr>
        </p:nvSpPr>
        <p:spPr/>
        <p:txBody>
          <a:bodyPr/>
          <a:lstStyle/>
          <a:p>
            <a:fld id="{64AD72C1-FEAC-45D7-98AA-3B47462CFAA8}" type="datetimeFigureOut">
              <a:rPr lang="en-US" smtClean="0"/>
              <a:t>5/21/2024</a:t>
            </a:fld>
            <a:endParaRPr lang="en-US"/>
          </a:p>
        </p:txBody>
      </p:sp>
      <p:sp>
        <p:nvSpPr>
          <p:cNvPr id="6" name="Footer Placeholder 5">
            <a:extLst>
              <a:ext uri="{FF2B5EF4-FFF2-40B4-BE49-F238E27FC236}">
                <a16:creationId xmlns:a16="http://schemas.microsoft.com/office/drawing/2014/main" id="{B64BDAF0-F22D-545A-EC44-DDFD04A25E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7D5D59-17FE-C8CA-0F6E-8052AE83061B}"/>
              </a:ext>
            </a:extLst>
          </p:cNvPr>
          <p:cNvSpPr>
            <a:spLocks noGrp="1"/>
          </p:cNvSpPr>
          <p:nvPr>
            <p:ph type="sldNum" sz="quarter" idx="12"/>
          </p:nvPr>
        </p:nvSpPr>
        <p:spPr/>
        <p:txBody>
          <a:bodyPr/>
          <a:lstStyle/>
          <a:p>
            <a:fld id="{C8FAA61F-19AC-4E04-BC67-8788BC5C01E6}" type="slidenum">
              <a:rPr lang="en-US" smtClean="0"/>
              <a:t>‹#›</a:t>
            </a:fld>
            <a:endParaRPr lang="en-US"/>
          </a:p>
        </p:txBody>
      </p:sp>
    </p:spTree>
    <p:extLst>
      <p:ext uri="{BB962C8B-B14F-4D97-AF65-F5344CB8AC3E}">
        <p14:creationId xmlns:p14="http://schemas.microsoft.com/office/powerpoint/2010/main" val="3211149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ED3B4-88D3-9CE4-495F-AB0114894D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DC9ADF-39F7-4855-7F45-48F5D5FBB8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CB0646-CB11-77A5-484E-54B920DFA1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8C7B5B-2724-B8F2-914A-AC8227112C78}"/>
              </a:ext>
            </a:extLst>
          </p:cNvPr>
          <p:cNvSpPr>
            <a:spLocks noGrp="1"/>
          </p:cNvSpPr>
          <p:nvPr>
            <p:ph type="dt" sz="half" idx="10"/>
          </p:nvPr>
        </p:nvSpPr>
        <p:spPr/>
        <p:txBody>
          <a:bodyPr/>
          <a:lstStyle/>
          <a:p>
            <a:fld id="{64AD72C1-FEAC-45D7-98AA-3B47462CFAA8}" type="datetimeFigureOut">
              <a:rPr lang="en-US" smtClean="0"/>
              <a:t>5/21/2024</a:t>
            </a:fld>
            <a:endParaRPr lang="en-US"/>
          </a:p>
        </p:txBody>
      </p:sp>
      <p:sp>
        <p:nvSpPr>
          <p:cNvPr id="6" name="Footer Placeholder 5">
            <a:extLst>
              <a:ext uri="{FF2B5EF4-FFF2-40B4-BE49-F238E27FC236}">
                <a16:creationId xmlns:a16="http://schemas.microsoft.com/office/drawing/2014/main" id="{EFDAF36E-075F-BCC7-3CE0-1843D55029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79C646-3020-58F9-09F5-4148183B0D56}"/>
              </a:ext>
            </a:extLst>
          </p:cNvPr>
          <p:cNvSpPr>
            <a:spLocks noGrp="1"/>
          </p:cNvSpPr>
          <p:nvPr>
            <p:ph type="sldNum" sz="quarter" idx="12"/>
          </p:nvPr>
        </p:nvSpPr>
        <p:spPr/>
        <p:txBody>
          <a:bodyPr/>
          <a:lstStyle/>
          <a:p>
            <a:fld id="{C8FAA61F-19AC-4E04-BC67-8788BC5C01E6}" type="slidenum">
              <a:rPr lang="en-US" smtClean="0"/>
              <a:t>‹#›</a:t>
            </a:fld>
            <a:endParaRPr lang="en-US"/>
          </a:p>
        </p:txBody>
      </p:sp>
    </p:spTree>
    <p:extLst>
      <p:ext uri="{BB962C8B-B14F-4D97-AF65-F5344CB8AC3E}">
        <p14:creationId xmlns:p14="http://schemas.microsoft.com/office/powerpoint/2010/main" val="3590770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C28539-5FDF-1730-A225-1C1AAE1DB7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D967CA-E22F-DDD7-354E-D0C98BA78A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915EDF-F61D-A8E0-7E6D-3B9142E45A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4AD72C1-FEAC-45D7-98AA-3B47462CFAA8}" type="datetimeFigureOut">
              <a:rPr lang="en-US" smtClean="0"/>
              <a:t>5/21/2024</a:t>
            </a:fld>
            <a:endParaRPr lang="en-US"/>
          </a:p>
        </p:txBody>
      </p:sp>
      <p:sp>
        <p:nvSpPr>
          <p:cNvPr id="5" name="Footer Placeholder 4">
            <a:extLst>
              <a:ext uri="{FF2B5EF4-FFF2-40B4-BE49-F238E27FC236}">
                <a16:creationId xmlns:a16="http://schemas.microsoft.com/office/drawing/2014/main" id="{D5D241D9-171B-F7F4-A5CA-37952AF4FD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2976E9E-1D7E-B9D6-0B1D-A93E9204C8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8FAA61F-19AC-4E04-BC67-8788BC5C01E6}" type="slidenum">
              <a:rPr lang="en-US" smtClean="0"/>
              <a:t>‹#›</a:t>
            </a:fld>
            <a:endParaRPr lang="en-US"/>
          </a:p>
        </p:txBody>
      </p:sp>
    </p:spTree>
    <p:extLst>
      <p:ext uri="{BB962C8B-B14F-4D97-AF65-F5344CB8AC3E}">
        <p14:creationId xmlns:p14="http://schemas.microsoft.com/office/powerpoint/2010/main" val="1361258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about:blank" TargetMode="External"/><Relationship Id="rId7" Type="http://schemas.openxmlformats.org/officeDocument/2006/relationships/hyperlink" Target="about:blank"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about:blank" TargetMode="External"/><Relationship Id="rId5" Type="http://schemas.openxmlformats.org/officeDocument/2006/relationships/hyperlink" Target="about:blank" TargetMode="External"/><Relationship Id="rId4" Type="http://schemas.openxmlformats.org/officeDocument/2006/relationships/hyperlink" Target="about:blank" TargetMode="Externa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image" Target="../media/image2.png"/><Relationship Id="rId7" Type="http://schemas.openxmlformats.org/officeDocument/2006/relationships/diagramQuickStyle" Target="../diagrams/quickStyle1.xml"/><Relationship Id="rId12" Type="http://schemas.openxmlformats.org/officeDocument/2006/relationships/diagramQuickStyle" Target="../diagrams/quickStyle2.xml"/><Relationship Id="rId17" Type="http://schemas.openxmlformats.org/officeDocument/2006/relationships/image" Target="../media/image6.jpeg"/><Relationship Id="rId2" Type="http://schemas.openxmlformats.org/officeDocument/2006/relationships/notesSlide" Target="../notesSlides/notesSlide2.xml"/><Relationship Id="rId16"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5" Type="http://schemas.openxmlformats.org/officeDocument/2006/relationships/image" Target="../media/image4.png"/><Relationship Id="rId10" Type="http://schemas.openxmlformats.org/officeDocument/2006/relationships/diagramData" Target="../diagrams/data2.xml"/><Relationship Id="rId4" Type="http://schemas.openxmlformats.org/officeDocument/2006/relationships/image" Target="../media/image3.jpeg"/><Relationship Id="rId9" Type="http://schemas.microsoft.com/office/2007/relationships/diagramDrawing" Target="../diagrams/drawing1.xml"/><Relationship Id="rId14" Type="http://schemas.microsoft.com/office/2007/relationships/diagramDrawing" Target="../diagrams/drawing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xml.rels><?xml version="1.0" encoding="UTF-8" standalone="yes"?>
<Relationships xmlns="http://schemas.openxmlformats.org/package/2006/relationships"><Relationship Id="rId8" Type="http://schemas.microsoft.com/office/2007/relationships/diagramDrawing" Target="../diagrams/drawing4.xml"/><Relationship Id="rId13" Type="http://schemas.microsoft.com/office/2007/relationships/diagramDrawing" Target="../diagrams/drawing5.xml"/><Relationship Id="rId18" Type="http://schemas.openxmlformats.org/officeDocument/2006/relationships/diagramQuickStyle" Target="../diagrams/quickStyle6.xml"/><Relationship Id="rId3" Type="http://schemas.openxmlformats.org/officeDocument/2006/relationships/image" Target="../media/image7.jpg"/><Relationship Id="rId21" Type="http://schemas.openxmlformats.org/officeDocument/2006/relationships/diagramData" Target="../diagrams/data7.xml"/><Relationship Id="rId7" Type="http://schemas.openxmlformats.org/officeDocument/2006/relationships/diagramColors" Target="../diagrams/colors4.xml"/><Relationship Id="rId12" Type="http://schemas.openxmlformats.org/officeDocument/2006/relationships/diagramColors" Target="../diagrams/colors5.xml"/><Relationship Id="rId17" Type="http://schemas.openxmlformats.org/officeDocument/2006/relationships/diagramLayout" Target="../diagrams/layout6.xml"/><Relationship Id="rId25" Type="http://schemas.microsoft.com/office/2007/relationships/diagramDrawing" Target="../diagrams/drawing7.xml"/><Relationship Id="rId2" Type="http://schemas.openxmlformats.org/officeDocument/2006/relationships/notesSlide" Target="../notesSlides/notesSlide4.xml"/><Relationship Id="rId16" Type="http://schemas.openxmlformats.org/officeDocument/2006/relationships/diagramData" Target="../diagrams/data6.xml"/><Relationship Id="rId20" Type="http://schemas.microsoft.com/office/2007/relationships/diagramDrawing" Target="../diagrams/drawing6.xml"/><Relationship Id="rId1" Type="http://schemas.openxmlformats.org/officeDocument/2006/relationships/slideLayout" Target="../slideLayouts/slideLayout2.xml"/><Relationship Id="rId6" Type="http://schemas.openxmlformats.org/officeDocument/2006/relationships/diagramQuickStyle" Target="../diagrams/quickStyle4.xml"/><Relationship Id="rId11" Type="http://schemas.openxmlformats.org/officeDocument/2006/relationships/diagramQuickStyle" Target="../diagrams/quickStyle5.xml"/><Relationship Id="rId24" Type="http://schemas.openxmlformats.org/officeDocument/2006/relationships/diagramColors" Target="../diagrams/colors7.xml"/><Relationship Id="rId5" Type="http://schemas.openxmlformats.org/officeDocument/2006/relationships/diagramLayout" Target="../diagrams/layout4.xml"/><Relationship Id="rId15" Type="http://schemas.openxmlformats.org/officeDocument/2006/relationships/image" Target="../media/image9.png"/><Relationship Id="rId23" Type="http://schemas.openxmlformats.org/officeDocument/2006/relationships/diagramQuickStyle" Target="../diagrams/quickStyle7.xml"/><Relationship Id="rId10" Type="http://schemas.openxmlformats.org/officeDocument/2006/relationships/diagramLayout" Target="../diagrams/layout5.xml"/><Relationship Id="rId19" Type="http://schemas.openxmlformats.org/officeDocument/2006/relationships/diagramColors" Target="../diagrams/colors6.xml"/><Relationship Id="rId4" Type="http://schemas.openxmlformats.org/officeDocument/2006/relationships/diagramData" Target="../diagrams/data4.xml"/><Relationship Id="rId9" Type="http://schemas.openxmlformats.org/officeDocument/2006/relationships/diagramData" Target="../diagrams/data5.xml"/><Relationship Id="rId14" Type="http://schemas.openxmlformats.org/officeDocument/2006/relationships/image" Target="../media/image8.png"/><Relationship Id="rId22" Type="http://schemas.openxmlformats.org/officeDocument/2006/relationships/diagramLayout" Target="../diagrams/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3.xml"/><Relationship Id="rId7" Type="http://schemas.openxmlformats.org/officeDocument/2006/relationships/image" Target="../media/image2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9.xml"/><Relationship Id="rId5" Type="http://schemas.openxmlformats.org/officeDocument/2006/relationships/slideLayout" Target="../slideLayouts/slideLayout7.xml"/><Relationship Id="rId4" Type="http://schemas.openxmlformats.org/officeDocument/2006/relationships/tags" Target="../tags/tag4.xml"/><Relationship Id="rId9"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Picture 3" descr="DNA render">
            <a:extLst>
              <a:ext uri="{FF2B5EF4-FFF2-40B4-BE49-F238E27FC236}">
                <a16:creationId xmlns:a16="http://schemas.microsoft.com/office/drawing/2014/main" id="{B7046854-D473-4D89-AD4C-7A2D9C4A09F2}"/>
              </a:ext>
            </a:extLst>
          </p:cNvPr>
          <p:cNvPicPr>
            <a:picLocks noChangeAspect="1"/>
          </p:cNvPicPr>
          <p:nvPr/>
        </p:nvPicPr>
        <p:blipFill rotWithShape="1">
          <a:blip r:embed="rId3">
            <a:alphaModFix amt="60000"/>
          </a:blip>
          <a:srcRect/>
          <a:stretch/>
        </p:blipFill>
        <p:spPr>
          <a:xfrm>
            <a:off x="0" y="10"/>
            <a:ext cx="12192001" cy="6857990"/>
          </a:xfrm>
          <a:prstGeom prst="rect">
            <a:avLst/>
          </a:prstGeom>
        </p:spPr>
      </p:pic>
      <p:sp>
        <p:nvSpPr>
          <p:cNvPr id="5" name="Rectangle: Rounded Corners 4">
            <a:extLst>
              <a:ext uri="{FF2B5EF4-FFF2-40B4-BE49-F238E27FC236}">
                <a16:creationId xmlns:a16="http://schemas.microsoft.com/office/drawing/2014/main" id="{6AF1247A-492B-A7C8-24F2-79B4551CCA6C}"/>
              </a:ext>
            </a:extLst>
          </p:cNvPr>
          <p:cNvSpPr/>
          <p:nvPr/>
        </p:nvSpPr>
        <p:spPr>
          <a:xfrm>
            <a:off x="573865" y="1595471"/>
            <a:ext cx="9572821" cy="3758499"/>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0AC5324-7A78-F847-15A1-6776D05FC34B}"/>
              </a:ext>
            </a:extLst>
          </p:cNvPr>
          <p:cNvSpPr>
            <a:spLocks noGrp="1"/>
          </p:cNvSpPr>
          <p:nvPr>
            <p:ph type="ctrTitle"/>
          </p:nvPr>
        </p:nvSpPr>
        <p:spPr>
          <a:xfrm>
            <a:off x="1141426" y="1864024"/>
            <a:ext cx="9088013" cy="2057037"/>
          </a:xfrm>
        </p:spPr>
        <p:txBody>
          <a:bodyPr vert="horz" lIns="91440" tIns="45720" rIns="91440" bIns="45720" rtlCol="0" anchor="ctr">
            <a:normAutofit/>
          </a:bodyPr>
          <a:lstStyle/>
          <a:p>
            <a:pPr algn="l"/>
            <a:r>
              <a:rPr lang="en-US" sz="2800" dirty="0">
                <a:solidFill>
                  <a:srgbClr val="002060"/>
                </a:solidFill>
              </a:rPr>
              <a:t>T-STM: Novel Individualized Immunotherapy -</a:t>
            </a:r>
            <a:br>
              <a:rPr lang="en-US" sz="2800" dirty="0">
                <a:solidFill>
                  <a:srgbClr val="002060"/>
                </a:solidFill>
              </a:rPr>
            </a:br>
            <a:r>
              <a:rPr lang="en-US" sz="2800" dirty="0" err="1">
                <a:solidFill>
                  <a:srgbClr val="002060"/>
                </a:solidFill>
              </a:rPr>
              <a:t>Spatio</a:t>
            </a:r>
            <a:r>
              <a:rPr lang="en-US" sz="2800" dirty="0">
                <a:solidFill>
                  <a:srgbClr val="002060"/>
                </a:solidFill>
              </a:rPr>
              <a:t> Temporal Modeling of the</a:t>
            </a:r>
            <a:br>
              <a:rPr lang="en-US" sz="2800" dirty="0">
                <a:solidFill>
                  <a:srgbClr val="002060"/>
                </a:solidFill>
              </a:rPr>
            </a:br>
            <a:r>
              <a:rPr lang="en-US" sz="2800" dirty="0">
                <a:solidFill>
                  <a:srgbClr val="002060"/>
                </a:solidFill>
              </a:rPr>
              <a:t>Triple Negative Breast Cancer Tumor-microenvironment for </a:t>
            </a:r>
            <a:br>
              <a:rPr lang="en-US" sz="2800" dirty="0">
                <a:solidFill>
                  <a:srgbClr val="002060"/>
                </a:solidFill>
              </a:rPr>
            </a:br>
            <a:r>
              <a:rPr lang="en-US" sz="2800" dirty="0">
                <a:solidFill>
                  <a:srgbClr val="002060"/>
                </a:solidFill>
              </a:rPr>
              <a:t>In-Silico testing of immunomodulatory Drug combinations for enhanced Immunotherapy </a:t>
            </a:r>
          </a:p>
        </p:txBody>
      </p:sp>
      <p:sp>
        <p:nvSpPr>
          <p:cNvPr id="3" name="Subtitle 2">
            <a:extLst>
              <a:ext uri="{FF2B5EF4-FFF2-40B4-BE49-F238E27FC236}">
                <a16:creationId xmlns:a16="http://schemas.microsoft.com/office/drawing/2014/main" id="{5C7A724D-9AC2-F678-7E73-E35C1013AA1C}"/>
              </a:ext>
            </a:extLst>
          </p:cNvPr>
          <p:cNvSpPr>
            <a:spLocks noGrp="1"/>
          </p:cNvSpPr>
          <p:nvPr>
            <p:ph type="subTitle" idx="1"/>
          </p:nvPr>
        </p:nvSpPr>
        <p:spPr>
          <a:xfrm>
            <a:off x="1103586" y="3342291"/>
            <a:ext cx="7944754" cy="2206627"/>
          </a:xfrm>
        </p:spPr>
        <p:txBody>
          <a:bodyPr vert="horz" lIns="91440" tIns="45720" rIns="91440" bIns="45720" rtlCol="0">
            <a:normAutofit/>
          </a:bodyPr>
          <a:lstStyle/>
          <a:p>
            <a:pPr algn="l"/>
            <a:endParaRPr lang="en-US" dirty="0">
              <a:solidFill>
                <a:srgbClr val="002060"/>
              </a:solidFill>
            </a:endParaRPr>
          </a:p>
          <a:p>
            <a:pPr algn="l"/>
            <a:r>
              <a:rPr lang="en-US" sz="2000" dirty="0">
                <a:solidFill>
                  <a:srgbClr val="00B0F0"/>
                </a:solidFill>
              </a:rPr>
              <a:t>Ajeet S Venkatesh</a:t>
            </a:r>
          </a:p>
          <a:p>
            <a:pPr algn="l"/>
            <a:r>
              <a:rPr lang="en-US" sz="2000" dirty="0">
                <a:solidFill>
                  <a:srgbClr val="00B0F0"/>
                </a:solidFill>
              </a:rPr>
              <a:t>Nikola Tesla Stem High School, Redmond, WA , USA</a:t>
            </a:r>
          </a:p>
          <a:p>
            <a:pPr algn="l"/>
            <a:r>
              <a:rPr lang="en-US" dirty="0">
                <a:solidFill>
                  <a:srgbClr val="00B0F0"/>
                </a:solidFill>
              </a:rPr>
              <a:t>CBIO054</a:t>
            </a:r>
          </a:p>
        </p:txBody>
      </p:sp>
      <p:sp>
        <p:nvSpPr>
          <p:cNvPr id="7" name="Title 1">
            <a:extLst>
              <a:ext uri="{FF2B5EF4-FFF2-40B4-BE49-F238E27FC236}">
                <a16:creationId xmlns:a16="http://schemas.microsoft.com/office/drawing/2014/main" id="{D82D7687-A94C-A340-1791-784B46A750EC}"/>
              </a:ext>
            </a:extLst>
          </p:cNvPr>
          <p:cNvSpPr txBox="1">
            <a:spLocks/>
          </p:cNvSpPr>
          <p:nvPr/>
        </p:nvSpPr>
        <p:spPr>
          <a:xfrm rot="16200000" flipV="1">
            <a:off x="-358666" y="3505462"/>
            <a:ext cx="2730587" cy="45719"/>
          </a:xfrm>
          <a:prstGeom prst="roundRect">
            <a:avLst/>
          </a:prstGeom>
          <a:solidFill>
            <a:schemeClr val="accent3">
              <a:lumMod val="60000"/>
              <a:lumOff val="40000"/>
            </a:schemeClr>
          </a:solidFill>
          <a:ln>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3200" dirty="0"/>
          </a:p>
        </p:txBody>
      </p:sp>
      <p:sp>
        <p:nvSpPr>
          <p:cNvPr id="8" name="TextBox 7">
            <a:extLst>
              <a:ext uri="{FF2B5EF4-FFF2-40B4-BE49-F238E27FC236}">
                <a16:creationId xmlns:a16="http://schemas.microsoft.com/office/drawing/2014/main" id="{F26935C8-806D-2CDB-797A-40DE3BA409B2}"/>
              </a:ext>
            </a:extLst>
          </p:cNvPr>
          <p:cNvSpPr txBox="1"/>
          <p:nvPr/>
        </p:nvSpPr>
        <p:spPr>
          <a:xfrm>
            <a:off x="361813" y="6488668"/>
            <a:ext cx="10814918" cy="261610"/>
          </a:xfrm>
          <a:prstGeom prst="rect">
            <a:avLst/>
          </a:prstGeom>
          <a:noFill/>
        </p:spPr>
        <p:txBody>
          <a:bodyPr wrap="square">
            <a:spAutoFit/>
          </a:bodyPr>
          <a:lstStyle/>
          <a:p>
            <a:pPr algn="ctr"/>
            <a:r>
              <a:rPr lang="en-US" sz="1100" b="0" i="1" dirty="0">
                <a:solidFill>
                  <a:schemeClr val="bg1"/>
                </a:solidFill>
                <a:effectLst/>
                <a:latin typeface="Arial" panose="020B0604020202020204" pitchFamily="34" charset="0"/>
                <a:cs typeface="Arial" panose="020B0604020202020204" pitchFamily="34" charset="0"/>
              </a:rPr>
              <a:t>All images, photos, graphs, data tables and figures were created by the finalist unless otherwise noted.</a:t>
            </a:r>
            <a:endParaRPr lang="en-US" sz="11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99936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F55D6BBE-F992-B62D-0E46-F0B01F4ECB04}"/>
              </a:ext>
            </a:extLst>
          </p:cNvPr>
          <p:cNvSpPr/>
          <p:nvPr/>
        </p:nvSpPr>
        <p:spPr>
          <a:xfrm>
            <a:off x="674764" y="914400"/>
            <a:ext cx="3045898" cy="290085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C9404C6E-B135-2832-4862-83ED0CA60DA0}"/>
              </a:ext>
            </a:extLst>
          </p:cNvPr>
          <p:cNvSpPr/>
          <p:nvPr/>
        </p:nvSpPr>
        <p:spPr>
          <a:xfrm>
            <a:off x="7605285" y="3808949"/>
            <a:ext cx="4281915" cy="150087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solidFill>
                <a:schemeClr val="bg1"/>
              </a:solidFill>
            </a:endParaRPr>
          </a:p>
        </p:txBody>
      </p:sp>
      <p:sp>
        <p:nvSpPr>
          <p:cNvPr id="4" name="Title 1">
            <a:extLst>
              <a:ext uri="{FF2B5EF4-FFF2-40B4-BE49-F238E27FC236}">
                <a16:creationId xmlns:a16="http://schemas.microsoft.com/office/drawing/2014/main" id="{A6FA5F72-21EB-6B56-0369-9C747EEEAC38}"/>
              </a:ext>
            </a:extLst>
          </p:cNvPr>
          <p:cNvSpPr txBox="1">
            <a:spLocks/>
          </p:cNvSpPr>
          <p:nvPr/>
        </p:nvSpPr>
        <p:spPr>
          <a:xfrm>
            <a:off x="725214" y="69369"/>
            <a:ext cx="11067393" cy="800400"/>
          </a:xfrm>
          <a:prstGeom prst="roundRect">
            <a:avLst/>
          </a:prstGeom>
          <a:solidFill>
            <a:schemeClr val="accent3">
              <a:lumMod val="20000"/>
              <a:lumOff val="80000"/>
            </a:schemeClr>
          </a:solidFill>
        </p:spPr>
        <p:style>
          <a:lnRef idx="2">
            <a:schemeClr val="accent3"/>
          </a:lnRef>
          <a:fillRef idx="1">
            <a:schemeClr val="lt1"/>
          </a:fillRef>
          <a:effectRef idx="0">
            <a:schemeClr val="accent3"/>
          </a:effectRef>
          <a:fontRef idx="minor">
            <a:schemeClr val="dk1"/>
          </a:fontRef>
        </p:style>
        <p:txBody>
          <a:bodyPr>
            <a:no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a:latin typeface="Arial" panose="020B0604020202020204" pitchFamily="34" charset="0"/>
                <a:cs typeface="Arial" panose="020B0604020202020204" pitchFamily="34" charset="0"/>
              </a:rPr>
              <a:t> T-STM simulations: </a:t>
            </a:r>
            <a:r>
              <a:rPr lang="en-US" sz="2000" dirty="0">
                <a:latin typeface="Arial" panose="020B0604020202020204" pitchFamily="34" charset="0"/>
                <a:cs typeface="Arial" panose="020B0604020202020204" pitchFamily="34" charset="0"/>
              </a:rPr>
              <a:t>effect of STROMAL- t lymphocytes RATIOS on tumor eradication</a:t>
            </a:r>
          </a:p>
          <a:p>
            <a:pPr algn="ctr"/>
            <a:r>
              <a:rPr lang="en-US" sz="2000" dirty="0">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B5326EC1-5A1E-3BCF-0199-F35DE56AB262}"/>
              </a:ext>
            </a:extLst>
          </p:cNvPr>
          <p:cNvSpPr txBox="1"/>
          <p:nvPr/>
        </p:nvSpPr>
        <p:spPr>
          <a:xfrm>
            <a:off x="724743" y="1123181"/>
            <a:ext cx="3025101" cy="2339102"/>
          </a:xfrm>
          <a:prstGeom prst="rect">
            <a:avLst/>
          </a:prstGeom>
          <a:noFill/>
        </p:spPr>
        <p:txBody>
          <a:bodyPr wrap="square" rtlCol="0">
            <a:spAutoFit/>
          </a:bodyPr>
          <a:lstStyle/>
          <a:p>
            <a:pPr algn="ctr"/>
            <a:r>
              <a:rPr lang="en-US" sz="1400" dirty="0">
                <a:solidFill>
                  <a:srgbClr val="0070C0"/>
                </a:solidFill>
                <a:latin typeface="Arial" panose="020B0604020202020204" pitchFamily="34" charset="0"/>
                <a:cs typeface="Arial" panose="020B0604020202020204" pitchFamily="34" charset="0"/>
              </a:rPr>
              <a:t>Simulation Details</a:t>
            </a:r>
          </a:p>
          <a:p>
            <a:endParaRPr lang="en-US"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Input : TCGA TNBC basal data (n=50)</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50 simulations on each dataset  </a:t>
            </a:r>
          </a:p>
          <a:p>
            <a:endParaRPr lang="en-US" sz="1200" dirty="0">
              <a:solidFill>
                <a:schemeClr val="bg1"/>
              </a:solidFill>
              <a:latin typeface="Arial" panose="020B0604020202020204" pitchFamily="34" charset="0"/>
              <a:cs typeface="Arial" panose="020B0604020202020204" pitchFamily="34" charset="0"/>
            </a:endParaRPr>
          </a:p>
          <a:p>
            <a:r>
              <a:rPr lang="en-US" sz="1200" dirty="0">
                <a:solidFill>
                  <a:schemeClr val="bg1"/>
                </a:solidFill>
                <a:latin typeface="Arial" panose="020B0604020202020204" pitchFamily="34" charset="0"/>
                <a:cs typeface="Arial" panose="020B0604020202020204" pitchFamily="34" charset="0"/>
              </a:rPr>
              <a:t>1) Grow tumor for 60 days</a:t>
            </a:r>
          </a:p>
          <a:p>
            <a:r>
              <a:rPr lang="en-US" sz="1200" dirty="0">
                <a:solidFill>
                  <a:schemeClr val="bg1"/>
                </a:solidFill>
                <a:latin typeface="Arial" panose="020B0604020202020204" pitchFamily="34" charset="0"/>
                <a:cs typeface="Arial" panose="020B0604020202020204" pitchFamily="34" charset="0"/>
              </a:rPr>
              <a:t>	</a:t>
            </a:r>
          </a:p>
          <a:p>
            <a:r>
              <a:rPr lang="en-US" sz="1200" dirty="0">
                <a:solidFill>
                  <a:schemeClr val="bg1"/>
                </a:solidFill>
                <a:latin typeface="Arial" panose="020B0604020202020204" pitchFamily="34" charset="0"/>
                <a:cs typeface="Arial" panose="020B0604020202020204" pitchFamily="34" charset="0"/>
              </a:rPr>
              <a:t>2) On day 60, simulated combinations: varying levels of stroma &amp; CAF recruitment vs CTLS (T lymphocytes).</a:t>
            </a:r>
          </a:p>
          <a:p>
            <a:r>
              <a:rPr lang="en-US" sz="1200" dirty="0">
                <a:solidFill>
                  <a:schemeClr val="bg1"/>
                </a:solidFill>
                <a:latin typeface="Arial" panose="020B0604020202020204" pitchFamily="34" charset="0"/>
                <a:cs typeface="Arial" panose="020B0604020202020204" pitchFamily="34" charset="0"/>
              </a:rPr>
              <a:t>	</a:t>
            </a:r>
          </a:p>
          <a:p>
            <a:r>
              <a:rPr lang="en-US" sz="1200" dirty="0">
                <a:solidFill>
                  <a:schemeClr val="bg1"/>
                </a:solidFill>
                <a:latin typeface="Arial" panose="020B0604020202020204" pitchFamily="34" charset="0"/>
                <a:cs typeface="Arial" panose="020B0604020202020204" pitchFamily="34" charset="0"/>
              </a:rPr>
              <a:t>3)Recorded Tumor cell counts   </a:t>
            </a:r>
          </a:p>
        </p:txBody>
      </p:sp>
      <p:sp>
        <p:nvSpPr>
          <p:cNvPr id="6" name="Rectangle: Rounded Corners 5">
            <a:extLst>
              <a:ext uri="{FF2B5EF4-FFF2-40B4-BE49-F238E27FC236}">
                <a16:creationId xmlns:a16="http://schemas.microsoft.com/office/drawing/2014/main" id="{2388AA1C-393D-C7AF-88B1-2C6FF60AF77C}"/>
              </a:ext>
            </a:extLst>
          </p:cNvPr>
          <p:cNvSpPr/>
          <p:nvPr/>
        </p:nvSpPr>
        <p:spPr>
          <a:xfrm>
            <a:off x="3773215" y="927011"/>
            <a:ext cx="3447393" cy="2863019"/>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B537B82E-AB82-151D-7B4E-69B8A35B86A9}"/>
              </a:ext>
            </a:extLst>
          </p:cNvPr>
          <p:cNvSpPr/>
          <p:nvPr/>
        </p:nvSpPr>
        <p:spPr>
          <a:xfrm>
            <a:off x="7542224" y="920706"/>
            <a:ext cx="4244077" cy="2793649"/>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145360EC-8277-9F11-6E52-590EF1DF5207}"/>
              </a:ext>
            </a:extLst>
          </p:cNvPr>
          <p:cNvPicPr>
            <a:picLocks noChangeAspect="1"/>
          </p:cNvPicPr>
          <p:nvPr/>
        </p:nvPicPr>
        <p:blipFill rotWithShape="1">
          <a:blip r:embed="rId3"/>
          <a:srcRect l="1687" t="2310" r="2769" b="1385"/>
          <a:stretch/>
        </p:blipFill>
        <p:spPr>
          <a:xfrm>
            <a:off x="3824691" y="937279"/>
            <a:ext cx="3405352" cy="28314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AD2F6143-4B82-FA15-BE3A-BA155ED0C09E}"/>
              </a:ext>
            </a:extLst>
          </p:cNvPr>
          <p:cNvPicPr>
            <a:picLocks noChangeAspect="1"/>
          </p:cNvPicPr>
          <p:nvPr/>
        </p:nvPicPr>
        <p:blipFill>
          <a:blip r:embed="rId4"/>
          <a:stretch>
            <a:fillRect/>
          </a:stretch>
        </p:blipFill>
        <p:spPr>
          <a:xfrm>
            <a:off x="7553270" y="912845"/>
            <a:ext cx="4206239" cy="28062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a:extLst>
              <a:ext uri="{FF2B5EF4-FFF2-40B4-BE49-F238E27FC236}">
                <a16:creationId xmlns:a16="http://schemas.microsoft.com/office/drawing/2014/main" id="{F529F50B-8426-31EB-965E-8AA7CA7FFE3E}"/>
              </a:ext>
            </a:extLst>
          </p:cNvPr>
          <p:cNvSpPr txBox="1"/>
          <p:nvPr/>
        </p:nvSpPr>
        <p:spPr>
          <a:xfrm>
            <a:off x="7693572" y="3950238"/>
            <a:ext cx="3878318" cy="1384995"/>
          </a:xfrm>
          <a:prstGeom prst="rect">
            <a:avLst/>
          </a:prstGeom>
          <a:noFill/>
        </p:spPr>
        <p:txBody>
          <a:bodyPr wrap="square">
            <a:spAutoFit/>
          </a:bodyPr>
          <a:lstStyle/>
          <a:p>
            <a:r>
              <a:rPr lang="en-US" sz="1400" i="0" dirty="0">
                <a:solidFill>
                  <a:schemeClr val="bg1"/>
                </a:solidFill>
                <a:effectLst/>
              </a:rPr>
              <a:t>Simulation results correlate with </a:t>
            </a:r>
          </a:p>
          <a:p>
            <a:pPr marL="171450" indent="-171450">
              <a:buFont typeface="Arial" panose="020B0604020202020204" pitchFamily="34" charset="0"/>
              <a:buChar char="•"/>
            </a:pPr>
            <a:r>
              <a:rPr lang="en-US" sz="1400" i="0" dirty="0">
                <a:solidFill>
                  <a:schemeClr val="bg1"/>
                </a:solidFill>
                <a:effectLst/>
              </a:rPr>
              <a:t>Kaplan–Meier survival curves for all groups </a:t>
            </a:r>
            <a:r>
              <a:rPr lang="en-US" sz="1400" dirty="0">
                <a:solidFill>
                  <a:schemeClr val="bg1"/>
                </a:solidFill>
              </a:rPr>
              <a:t>and</a:t>
            </a:r>
            <a:r>
              <a:rPr lang="en-US" sz="1400" i="0" dirty="0">
                <a:solidFill>
                  <a:schemeClr val="bg1"/>
                </a:solidFill>
                <a:effectLst/>
              </a:rPr>
              <a:t> </a:t>
            </a:r>
          </a:p>
          <a:p>
            <a:pPr marL="171450" indent="-171450">
              <a:buFont typeface="Arial" panose="020B0604020202020204" pitchFamily="34" charset="0"/>
              <a:buChar char="•"/>
            </a:pPr>
            <a:r>
              <a:rPr lang="en-US" sz="1400" i="0" dirty="0">
                <a:solidFill>
                  <a:schemeClr val="bg1"/>
                </a:solidFill>
                <a:effectLst/>
              </a:rPr>
              <a:t>Cox proportional hazards model (hazard ratio 0.309 for overall survival 0.322, </a:t>
            </a:r>
            <a:r>
              <a:rPr lang="en-US" sz="1400" i="1" dirty="0">
                <a:solidFill>
                  <a:schemeClr val="bg1"/>
                </a:solidFill>
                <a:effectLst/>
              </a:rPr>
              <a:t>P</a:t>
            </a:r>
            <a:r>
              <a:rPr lang="en-US" sz="1400" i="0" dirty="0">
                <a:solidFill>
                  <a:schemeClr val="bg1"/>
                </a:solidFill>
                <a:effectLst/>
              </a:rPr>
              <a:t> = 0.0219, confidence interval 0.122 to 0.849) </a:t>
            </a:r>
            <a:endParaRPr lang="en-US" sz="1400" dirty="0">
              <a:solidFill>
                <a:schemeClr val="bg1"/>
              </a:solidFill>
            </a:endParaRPr>
          </a:p>
        </p:txBody>
      </p:sp>
      <p:grpSp>
        <p:nvGrpSpPr>
          <p:cNvPr id="12" name="Group 11">
            <a:extLst>
              <a:ext uri="{FF2B5EF4-FFF2-40B4-BE49-F238E27FC236}">
                <a16:creationId xmlns:a16="http://schemas.microsoft.com/office/drawing/2014/main" id="{177263FA-0261-9B3C-5F19-096BB0976808}"/>
              </a:ext>
            </a:extLst>
          </p:cNvPr>
          <p:cNvGrpSpPr/>
          <p:nvPr/>
        </p:nvGrpSpPr>
        <p:grpSpPr>
          <a:xfrm>
            <a:off x="737826" y="3839637"/>
            <a:ext cx="6577374" cy="1490665"/>
            <a:chOff x="1551695" y="1885257"/>
            <a:chExt cx="10705837" cy="2375335"/>
          </a:xfrm>
        </p:grpSpPr>
        <p:sp>
          <p:nvSpPr>
            <p:cNvPr id="13" name="Rectangle: Rounded Corners 12">
              <a:extLst>
                <a:ext uri="{FF2B5EF4-FFF2-40B4-BE49-F238E27FC236}">
                  <a16:creationId xmlns:a16="http://schemas.microsoft.com/office/drawing/2014/main" id="{A8FD927D-070B-BDA6-F757-361AEBCEA8A1}"/>
                </a:ext>
              </a:extLst>
            </p:cNvPr>
            <p:cNvSpPr/>
            <p:nvPr/>
          </p:nvSpPr>
          <p:spPr>
            <a:xfrm>
              <a:off x="1551695" y="1885257"/>
              <a:ext cx="10705837" cy="2375335"/>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A7500D0F-B0D7-738E-82F3-95B6762B0381}"/>
                </a:ext>
              </a:extLst>
            </p:cNvPr>
            <p:cNvSpPr txBox="1"/>
            <p:nvPr/>
          </p:nvSpPr>
          <p:spPr>
            <a:xfrm>
              <a:off x="1762245" y="2011557"/>
              <a:ext cx="10356756" cy="2206952"/>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r>
                <a:rPr lang="en-US" sz="1200" dirty="0">
                  <a:solidFill>
                    <a:srgbClr val="1A1A1A"/>
                  </a:solidFill>
                  <a:latin typeface="Arial" panose="020B0604020202020204" pitchFamily="34" charset="0"/>
                  <a:cs typeface="Arial" panose="020B0604020202020204" pitchFamily="34" charset="0"/>
                </a:rPr>
                <a:t>Findings :</a:t>
              </a:r>
            </a:p>
            <a:p>
              <a:pPr marL="171450" indent="-171450">
                <a:buFont typeface="Arial" panose="020B0604020202020204" pitchFamily="34" charset="0"/>
                <a:buChar char="•"/>
              </a:pPr>
              <a:r>
                <a:rPr lang="en-US" sz="1200" i="0" dirty="0" err="1">
                  <a:solidFill>
                    <a:schemeClr val="bg1"/>
                  </a:solidFill>
                  <a:effectLst/>
                  <a:latin typeface="Arial" panose="020B0604020202020204" pitchFamily="34" charset="0"/>
                  <a:cs typeface="Arial" panose="020B0604020202020204" pitchFamily="34" charset="0"/>
                </a:rPr>
                <a:t>Stro</a:t>
              </a:r>
              <a:r>
                <a:rPr lang="en-US" sz="1200" i="0" dirty="0">
                  <a:solidFill>
                    <a:schemeClr val="bg1"/>
                  </a:solidFill>
                  <a:effectLst/>
                  <a:latin typeface="Arial" panose="020B0604020202020204" pitchFamily="34" charset="0"/>
                  <a:cs typeface="Arial" panose="020B0604020202020204" pitchFamily="34" charset="0"/>
                </a:rPr>
                <a:t> low, T-</a:t>
              </a:r>
              <a:r>
                <a:rPr lang="en-US" sz="1200" i="0" dirty="0" err="1">
                  <a:solidFill>
                    <a:schemeClr val="bg1"/>
                  </a:solidFill>
                  <a:effectLst/>
                  <a:latin typeface="Arial" panose="020B0604020202020204" pitchFamily="34" charset="0"/>
                  <a:cs typeface="Arial" panose="020B0604020202020204" pitchFamily="34" charset="0"/>
                </a:rPr>
                <a:t>Lym</a:t>
              </a:r>
              <a:r>
                <a:rPr lang="en-US" sz="1200" i="0" dirty="0">
                  <a:solidFill>
                    <a:schemeClr val="bg1"/>
                  </a:solidFill>
                  <a:effectLst/>
                  <a:latin typeface="Arial" panose="020B0604020202020204" pitchFamily="34" charset="0"/>
                  <a:cs typeface="Arial" panose="020B0604020202020204" pitchFamily="34" charset="0"/>
                </a:rPr>
                <a:t> low         : </a:t>
              </a:r>
              <a:r>
                <a:rPr lang="en-US" sz="1200" dirty="0">
                  <a:solidFill>
                    <a:schemeClr val="bg1"/>
                  </a:solidFill>
                  <a:latin typeface="Arial" panose="020B0604020202020204" pitchFamily="34" charset="0"/>
                  <a:cs typeface="Arial" panose="020B0604020202020204" pitchFamily="34" charset="0"/>
                </a:rPr>
                <a:t>U</a:t>
              </a:r>
              <a:r>
                <a:rPr lang="en-US" sz="1200" i="0" dirty="0">
                  <a:solidFill>
                    <a:schemeClr val="bg1"/>
                  </a:solidFill>
                  <a:effectLst/>
                  <a:latin typeface="Arial" panose="020B0604020202020204" pitchFamily="34" charset="0"/>
                  <a:cs typeface="Arial" panose="020B0604020202020204" pitchFamily="34" charset="0"/>
                </a:rPr>
                <a:t>nhindered, exponential tumor growth </a:t>
              </a:r>
            </a:p>
            <a:p>
              <a:pPr marL="171450" indent="-171450">
                <a:buFont typeface="Arial" panose="020B0604020202020204" pitchFamily="34" charset="0"/>
                <a:buChar char="•"/>
              </a:pPr>
              <a:r>
                <a:rPr lang="en-US" sz="1200" dirty="0" err="1">
                  <a:solidFill>
                    <a:schemeClr val="bg1"/>
                  </a:solidFill>
                  <a:latin typeface="Arial" panose="020B0604020202020204" pitchFamily="34" charset="0"/>
                  <a:cs typeface="Arial" panose="020B0604020202020204" pitchFamily="34" charset="0"/>
                </a:rPr>
                <a:t>Stro</a:t>
              </a:r>
              <a:r>
                <a:rPr lang="en-US" sz="1200" dirty="0">
                  <a:solidFill>
                    <a:schemeClr val="bg1"/>
                  </a:solidFill>
                  <a:latin typeface="Arial" panose="020B0604020202020204" pitchFamily="34" charset="0"/>
                  <a:cs typeface="Arial" panose="020B0604020202020204" pitchFamily="34" charset="0"/>
                </a:rPr>
                <a:t> high, T-</a:t>
              </a:r>
              <a:r>
                <a:rPr lang="en-US" sz="1200" dirty="0" err="1">
                  <a:solidFill>
                    <a:schemeClr val="bg1"/>
                  </a:solidFill>
                  <a:latin typeface="Arial" panose="020B0604020202020204" pitchFamily="34" charset="0"/>
                  <a:cs typeface="Arial" panose="020B0604020202020204" pitchFamily="34" charset="0"/>
                </a:rPr>
                <a:t>Lym</a:t>
              </a:r>
              <a:r>
                <a:rPr lang="en-US" sz="1200" dirty="0">
                  <a:solidFill>
                    <a:schemeClr val="bg1"/>
                  </a:solidFill>
                  <a:latin typeface="Arial" panose="020B0604020202020204" pitchFamily="34" charset="0"/>
                  <a:cs typeface="Arial" panose="020B0604020202020204" pitchFamily="34" charset="0"/>
                </a:rPr>
                <a:t> low       : R</a:t>
              </a:r>
              <a:r>
                <a:rPr lang="en-US" sz="1200" i="0" dirty="0">
                  <a:solidFill>
                    <a:schemeClr val="bg1"/>
                  </a:solidFill>
                  <a:effectLst/>
                  <a:latin typeface="Arial" panose="020B0604020202020204" pitchFamily="34" charset="0"/>
                  <a:cs typeface="Arial" panose="020B0604020202020204" pitchFamily="34" charset="0"/>
                </a:rPr>
                <a:t>estrained tumor growth, as expected</a:t>
              </a:r>
              <a:endParaRPr lang="en-US"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err="1">
                  <a:solidFill>
                    <a:schemeClr val="bg1"/>
                  </a:solidFill>
                  <a:latin typeface="Arial" panose="020B0604020202020204" pitchFamily="34" charset="0"/>
                  <a:cs typeface="Arial" panose="020B0604020202020204" pitchFamily="34" charset="0"/>
                </a:rPr>
                <a:t>Stro</a:t>
              </a:r>
              <a:r>
                <a:rPr lang="en-US" sz="1200" dirty="0">
                  <a:solidFill>
                    <a:schemeClr val="bg1"/>
                  </a:solidFill>
                  <a:latin typeface="Arial" panose="020B0604020202020204" pitchFamily="34" charset="0"/>
                  <a:cs typeface="Arial" panose="020B0604020202020204" pitchFamily="34" charset="0"/>
                </a:rPr>
                <a:t> high, T-</a:t>
              </a:r>
              <a:r>
                <a:rPr lang="en-US" sz="1200" dirty="0" err="1">
                  <a:solidFill>
                    <a:schemeClr val="bg1"/>
                  </a:solidFill>
                  <a:latin typeface="Arial" panose="020B0604020202020204" pitchFamily="34" charset="0"/>
                  <a:cs typeface="Arial" panose="020B0604020202020204" pitchFamily="34" charset="0"/>
                </a:rPr>
                <a:t>Lym</a:t>
              </a:r>
              <a:r>
                <a:rPr lang="en-US" sz="1200" dirty="0">
                  <a:solidFill>
                    <a:schemeClr val="bg1"/>
                  </a:solidFill>
                  <a:latin typeface="Arial" panose="020B0604020202020204" pitchFamily="34" charset="0"/>
                  <a:cs typeface="Arial" panose="020B0604020202020204" pitchFamily="34" charset="0"/>
                </a:rPr>
                <a:t> high     : T</a:t>
              </a:r>
              <a:r>
                <a:rPr lang="en-US" sz="1200" i="0" dirty="0">
                  <a:solidFill>
                    <a:schemeClr val="bg1"/>
                  </a:solidFill>
                  <a:effectLst/>
                  <a:latin typeface="Arial" panose="020B0604020202020204" pitchFamily="34" charset="0"/>
                  <a:cs typeface="Arial" panose="020B0604020202020204" pitchFamily="34" charset="0"/>
                </a:rPr>
                <a:t>umor size constrained to </a:t>
              </a:r>
              <a:r>
                <a:rPr lang="en-US" sz="1200" dirty="0">
                  <a:solidFill>
                    <a:schemeClr val="bg1"/>
                  </a:solidFill>
                  <a:latin typeface="Arial" panose="020B0604020202020204" pitchFamily="34" charset="0"/>
                  <a:cs typeface="Arial" panose="020B0604020202020204" pitchFamily="34" charset="0"/>
                </a:rPr>
                <a:t>&lt;</a:t>
              </a:r>
              <a:r>
                <a:rPr lang="en-US" sz="1200" i="0" dirty="0">
                  <a:solidFill>
                    <a:schemeClr val="bg1"/>
                  </a:solidFill>
                  <a:effectLst/>
                  <a:latin typeface="Arial" panose="020B0604020202020204" pitchFamily="34" charset="0"/>
                  <a:cs typeface="Arial" panose="020B0604020202020204" pitchFamily="34" charset="0"/>
                </a:rPr>
                <a:t>10,000 cells</a:t>
              </a:r>
            </a:p>
            <a:p>
              <a:pPr marL="171450" indent="-171450">
                <a:buFont typeface="Arial" panose="020B0604020202020204" pitchFamily="34" charset="0"/>
                <a:buChar char="•"/>
              </a:pPr>
              <a:r>
                <a:rPr lang="en-US" sz="1200" dirty="0" err="1">
                  <a:solidFill>
                    <a:schemeClr val="bg1"/>
                  </a:solidFill>
                  <a:latin typeface="Arial" panose="020B0604020202020204" pitchFamily="34" charset="0"/>
                  <a:cs typeface="Arial" panose="020B0604020202020204" pitchFamily="34" charset="0"/>
                </a:rPr>
                <a:t>Stro</a:t>
              </a:r>
              <a:r>
                <a:rPr lang="en-US" sz="1200" dirty="0">
                  <a:solidFill>
                    <a:schemeClr val="bg1"/>
                  </a:solidFill>
                  <a:latin typeface="Arial" panose="020B0604020202020204" pitchFamily="34" charset="0"/>
                  <a:cs typeface="Arial" panose="020B0604020202020204" pitchFamily="34" charset="0"/>
                </a:rPr>
                <a:t> low, T-</a:t>
              </a:r>
              <a:r>
                <a:rPr lang="en-US" sz="1200" dirty="0" err="1">
                  <a:solidFill>
                    <a:schemeClr val="bg1"/>
                  </a:solidFill>
                  <a:latin typeface="Arial" panose="020B0604020202020204" pitchFamily="34" charset="0"/>
                  <a:cs typeface="Arial" panose="020B0604020202020204" pitchFamily="34" charset="0"/>
                </a:rPr>
                <a:t>Lym</a:t>
              </a:r>
              <a:r>
                <a:rPr lang="en-US" sz="1200" dirty="0">
                  <a:solidFill>
                    <a:schemeClr val="bg1"/>
                  </a:solidFill>
                  <a:latin typeface="Arial" panose="020B0604020202020204" pitchFamily="34" charset="0"/>
                  <a:cs typeface="Arial" panose="020B0604020202020204" pitchFamily="34" charset="0"/>
                </a:rPr>
                <a:t> high       : I</a:t>
              </a:r>
              <a:r>
                <a:rPr lang="en-US" sz="1200" i="0" dirty="0">
                  <a:solidFill>
                    <a:schemeClr val="bg1"/>
                  </a:solidFill>
                  <a:effectLst/>
                  <a:latin typeface="Arial" panose="020B0604020202020204" pitchFamily="34" charset="0"/>
                  <a:cs typeface="Arial" panose="020B0604020202020204" pitchFamily="34" charset="0"/>
                </a:rPr>
                <a:t>nitial increase in tumor mass ,then immune cells inflow</a:t>
              </a:r>
              <a:r>
                <a:rPr lang="en-US" sz="1200" dirty="0">
                  <a:solidFill>
                    <a:schemeClr val="bg1"/>
                  </a:solidFill>
                  <a:latin typeface="Arial" panose="020B0604020202020204" pitchFamily="34" charset="0"/>
                  <a:cs typeface="Arial" panose="020B0604020202020204" pitchFamily="34" charset="0"/>
                </a:rPr>
                <a:t> 		   </a:t>
              </a:r>
              <a:r>
                <a:rPr lang="en-US" sz="1200" i="0" dirty="0">
                  <a:solidFill>
                    <a:schemeClr val="bg1"/>
                  </a:solidFill>
                  <a:effectLst/>
                  <a:latin typeface="Arial" panose="020B0604020202020204" pitchFamily="34" charset="0"/>
                  <a:cs typeface="Arial" panose="020B0604020202020204" pitchFamily="34" charset="0"/>
                </a:rPr>
                <a:t>completely eradicated tumor in almost all simulation runs.</a:t>
              </a:r>
            </a:p>
            <a:p>
              <a:r>
                <a:rPr lang="en-US" sz="1200" dirty="0">
                  <a:solidFill>
                    <a:schemeClr val="bg1"/>
                  </a:solidFill>
                  <a:latin typeface="Arial" panose="020B0604020202020204" pitchFamily="34" charset="0"/>
                  <a:cs typeface="Arial" panose="020B0604020202020204" pitchFamily="34" charset="0"/>
                </a:rPr>
                <a:t>		   Complete Remission -</a:t>
              </a:r>
              <a:r>
                <a:rPr lang="en-US" sz="1200" i="0" dirty="0">
                  <a:solidFill>
                    <a:schemeClr val="bg1"/>
                  </a:solidFill>
                  <a:effectLst/>
                  <a:latin typeface="Arial" panose="020B0604020202020204" pitchFamily="34" charset="0"/>
                  <a:cs typeface="Arial" panose="020B0604020202020204" pitchFamily="34" charset="0"/>
                </a:rPr>
                <a:t>most favorable outcome </a:t>
              </a:r>
              <a:endParaRPr lang="en-US" sz="1200" dirty="0">
                <a:solidFill>
                  <a:schemeClr val="bg1"/>
                </a:solidFill>
                <a:latin typeface="Arial" panose="020B0604020202020204" pitchFamily="34" charset="0"/>
                <a:cs typeface="Arial" panose="020B0604020202020204" pitchFamily="34" charset="0"/>
              </a:endParaRPr>
            </a:p>
          </p:txBody>
        </p:sp>
      </p:grpSp>
      <p:sp>
        <p:nvSpPr>
          <p:cNvPr id="17" name="Rectangle: Rounded Corners 16">
            <a:extLst>
              <a:ext uri="{FF2B5EF4-FFF2-40B4-BE49-F238E27FC236}">
                <a16:creationId xmlns:a16="http://schemas.microsoft.com/office/drawing/2014/main" id="{8D47ACFF-957E-3D2C-BC99-F411DC2680D9}"/>
              </a:ext>
            </a:extLst>
          </p:cNvPr>
          <p:cNvSpPr/>
          <p:nvPr/>
        </p:nvSpPr>
        <p:spPr>
          <a:xfrm>
            <a:off x="699989" y="5454868"/>
            <a:ext cx="11231354" cy="1274905"/>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200E7768-3433-E75D-1476-2A3D74D086AD}"/>
              </a:ext>
            </a:extLst>
          </p:cNvPr>
          <p:cNvSpPr txBox="1"/>
          <p:nvPr/>
        </p:nvSpPr>
        <p:spPr>
          <a:xfrm>
            <a:off x="819807" y="5414464"/>
            <a:ext cx="11086310" cy="1323439"/>
          </a:xfrm>
          <a:prstGeom prst="rect">
            <a:avLst/>
          </a:prstGeom>
          <a:noFill/>
        </p:spPr>
        <p:txBody>
          <a:bodyPr wrap="square">
            <a:spAutoFit/>
          </a:bodyPr>
          <a:lstStyle/>
          <a:p>
            <a:endParaRPr lang="en-US" sz="1200" b="1" dirty="0"/>
          </a:p>
          <a:p>
            <a:r>
              <a:rPr lang="en-US" sz="1400" b="1" dirty="0">
                <a:latin typeface="Arial" panose="020B0604020202020204" pitchFamily="34" charset="0"/>
                <a:cs typeface="Arial" panose="020B0604020202020204" pitchFamily="34" charset="0"/>
              </a:rPr>
              <a:t>Clinical Significance </a:t>
            </a:r>
          </a:p>
          <a:p>
            <a:r>
              <a:rPr lang="en-US" sz="1400" dirty="0">
                <a:latin typeface="Arial" panose="020B0604020202020204" pitchFamily="34" charset="0"/>
                <a:cs typeface="Arial" panose="020B0604020202020204" pitchFamily="34" charset="0"/>
              </a:rPr>
              <a:t>Significant finding - shows that </a:t>
            </a:r>
            <a:r>
              <a:rPr lang="en-US" sz="1400" b="1" dirty="0">
                <a:solidFill>
                  <a:srgbClr val="00B0F0"/>
                </a:solidFill>
                <a:latin typeface="Arial" panose="020B0604020202020204" pitchFamily="34" charset="0"/>
                <a:cs typeface="Arial" panose="020B0604020202020204" pitchFamily="34" charset="0"/>
              </a:rPr>
              <a:t>stromal permeability </a:t>
            </a:r>
            <a:r>
              <a:rPr lang="en-US" sz="1400" dirty="0">
                <a:latin typeface="Arial" panose="020B0604020202020204" pitchFamily="34" charset="0"/>
                <a:cs typeface="Arial" panose="020B0604020202020204" pitchFamily="34" charset="0"/>
              </a:rPr>
              <a:t>can play a key role in immune response and CTL  infiltration. Hence </a:t>
            </a:r>
          </a:p>
          <a:p>
            <a:r>
              <a:rPr lang="en-US" sz="1400" b="1" dirty="0">
                <a:solidFill>
                  <a:srgbClr val="FFC000"/>
                </a:solidFill>
                <a:latin typeface="Arial" panose="020B0604020202020204" pitchFamily="34" charset="0"/>
                <a:cs typeface="Arial" panose="020B0604020202020204" pitchFamily="34" charset="0"/>
              </a:rPr>
              <a:t>Stroma targeting therapies </a:t>
            </a:r>
            <a:r>
              <a:rPr lang="en-US" sz="1400" dirty="0">
                <a:latin typeface="Arial" panose="020B0604020202020204" pitchFamily="34" charset="0"/>
                <a:cs typeface="Arial" panose="020B0604020202020204" pitchFamily="34" charset="0"/>
              </a:rPr>
              <a:t>that increase stromal permeability optimally can be given to ensure increased immune infiltration and drug delivery for </a:t>
            </a:r>
            <a:r>
              <a:rPr lang="en-US" sz="1400" b="1" dirty="0">
                <a:solidFill>
                  <a:srgbClr val="00B0F0"/>
                </a:solidFill>
                <a:latin typeface="Arial" panose="020B0604020202020204" pitchFamily="34" charset="0"/>
                <a:cs typeface="Arial" panose="020B0604020202020204" pitchFamily="34" charset="0"/>
              </a:rPr>
              <a:t>effective</a:t>
            </a:r>
            <a:r>
              <a:rPr lang="en-US" sz="1400" dirty="0">
                <a:latin typeface="Arial" panose="020B0604020202020204" pitchFamily="34" charset="0"/>
                <a:cs typeface="Arial" panose="020B0604020202020204" pitchFamily="34" charset="0"/>
              </a:rPr>
              <a:t> combination </a:t>
            </a:r>
            <a:r>
              <a:rPr lang="en-US" sz="1400" b="1" dirty="0">
                <a:solidFill>
                  <a:srgbClr val="00B0F0"/>
                </a:solidFill>
                <a:latin typeface="Arial" panose="020B0604020202020204" pitchFamily="34" charset="0"/>
                <a:cs typeface="Arial" panose="020B0604020202020204" pitchFamily="34" charset="0"/>
              </a:rPr>
              <a:t>immunotherapy.</a:t>
            </a:r>
            <a:r>
              <a:rPr lang="en-US" sz="1400" b="1" dirty="0">
                <a:solidFill>
                  <a:srgbClr val="7030A0"/>
                </a:solidFill>
                <a:latin typeface="Arial" panose="020B0604020202020204" pitchFamily="34" charset="0"/>
                <a:cs typeface="Arial" panose="020B0604020202020204" pitchFamily="34" charset="0"/>
              </a:rPr>
              <a:t> </a:t>
            </a:r>
          </a:p>
          <a:p>
            <a:endParaRPr lang="en-US" sz="1200" b="1" dirty="0"/>
          </a:p>
        </p:txBody>
      </p:sp>
      <p:sp>
        <p:nvSpPr>
          <p:cNvPr id="19" name="Title 1">
            <a:extLst>
              <a:ext uri="{FF2B5EF4-FFF2-40B4-BE49-F238E27FC236}">
                <a16:creationId xmlns:a16="http://schemas.microsoft.com/office/drawing/2014/main" id="{489ADD93-C725-F634-5564-46EDB048B1DB}"/>
              </a:ext>
            </a:extLst>
          </p:cNvPr>
          <p:cNvSpPr txBox="1">
            <a:spLocks/>
          </p:cNvSpPr>
          <p:nvPr/>
        </p:nvSpPr>
        <p:spPr>
          <a:xfrm rot="16200000">
            <a:off x="-3250629" y="3039808"/>
            <a:ext cx="6858001" cy="778385"/>
          </a:xfrm>
          <a:prstGeom prst="roundRect">
            <a:avLst/>
          </a:prstGeom>
        </p:spPr>
        <p:style>
          <a:lnRef idx="3">
            <a:schemeClr val="lt1"/>
          </a:lnRef>
          <a:fillRef idx="1">
            <a:schemeClr val="accent4"/>
          </a:fillRef>
          <a:effectRef idx="1">
            <a:schemeClr val="accent4"/>
          </a:effectRef>
          <a:fontRef idx="minor">
            <a:schemeClr val="lt1"/>
          </a:fontRef>
        </p:style>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dirty="0"/>
              <a:t>Results, Discussion</a:t>
            </a:r>
          </a:p>
        </p:txBody>
      </p:sp>
      <p:sp>
        <p:nvSpPr>
          <p:cNvPr id="2" name="Rectangle 1">
            <a:extLst>
              <a:ext uri="{FF2B5EF4-FFF2-40B4-BE49-F238E27FC236}">
                <a16:creationId xmlns:a16="http://schemas.microsoft.com/office/drawing/2014/main" id="{FE728CEA-7426-8230-A4F5-67D74BA50187}"/>
              </a:ext>
            </a:extLst>
          </p:cNvPr>
          <p:cNvSpPr>
            <a:spLocks noChangeArrowheads="1"/>
          </p:cNvSpPr>
          <p:nvPr/>
        </p:nvSpPr>
        <p:spPr bwMode="auto">
          <a:xfrm>
            <a:off x="10228667" y="3504346"/>
            <a:ext cx="1595309"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chemeClr val="tx1"/>
                </a:solidFill>
                <a:effectLst/>
                <a:latin typeface="Arial" panose="020B0604020202020204" pitchFamily="34" charset="0"/>
              </a:rPr>
              <a:t>(</a:t>
            </a:r>
            <a:r>
              <a:rPr kumimoji="0" lang="en-US" altLang="en-US" sz="900" b="0" i="0" u="none" strike="noStrike" cap="none" normalizeH="0" baseline="0" dirty="0" err="1">
                <a:ln>
                  <a:noFill/>
                </a:ln>
                <a:solidFill>
                  <a:schemeClr val="tx1"/>
                </a:solidFill>
                <a:effectLst/>
                <a:latin typeface="Arial" panose="020B0604020202020204" pitchFamily="34" charset="0"/>
              </a:rPr>
              <a:t>Charoentong</a:t>
            </a:r>
            <a:r>
              <a:rPr kumimoji="0" lang="en-US" altLang="en-US" sz="900" b="0" i="0" u="none" strike="noStrike" cap="none" normalizeH="0" baseline="0" dirty="0">
                <a:ln>
                  <a:noFill/>
                </a:ln>
                <a:solidFill>
                  <a:schemeClr val="tx1"/>
                </a:solidFill>
                <a:effectLst/>
                <a:latin typeface="Arial" panose="020B0604020202020204" pitchFamily="34" charset="0"/>
              </a:rPr>
              <a:t> et al., 2017b)</a:t>
            </a:r>
          </a:p>
        </p:txBody>
      </p:sp>
    </p:spTree>
    <p:extLst>
      <p:ext uri="{BB962C8B-B14F-4D97-AF65-F5344CB8AC3E}">
        <p14:creationId xmlns:p14="http://schemas.microsoft.com/office/powerpoint/2010/main" val="88137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5" grpId="0"/>
      <p:bldP spid="6" grpId="0" animBg="1"/>
      <p:bldP spid="7" grpId="0" animBg="1"/>
      <p:bldP spid="17" grpId="0" animBg="1"/>
      <p:bldP spid="18"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6417AB0-FA5C-2A06-2954-57AE8EFF505B}"/>
              </a:ext>
            </a:extLst>
          </p:cNvPr>
          <p:cNvSpPr/>
          <p:nvPr/>
        </p:nvSpPr>
        <p:spPr>
          <a:xfrm>
            <a:off x="699989" y="725214"/>
            <a:ext cx="10707939" cy="3008060"/>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dirty="0"/>
          </a:p>
        </p:txBody>
      </p:sp>
      <p:sp>
        <p:nvSpPr>
          <p:cNvPr id="2" name="Title 1">
            <a:extLst>
              <a:ext uri="{FF2B5EF4-FFF2-40B4-BE49-F238E27FC236}">
                <a16:creationId xmlns:a16="http://schemas.microsoft.com/office/drawing/2014/main" id="{E8BA1B7C-436E-58B1-9637-C7D0B4DB9430}"/>
              </a:ext>
            </a:extLst>
          </p:cNvPr>
          <p:cNvSpPr>
            <a:spLocks noGrp="1"/>
          </p:cNvSpPr>
          <p:nvPr>
            <p:ph type="title"/>
          </p:nvPr>
        </p:nvSpPr>
        <p:spPr>
          <a:xfrm>
            <a:off x="831894" y="125490"/>
            <a:ext cx="10515600" cy="561888"/>
          </a:xfrm>
          <a:solidFill>
            <a:schemeClr val="accent3">
              <a:lumMod val="75000"/>
            </a:schemeClr>
          </a:solidFill>
        </p:spPr>
        <p:style>
          <a:lnRef idx="2">
            <a:schemeClr val="accent3">
              <a:shade val="15000"/>
            </a:schemeClr>
          </a:lnRef>
          <a:fillRef idx="1">
            <a:schemeClr val="accent3"/>
          </a:fillRef>
          <a:effectRef idx="0">
            <a:schemeClr val="accent3"/>
          </a:effectRef>
          <a:fontRef idx="minor">
            <a:schemeClr val="lt1"/>
          </a:fontRef>
        </p:style>
        <p:txBody>
          <a:bodyPr>
            <a:normAutofit fontScale="90000"/>
          </a:bodyPr>
          <a:lstStyle/>
          <a:p>
            <a:pPr algn="ctr"/>
            <a:r>
              <a:rPr lang="en-US" dirty="0"/>
              <a:t>Conclusions</a:t>
            </a:r>
          </a:p>
        </p:txBody>
      </p:sp>
      <p:sp>
        <p:nvSpPr>
          <p:cNvPr id="6" name="Title 1">
            <a:extLst>
              <a:ext uri="{FF2B5EF4-FFF2-40B4-BE49-F238E27FC236}">
                <a16:creationId xmlns:a16="http://schemas.microsoft.com/office/drawing/2014/main" id="{A09A2CF3-63A3-16B8-79B5-1521D972F7C1}"/>
              </a:ext>
            </a:extLst>
          </p:cNvPr>
          <p:cNvSpPr>
            <a:spLocks noGrp="1"/>
          </p:cNvSpPr>
          <p:nvPr>
            <p:ph idx="1"/>
          </p:nvPr>
        </p:nvSpPr>
        <p:spPr>
          <a:xfrm>
            <a:off x="989550" y="778794"/>
            <a:ext cx="10191356" cy="3332853"/>
          </a:xfrm>
          <a:prstGeom prst="rect">
            <a:avLst/>
          </a:prstGeom>
          <a:noFill/>
          <a:ln>
            <a:miter lim="800000"/>
          </a:ln>
        </p:spPr>
        <p:txBody>
          <a:bodyPr vert="horz" wrap="square" lIns="0" tIns="0" rIns="0" bIns="0" numCol="1" anchor="t" anchorCtr="0" compatLnSpc="1">
            <a:prstTxWarp prst="textNoShape">
              <a:avLst/>
            </a:prstTxWarp>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marL="285750" lvl="0" indent="-285750">
              <a:buFont typeface="Arial" panose="020B0604020202020204" pitchFamily="34" charset="0"/>
              <a:buChar char="•"/>
            </a:pPr>
            <a:r>
              <a:rPr lang="en-US" altLang="en-US" sz="1200" b="0" dirty="0"/>
              <a:t>T-STM - </a:t>
            </a:r>
            <a:r>
              <a:rPr lang="en-US" altLang="en-US" sz="1200" dirty="0"/>
              <a:t>novel mechanism </a:t>
            </a:r>
            <a:r>
              <a:rPr lang="en-US" altLang="en-US" sz="1200" b="0" dirty="0"/>
              <a:t>to </a:t>
            </a:r>
            <a:r>
              <a:rPr lang="en-US" altLang="en-US" sz="1200" dirty="0"/>
              <a:t>simulate</a:t>
            </a:r>
            <a:r>
              <a:rPr lang="en-US" altLang="en-US" sz="1200" b="0" dirty="0"/>
              <a:t> </a:t>
            </a:r>
            <a:r>
              <a:rPr lang="en-US" altLang="en-US" sz="1200" dirty="0"/>
              <a:t>tumor microenvironment dynamics </a:t>
            </a:r>
            <a:r>
              <a:rPr lang="en-US" altLang="en-US" sz="1200" b="0" dirty="0"/>
              <a:t>for </a:t>
            </a:r>
          </a:p>
          <a:p>
            <a:pPr marL="971550" lvl="1" indent="-285750"/>
            <a:r>
              <a:rPr lang="en-US" altLang="en-US" sz="1200" b="0" dirty="0"/>
              <a:t>In-silico testing potential </a:t>
            </a:r>
            <a:r>
              <a:rPr lang="en-US" altLang="en-US" sz="1200" dirty="0"/>
              <a:t>individualized combination therapies</a:t>
            </a:r>
            <a:r>
              <a:rPr lang="en-US" altLang="en-US" sz="1200" b="0" dirty="0"/>
              <a:t> based on the patient’s transcriptomic/proteomic data rather than generalized molecular subtype-based therapy. </a:t>
            </a:r>
          </a:p>
          <a:p>
            <a:pPr marL="971550" lvl="1" indent="-285750"/>
            <a:r>
              <a:rPr lang="en-US" altLang="en-US" sz="1200" b="0" dirty="0"/>
              <a:t>First step in </a:t>
            </a:r>
            <a:r>
              <a:rPr lang="en-US" altLang="en-US" sz="1200" dirty="0"/>
              <a:t>customized optimal combination immunotherapy </a:t>
            </a:r>
            <a:r>
              <a:rPr lang="en-US" altLang="en-US" sz="1200" b="0" dirty="0"/>
              <a:t>. </a:t>
            </a:r>
          </a:p>
          <a:p>
            <a:pPr lvl="0"/>
            <a:endParaRPr lang="en-US" altLang="en-US" sz="1200" b="0" dirty="0"/>
          </a:p>
          <a:p>
            <a:pPr marL="285750" lvl="0" indent="-285750">
              <a:buFont typeface="Arial" panose="020B0604020202020204" pitchFamily="34" charset="0"/>
              <a:buChar char="•"/>
            </a:pPr>
            <a:r>
              <a:rPr lang="en-US" altLang="en-US" sz="1200" b="0" dirty="0"/>
              <a:t>Successful Validation  </a:t>
            </a:r>
          </a:p>
          <a:p>
            <a:pPr marL="971550" lvl="1" indent="-285750"/>
            <a:r>
              <a:rPr lang="en-US" altLang="en-US" sz="1200" b="0" dirty="0"/>
              <a:t>T-STM </a:t>
            </a:r>
            <a:r>
              <a:rPr lang="en-US" altLang="en-US" sz="1200" b="0" dirty="0" err="1"/>
              <a:t>spatio</a:t>
            </a:r>
            <a:r>
              <a:rPr lang="en-US" altLang="en-US" sz="1200" b="0" dirty="0"/>
              <a:t>-temporal gifs showed accurate TCGA histopathological immune phenotypes reproduction</a:t>
            </a:r>
          </a:p>
          <a:p>
            <a:pPr marL="971550" lvl="1" indent="-285750"/>
            <a:r>
              <a:rPr lang="en-US" altLang="en-US" sz="1200" b="0" dirty="0"/>
              <a:t>High correlation with </a:t>
            </a:r>
            <a:r>
              <a:rPr lang="en-US" sz="1200" b="0" dirty="0">
                <a:latin typeface="Arial" panose="020B0604020202020204" pitchFamily="34" charset="0"/>
                <a:cs typeface="Arial" panose="020B0604020202020204" pitchFamily="34" charset="0"/>
              </a:rPr>
              <a:t>cell counts ratios from T-STM simulations for each of the 4 TNBC molecular subtypes with the cell fraction histograms independently derived from TCGA datasets </a:t>
            </a:r>
          </a:p>
          <a:p>
            <a:pPr marL="285750" indent="-285750">
              <a:buFont typeface="Arial" panose="020B0604020202020204" pitchFamily="34" charset="0"/>
              <a:buChar char="•"/>
            </a:pPr>
            <a:r>
              <a:rPr lang="en-US" sz="1200" b="0" dirty="0"/>
              <a:t>Identified </a:t>
            </a:r>
            <a:r>
              <a:rPr lang="en-US" sz="1200" dirty="0"/>
              <a:t>novel combination inhibitors</a:t>
            </a:r>
            <a:endParaRPr lang="en-US" altLang="en-US" sz="1200" dirty="0"/>
          </a:p>
          <a:p>
            <a:pPr marL="971550" lvl="1" indent="-285750"/>
            <a:r>
              <a:rPr lang="en-US" sz="1200" b="0" dirty="0"/>
              <a:t>Identified best inhibitor combinations for basal ,immunomodulatory, Her2 and Lum A TNBC datasets</a:t>
            </a:r>
          </a:p>
          <a:p>
            <a:pPr marL="1428750" lvl="2" indent="-285750"/>
            <a:r>
              <a:rPr lang="en-US" sz="1200" b="0" dirty="0">
                <a:ea typeface="Calibri" panose="020F0502020204030204" pitchFamily="34" charset="0"/>
              </a:rPr>
              <a:t>Blockades for LAG3 and PDL1 checkpoints along with IDO1 and p13K inhibitors  </a:t>
            </a:r>
          </a:p>
          <a:p>
            <a:pPr marL="1428750" lvl="2" indent="-285750"/>
            <a:r>
              <a:rPr lang="en-US" sz="1200" b="0" dirty="0">
                <a:ea typeface="Calibri" panose="020F0502020204030204" pitchFamily="34" charset="0"/>
              </a:rPr>
              <a:t>The Tlr9 agonist showing results in Lum A and Her2 makes sense as they have higher number of polarized immunosuppressive macrophages and TLR9 agonist repolarizes from M2</a:t>
            </a:r>
            <a:r>
              <a:rPr lang="en-US" sz="1200" b="0" dirty="0">
                <a:ea typeface="Calibri" panose="020F0502020204030204" pitchFamily="34" charset="0"/>
                <a:sym typeface="Wingdings" panose="05000000000000000000" pitchFamily="2" charset="2"/>
              </a:rPr>
              <a:t>M1</a:t>
            </a:r>
          </a:p>
          <a:p>
            <a:pPr marL="285750" indent="-285750">
              <a:buFont typeface="Arial" panose="020B0604020202020204" pitchFamily="34" charset="0"/>
              <a:buChar char="•"/>
            </a:pPr>
            <a:r>
              <a:rPr lang="en-US" sz="1200" b="0" dirty="0">
                <a:ea typeface="Calibri" panose="020F0502020204030204" pitchFamily="34" charset="0"/>
                <a:sym typeface="Wingdings" panose="05000000000000000000" pitchFamily="2" charset="2"/>
              </a:rPr>
              <a:t>Significant</a:t>
            </a:r>
            <a:r>
              <a:rPr lang="en-US" sz="1200" b="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1200" b="0" dirty="0">
                <a:ea typeface="Calibri" panose="020F0502020204030204" pitchFamily="34" charset="0"/>
                <a:sym typeface="Wingdings" panose="05000000000000000000" pitchFamily="2" charset="2"/>
              </a:rPr>
              <a:t>finding: </a:t>
            </a:r>
            <a:r>
              <a:rPr lang="en-US" sz="1200" dirty="0">
                <a:ea typeface="Calibri" panose="020F0502020204030204" pitchFamily="34" charset="0"/>
                <a:sym typeface="Wingdings" panose="05000000000000000000" pitchFamily="2" charset="2"/>
              </a:rPr>
              <a:t>S</a:t>
            </a:r>
            <a:r>
              <a:rPr lang="en-US" sz="1200" dirty="0">
                <a:latin typeface="Arial" panose="020B0604020202020204" pitchFamily="34" charset="0"/>
                <a:cs typeface="Arial" panose="020B0604020202020204" pitchFamily="34" charset="0"/>
              </a:rPr>
              <a:t>tromal permeability can play a key role in immune response and CTL  infiltration. </a:t>
            </a:r>
          </a:p>
          <a:p>
            <a:pPr marL="971550" lvl="1" indent="-285750"/>
            <a:r>
              <a:rPr lang="en-US" sz="1200" dirty="0">
                <a:latin typeface="Arial" panose="020B0604020202020204" pitchFamily="34" charset="0"/>
                <a:cs typeface="Arial" panose="020B0604020202020204" pitchFamily="34" charset="0"/>
              </a:rPr>
              <a:t>Stroma targeting therapies </a:t>
            </a:r>
            <a:r>
              <a:rPr lang="en-US" sz="1200" b="0" dirty="0">
                <a:latin typeface="Arial" panose="020B0604020202020204" pitchFamily="34" charset="0"/>
                <a:cs typeface="Arial" panose="020B0604020202020204" pitchFamily="34" charset="0"/>
              </a:rPr>
              <a:t>that increase stromal permeability optimally can be given to ensure increased immune infiltration and drug delivery for effective combination immunotherapy</a:t>
            </a:r>
            <a:r>
              <a:rPr lang="en-US" sz="1200" b="1" dirty="0">
                <a:latin typeface="Arial" panose="020B0604020202020204" pitchFamily="34" charset="0"/>
                <a:cs typeface="Arial" panose="020B0604020202020204" pitchFamily="34" charset="0"/>
              </a:rPr>
              <a:t>. </a:t>
            </a:r>
            <a:endParaRPr lang="en-US" altLang="en-US" b="0" dirty="0"/>
          </a:p>
        </p:txBody>
      </p:sp>
      <p:sp>
        <p:nvSpPr>
          <p:cNvPr id="4" name="Rectangle: Rounded Corners 3">
            <a:extLst>
              <a:ext uri="{FF2B5EF4-FFF2-40B4-BE49-F238E27FC236}">
                <a16:creationId xmlns:a16="http://schemas.microsoft.com/office/drawing/2014/main" id="{8F3C7038-C151-DA4D-7772-F1A21CC96A42}"/>
              </a:ext>
            </a:extLst>
          </p:cNvPr>
          <p:cNvSpPr/>
          <p:nvPr/>
        </p:nvSpPr>
        <p:spPr>
          <a:xfrm>
            <a:off x="733623" y="3922461"/>
            <a:ext cx="10478813" cy="2831487"/>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dirty="0"/>
          </a:p>
        </p:txBody>
      </p:sp>
      <p:sp>
        <p:nvSpPr>
          <p:cNvPr id="5" name="Content Placeholder 2">
            <a:extLst>
              <a:ext uri="{FF2B5EF4-FFF2-40B4-BE49-F238E27FC236}">
                <a16:creationId xmlns:a16="http://schemas.microsoft.com/office/drawing/2014/main" id="{6D2CA54B-AB5E-F0F4-5BB4-9051116D4B85}"/>
              </a:ext>
            </a:extLst>
          </p:cNvPr>
          <p:cNvSpPr txBox="1">
            <a:spLocks/>
          </p:cNvSpPr>
          <p:nvPr/>
        </p:nvSpPr>
        <p:spPr>
          <a:xfrm>
            <a:off x="844506" y="4322882"/>
            <a:ext cx="10191356" cy="2437372"/>
          </a:xfrm>
          <a:prstGeom prst="rect">
            <a:avLst/>
          </a:prstGeom>
          <a:noFill/>
        </p:spPr>
        <p:txBody>
          <a:bodyPr vert="horz" lIns="91440" tIns="45720" rIns="91440" bIns="45720" rtlCol="0">
            <a:normAutofit fontScale="3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dirty="0">
                <a:latin typeface="Arial" panose="020B0604020202020204" pitchFamily="34" charset="0"/>
                <a:cs typeface="Arial" panose="020B0604020202020204" pitchFamily="34" charset="0"/>
              </a:rPr>
              <a:t>T-STM : can be further developed as a platform to test out potential individualized custom therapies based on patient data utilizing predictive analytics for safety tests and used in the discovery of novel therapeutics as well. </a:t>
            </a:r>
          </a:p>
          <a:p>
            <a:pPr marL="0" indent="0">
              <a:buNone/>
            </a:pPr>
            <a:r>
              <a:rPr lang="en-US" sz="3000" dirty="0">
                <a:latin typeface="Arial" panose="020B0604020202020204" pitchFamily="34" charset="0"/>
                <a:cs typeface="Arial" panose="020B0604020202020204" pitchFamily="34" charset="0"/>
              </a:rPr>
              <a:t>Next steps : </a:t>
            </a:r>
          </a:p>
          <a:p>
            <a:r>
              <a:rPr lang="en-US" sz="3000" dirty="0">
                <a:latin typeface="Arial" panose="020B0604020202020204" pitchFamily="34" charset="0"/>
                <a:cs typeface="Arial" panose="020B0604020202020204" pitchFamily="34" charset="0"/>
              </a:rPr>
              <a:t>Enhance simulation by modeling other immunomodulatory pathways </a:t>
            </a:r>
          </a:p>
          <a:p>
            <a:r>
              <a:rPr lang="en-US" sz="3000" dirty="0">
                <a:latin typeface="Arial" panose="020B0604020202020204" pitchFamily="34" charset="0"/>
                <a:cs typeface="Arial" panose="020B0604020202020204" pitchFamily="34" charset="0"/>
              </a:rPr>
              <a:t>AI models incorporated into the simulation to calculate potential drug concentrations based on simulated remission rates</a:t>
            </a:r>
          </a:p>
          <a:p>
            <a:r>
              <a:rPr lang="en-US" sz="3000" dirty="0">
                <a:latin typeface="Arial" panose="020B0604020202020204" pitchFamily="34" charset="0"/>
                <a:cs typeface="Arial" panose="020B0604020202020204" pitchFamily="34" charset="0"/>
              </a:rPr>
              <a:t>Run wet lab tests on tumor cell lines to validate the findings of combination therapies.</a:t>
            </a:r>
          </a:p>
          <a:p>
            <a:r>
              <a:rPr lang="en-US" sz="3000" dirty="0">
                <a:latin typeface="Arial" panose="020B0604020202020204" pitchFamily="34" charset="0"/>
                <a:cs typeface="Arial" panose="020B0604020202020204" pitchFamily="34" charset="0"/>
              </a:rPr>
              <a:t>Model molecularly imprinted polymers with high binding affinity in place of antibodies for cost effectiveness and multi drug targets potential</a:t>
            </a:r>
          </a:p>
          <a:p>
            <a:pPr marL="0" indent="0">
              <a:buNone/>
            </a:pPr>
            <a:r>
              <a:rPr lang="en-US" sz="4300" dirty="0">
                <a:latin typeface="Arial" panose="020B0604020202020204" pitchFamily="34" charset="0"/>
                <a:cs typeface="Arial" panose="020B0604020202020204" pitchFamily="34" charset="0"/>
              </a:rPr>
              <a:t>Limitations </a:t>
            </a:r>
          </a:p>
          <a:p>
            <a:pPr marL="285750" indent="-285750">
              <a:lnSpc>
                <a:spcPct val="170000"/>
              </a:lnSpc>
              <a:buFont typeface="Arial" panose="020B0604020202020204" pitchFamily="34" charset="0"/>
              <a:buChar char="•"/>
            </a:pPr>
            <a:r>
              <a:rPr lang="en-US" sz="3400" b="0" dirty="0">
                <a:latin typeface="Arial" panose="020B0604020202020204" pitchFamily="34" charset="0"/>
                <a:ea typeface="Calibri" panose="020F0502020204030204" pitchFamily="34" charset="0"/>
                <a:cs typeface="Arial" panose="020B0604020202020204" pitchFamily="34" charset="0"/>
              </a:rPr>
              <a:t>T-STM modelled only 2 immunosuppressive pathways. It can be used for predictive analytics when all major immunomodulatory pathways along with gene transcription have been modeled. The model didn’t include monocytes and other effector cells   </a:t>
            </a:r>
            <a:endParaRPr lang="en-US"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C9A0C3F-C2E7-931A-8FF4-6FC820979458}"/>
              </a:ext>
            </a:extLst>
          </p:cNvPr>
          <p:cNvSpPr txBox="1"/>
          <p:nvPr/>
        </p:nvSpPr>
        <p:spPr>
          <a:xfrm>
            <a:off x="1098858" y="3936439"/>
            <a:ext cx="6094948" cy="338554"/>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Future Potential </a:t>
            </a:r>
          </a:p>
        </p:txBody>
      </p:sp>
    </p:spTree>
    <p:extLst>
      <p:ext uri="{BB962C8B-B14F-4D97-AF65-F5344CB8AC3E}">
        <p14:creationId xmlns:p14="http://schemas.microsoft.com/office/powerpoint/2010/main" val="5088240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5E8EE-0D9C-4CAE-AE83-76C9881CCD54}"/>
              </a:ext>
            </a:extLst>
          </p:cNvPr>
          <p:cNvSpPr>
            <a:spLocks noGrp="1"/>
          </p:cNvSpPr>
          <p:nvPr>
            <p:ph type="title"/>
          </p:nvPr>
        </p:nvSpPr>
        <p:spPr>
          <a:xfrm>
            <a:off x="2118885" y="96044"/>
            <a:ext cx="7855650" cy="575256"/>
          </a:xfrm>
          <a:prstGeom prst="roundRect">
            <a:avLst/>
          </a:prstGeom>
        </p:spPr>
        <p:style>
          <a:lnRef idx="1">
            <a:schemeClr val="accent4"/>
          </a:lnRef>
          <a:fillRef idx="3">
            <a:schemeClr val="accent4"/>
          </a:fillRef>
          <a:effectRef idx="2">
            <a:schemeClr val="accent4"/>
          </a:effectRef>
          <a:fontRef idx="minor">
            <a:schemeClr val="lt1"/>
          </a:fontRef>
        </p:style>
        <p:txBody>
          <a:bodyPr>
            <a:normAutofit fontScale="90000"/>
          </a:bodyPr>
          <a:lstStyle/>
          <a:p>
            <a:pPr algn="ctr"/>
            <a:r>
              <a:rPr lang="en-US" dirty="0"/>
              <a:t>References</a:t>
            </a:r>
          </a:p>
        </p:txBody>
      </p:sp>
      <p:sp>
        <p:nvSpPr>
          <p:cNvPr id="9" name="Title 1">
            <a:extLst>
              <a:ext uri="{FF2B5EF4-FFF2-40B4-BE49-F238E27FC236}">
                <a16:creationId xmlns:a16="http://schemas.microsoft.com/office/drawing/2014/main" id="{D29448F1-6CF9-367F-5431-B47911E89FD3}"/>
              </a:ext>
            </a:extLst>
          </p:cNvPr>
          <p:cNvSpPr txBox="1">
            <a:spLocks/>
          </p:cNvSpPr>
          <p:nvPr/>
        </p:nvSpPr>
        <p:spPr>
          <a:xfrm rot="16200000">
            <a:off x="-3099719" y="3099719"/>
            <a:ext cx="6858001" cy="658562"/>
          </a:xfrm>
          <a:prstGeom prst="round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dirty="0"/>
              <a:t>References and Acknowledgement</a:t>
            </a:r>
          </a:p>
        </p:txBody>
      </p:sp>
      <p:cxnSp>
        <p:nvCxnSpPr>
          <p:cNvPr id="21" name="Straight Connector 20">
            <a:extLst>
              <a:ext uri="{FF2B5EF4-FFF2-40B4-BE49-F238E27FC236}">
                <a16:creationId xmlns:a16="http://schemas.microsoft.com/office/drawing/2014/main" id="{34AB2F02-52FB-F8F6-96CE-D61A85329DB7}"/>
              </a:ext>
            </a:extLst>
          </p:cNvPr>
          <p:cNvCxnSpPr>
            <a:cxnSpLocks/>
          </p:cNvCxnSpPr>
          <p:nvPr/>
        </p:nvCxnSpPr>
        <p:spPr>
          <a:xfrm flipH="1">
            <a:off x="775663" y="333222"/>
            <a:ext cx="1336916"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5" name="Straight Connector 24">
            <a:extLst>
              <a:ext uri="{FF2B5EF4-FFF2-40B4-BE49-F238E27FC236}">
                <a16:creationId xmlns:a16="http://schemas.microsoft.com/office/drawing/2014/main" id="{B1386FF9-8B15-0A6B-B8E2-1D0632AFDED5}"/>
              </a:ext>
            </a:extLst>
          </p:cNvPr>
          <p:cNvCxnSpPr>
            <a:cxnSpLocks/>
          </p:cNvCxnSpPr>
          <p:nvPr/>
        </p:nvCxnSpPr>
        <p:spPr>
          <a:xfrm flipH="1">
            <a:off x="9990082" y="258554"/>
            <a:ext cx="2023242" cy="18963"/>
          </a:xfrm>
          <a:prstGeom prst="line">
            <a:avLst/>
          </a:prstGeom>
        </p:spPr>
        <p:style>
          <a:lnRef idx="3">
            <a:schemeClr val="accent2"/>
          </a:lnRef>
          <a:fillRef idx="0">
            <a:schemeClr val="accent2"/>
          </a:fillRef>
          <a:effectRef idx="2">
            <a:schemeClr val="accent2"/>
          </a:effectRef>
          <a:fontRef idx="minor">
            <a:schemeClr val="tx1"/>
          </a:fontRef>
        </p:style>
      </p:cxnSp>
      <p:sp>
        <p:nvSpPr>
          <p:cNvPr id="5" name="TextBox 4">
            <a:extLst>
              <a:ext uri="{FF2B5EF4-FFF2-40B4-BE49-F238E27FC236}">
                <a16:creationId xmlns:a16="http://schemas.microsoft.com/office/drawing/2014/main" id="{2B317047-81D0-B487-9033-A3FF81D50F64}"/>
              </a:ext>
            </a:extLst>
          </p:cNvPr>
          <p:cNvSpPr txBox="1"/>
          <p:nvPr/>
        </p:nvSpPr>
        <p:spPr>
          <a:xfrm>
            <a:off x="1469346" y="690921"/>
            <a:ext cx="10542843" cy="4928593"/>
          </a:xfrm>
          <a:prstGeom prst="rect">
            <a:avLst/>
          </a:prstGeom>
          <a:noFill/>
        </p:spPr>
        <p:txBody>
          <a:bodyPr wrap="square">
            <a:spAutoFit/>
          </a:bodyPr>
          <a:lstStyle/>
          <a:p>
            <a:pPr marL="342900" marR="0" lvl="0" indent="-342900">
              <a:spcBef>
                <a:spcPts val="0"/>
              </a:spcBef>
              <a:spcAft>
                <a:spcPts val="0"/>
              </a:spcAft>
              <a:buFont typeface="Symbol" panose="05050102010706020507" pitchFamily="18" charset="2"/>
              <a:buChar char=""/>
            </a:pPr>
            <a:r>
              <a:rPr lang="en-US" sz="800" i="1" kern="100" dirty="0">
                <a:effectLst/>
                <a:latin typeface="Arial" panose="020B0604020202020204" pitchFamily="34" charset="0"/>
                <a:ea typeface="Aptos" panose="020B0004020202020204" pitchFamily="34" charset="0"/>
                <a:cs typeface="Arial" panose="020B0604020202020204" pitchFamily="34" charset="0"/>
              </a:rPr>
              <a:t>Breast cancer facts &amp; stats 2024 - incidence, age, survival, &amp; more</a:t>
            </a:r>
            <a:r>
              <a:rPr lang="en-US" sz="800" kern="100" dirty="0">
                <a:effectLst/>
                <a:latin typeface="Arial" panose="020B0604020202020204" pitchFamily="34" charset="0"/>
                <a:ea typeface="Aptos" panose="020B0004020202020204" pitchFamily="34" charset="0"/>
                <a:cs typeface="Arial" panose="020B0604020202020204" pitchFamily="34" charset="0"/>
              </a:rPr>
              <a:t>. National Breast Cancer Foundation. (2024, January 17). https://www.nationalbreastcancer.org/breast-cancer-facts/ </a:t>
            </a:r>
          </a:p>
          <a:p>
            <a:pPr marL="342900" marR="0" lvl="0" indent="-342900">
              <a:spcBef>
                <a:spcPts val="0"/>
              </a:spcBef>
              <a:spcAft>
                <a:spcPts val="800"/>
              </a:spcAft>
              <a:buFont typeface="Symbol" panose="05050102010706020507" pitchFamily="18" charset="2"/>
              <a:buChar char=""/>
            </a:pPr>
            <a:r>
              <a:rPr lang="en-US" sz="800" i="1" kern="100" dirty="0">
                <a:effectLst/>
                <a:latin typeface="Arial" panose="020B0604020202020204" pitchFamily="34" charset="0"/>
                <a:ea typeface="Aptos" panose="020B0004020202020204" pitchFamily="34" charset="0"/>
                <a:cs typeface="Arial" panose="020B0604020202020204" pitchFamily="34" charset="0"/>
              </a:rPr>
              <a:t>Breast cancer statistics</a:t>
            </a:r>
            <a:r>
              <a:rPr lang="en-US" sz="800" kern="100" dirty="0">
                <a:effectLst/>
                <a:latin typeface="Arial" panose="020B0604020202020204" pitchFamily="34" charset="0"/>
                <a:ea typeface="Aptos" panose="020B0004020202020204" pitchFamily="34" charset="0"/>
                <a:cs typeface="Arial" panose="020B0604020202020204" pitchFamily="34" charset="0"/>
              </a:rPr>
              <a:t>. Susan G. Komen®. (n.d.). https://www.komen.org/breast-cancer/facts-statistics/breast-cancer-statistics/ </a:t>
            </a:r>
          </a:p>
          <a:p>
            <a:pPr marL="342900" marR="0" lvl="0" indent="-342900">
              <a:spcBef>
                <a:spcPts val="0"/>
              </a:spcBef>
              <a:spcAft>
                <a:spcPts val="800"/>
              </a:spcAft>
              <a:buFont typeface="Symbol" panose="05050102010706020507" pitchFamily="18" charset="2"/>
              <a:buChar char=""/>
            </a:pPr>
            <a:r>
              <a:rPr lang="es-419" sz="800" dirty="0" err="1">
                <a:effectLst/>
                <a:latin typeface="Arial" panose="020B0604020202020204" pitchFamily="34" charset="0"/>
                <a:ea typeface="Times New Roman" panose="02020603050405020304" pitchFamily="18" charset="0"/>
                <a:cs typeface="Arial" panose="020B0604020202020204" pitchFamily="34" charset="0"/>
              </a:rPr>
              <a:t>Charoentong</a:t>
            </a:r>
            <a:r>
              <a:rPr lang="es-419" sz="800" dirty="0">
                <a:effectLst/>
                <a:latin typeface="Arial" panose="020B0604020202020204" pitchFamily="34" charset="0"/>
                <a:ea typeface="Times New Roman" panose="02020603050405020304" pitchFamily="18" charset="0"/>
                <a:cs typeface="Arial" panose="020B0604020202020204" pitchFamily="34" charset="0"/>
              </a:rPr>
              <a:t>, P., </a:t>
            </a:r>
            <a:r>
              <a:rPr lang="es-419" sz="800" dirty="0" err="1">
                <a:effectLst/>
                <a:latin typeface="Arial" panose="020B0604020202020204" pitchFamily="34" charset="0"/>
                <a:ea typeface="Times New Roman" panose="02020603050405020304" pitchFamily="18" charset="0"/>
                <a:cs typeface="Arial" panose="020B0604020202020204" pitchFamily="34" charset="0"/>
              </a:rPr>
              <a:t>Finotello</a:t>
            </a:r>
            <a:r>
              <a:rPr lang="es-419" sz="800" dirty="0">
                <a:effectLst/>
                <a:latin typeface="Arial" panose="020B0604020202020204" pitchFamily="34" charset="0"/>
                <a:ea typeface="Times New Roman" panose="02020603050405020304" pitchFamily="18" charset="0"/>
                <a:cs typeface="Arial" panose="020B0604020202020204" pitchFamily="34" charset="0"/>
              </a:rPr>
              <a:t>, F., </a:t>
            </a:r>
            <a:r>
              <a:rPr lang="es-419" sz="800" dirty="0" err="1">
                <a:effectLst/>
                <a:latin typeface="Arial" panose="020B0604020202020204" pitchFamily="34" charset="0"/>
                <a:ea typeface="Times New Roman" panose="02020603050405020304" pitchFamily="18" charset="0"/>
                <a:cs typeface="Arial" panose="020B0604020202020204" pitchFamily="34" charset="0"/>
              </a:rPr>
              <a:t>Angelova</a:t>
            </a:r>
            <a:r>
              <a:rPr lang="es-419" sz="800" dirty="0">
                <a:effectLst/>
                <a:latin typeface="Arial" panose="020B0604020202020204" pitchFamily="34" charset="0"/>
                <a:ea typeface="Times New Roman" panose="02020603050405020304" pitchFamily="18" charset="0"/>
                <a:cs typeface="Arial" panose="020B0604020202020204" pitchFamily="34" charset="0"/>
              </a:rPr>
              <a:t>, M., Mayer, C., </a:t>
            </a:r>
            <a:r>
              <a:rPr lang="es-419" sz="800" dirty="0" err="1">
                <a:effectLst/>
                <a:latin typeface="Arial" panose="020B0604020202020204" pitchFamily="34" charset="0"/>
                <a:ea typeface="Times New Roman" panose="02020603050405020304" pitchFamily="18" charset="0"/>
                <a:cs typeface="Arial" panose="020B0604020202020204" pitchFamily="34" charset="0"/>
              </a:rPr>
              <a:t>Efremova</a:t>
            </a:r>
            <a:r>
              <a:rPr lang="es-419" sz="800" dirty="0">
                <a:effectLst/>
                <a:latin typeface="Arial" panose="020B0604020202020204" pitchFamily="34" charset="0"/>
                <a:ea typeface="Times New Roman" panose="02020603050405020304" pitchFamily="18" charset="0"/>
                <a:cs typeface="Arial" panose="020B0604020202020204" pitchFamily="34" charset="0"/>
              </a:rPr>
              <a:t>, M., </a:t>
            </a:r>
            <a:r>
              <a:rPr lang="es-419" sz="800" dirty="0" err="1">
                <a:effectLst/>
                <a:latin typeface="Arial" panose="020B0604020202020204" pitchFamily="34" charset="0"/>
                <a:ea typeface="Times New Roman" panose="02020603050405020304" pitchFamily="18" charset="0"/>
                <a:cs typeface="Arial" panose="020B0604020202020204" pitchFamily="34" charset="0"/>
              </a:rPr>
              <a:t>Rieder</a:t>
            </a:r>
            <a:r>
              <a:rPr lang="es-419" sz="800" dirty="0">
                <a:effectLst/>
                <a:latin typeface="Arial" panose="020B0604020202020204" pitchFamily="34" charset="0"/>
                <a:ea typeface="Times New Roman" panose="02020603050405020304" pitchFamily="18" charset="0"/>
                <a:cs typeface="Arial" panose="020B0604020202020204" pitchFamily="34" charset="0"/>
              </a:rPr>
              <a:t>, D., </a:t>
            </a:r>
            <a:r>
              <a:rPr lang="es-419" sz="800" dirty="0" err="1">
                <a:effectLst/>
                <a:latin typeface="Arial" panose="020B0604020202020204" pitchFamily="34" charset="0"/>
                <a:ea typeface="Times New Roman" panose="02020603050405020304" pitchFamily="18" charset="0"/>
                <a:cs typeface="Arial" panose="020B0604020202020204" pitchFamily="34" charset="0"/>
              </a:rPr>
              <a:t>Hackl</a:t>
            </a:r>
            <a:r>
              <a:rPr lang="es-419" sz="800" dirty="0">
                <a:effectLst/>
                <a:latin typeface="Arial" panose="020B0604020202020204" pitchFamily="34" charset="0"/>
                <a:ea typeface="Times New Roman" panose="02020603050405020304" pitchFamily="18" charset="0"/>
                <a:cs typeface="Arial" panose="020B0604020202020204" pitchFamily="34" charset="0"/>
              </a:rPr>
              <a:t>, H., &amp; </a:t>
            </a:r>
            <a:r>
              <a:rPr lang="es-419" sz="800" dirty="0" err="1">
                <a:effectLst/>
                <a:latin typeface="Arial" panose="020B0604020202020204" pitchFamily="34" charset="0"/>
                <a:ea typeface="Times New Roman" panose="02020603050405020304" pitchFamily="18" charset="0"/>
                <a:cs typeface="Arial" panose="020B0604020202020204" pitchFamily="34" charset="0"/>
              </a:rPr>
              <a:t>Trajanoski</a:t>
            </a:r>
            <a:r>
              <a:rPr lang="es-419" sz="800" dirty="0">
                <a:effectLst/>
                <a:latin typeface="Arial" panose="020B0604020202020204" pitchFamily="34" charset="0"/>
                <a:ea typeface="Times New Roman" panose="02020603050405020304" pitchFamily="18" charset="0"/>
                <a:cs typeface="Arial" panose="020B0604020202020204" pitchFamily="34" charset="0"/>
              </a:rPr>
              <a:t>, Z. (2017). </a:t>
            </a:r>
            <a:r>
              <a:rPr lang="en-US" sz="800" dirty="0">
                <a:effectLst/>
                <a:latin typeface="Arial" panose="020B0604020202020204" pitchFamily="34" charset="0"/>
                <a:ea typeface="Times New Roman" panose="02020603050405020304" pitchFamily="18" charset="0"/>
                <a:cs typeface="Arial" panose="020B0604020202020204" pitchFamily="34" charset="0"/>
              </a:rPr>
              <a:t>Pan-cancer immunogenomic analyses reveal Genotype-Immunophenotype relationships and predictors of response to checkpoint blockade. </a:t>
            </a:r>
            <a:r>
              <a:rPr lang="en-US" sz="800" i="1" dirty="0">
                <a:effectLst/>
                <a:latin typeface="Arial" panose="020B0604020202020204" pitchFamily="34" charset="0"/>
                <a:ea typeface="Times New Roman" panose="02020603050405020304" pitchFamily="18" charset="0"/>
                <a:cs typeface="Arial" panose="020B0604020202020204" pitchFamily="34" charset="0"/>
              </a:rPr>
              <a:t>Cell Reports</a:t>
            </a:r>
            <a:r>
              <a:rPr lang="en-US" sz="800" dirty="0">
                <a:effectLst/>
                <a:latin typeface="Arial" panose="020B0604020202020204" pitchFamily="34" charset="0"/>
                <a:ea typeface="Times New Roman" panose="02020603050405020304" pitchFamily="18" charset="0"/>
                <a:cs typeface="Arial" panose="020B0604020202020204" pitchFamily="34" charset="0"/>
              </a:rPr>
              <a:t>, </a:t>
            </a:r>
            <a:r>
              <a:rPr lang="en-US" sz="800" i="1" dirty="0">
                <a:effectLst/>
                <a:latin typeface="Arial" panose="020B0604020202020204" pitchFamily="34" charset="0"/>
                <a:ea typeface="Times New Roman" panose="02020603050405020304" pitchFamily="18" charset="0"/>
                <a:cs typeface="Arial" panose="020B0604020202020204" pitchFamily="34" charset="0"/>
              </a:rPr>
              <a:t>18</a:t>
            </a:r>
            <a:r>
              <a:rPr lang="en-US" sz="800" dirty="0">
                <a:effectLst/>
                <a:latin typeface="Arial" panose="020B0604020202020204" pitchFamily="34" charset="0"/>
                <a:ea typeface="Times New Roman" panose="02020603050405020304" pitchFamily="18" charset="0"/>
                <a:cs typeface="Arial" panose="020B0604020202020204" pitchFamily="34" charset="0"/>
              </a:rPr>
              <a:t>(1), 248–262. https://doi.org/10.1016/j.celrep.2016.12.019</a:t>
            </a:r>
          </a:p>
          <a:p>
            <a:pPr marL="342900" marR="0" lvl="0" indent="-342900">
              <a:spcBef>
                <a:spcPts val="0"/>
              </a:spcBef>
              <a:spcAft>
                <a:spcPts val="0"/>
              </a:spcAft>
              <a:buFont typeface="Symbol" panose="05050102010706020507" pitchFamily="18" charset="2"/>
              <a:buChar char=""/>
            </a:pPr>
            <a:r>
              <a:rPr lang="es-419" sz="800" kern="100" dirty="0" err="1">
                <a:effectLst/>
                <a:latin typeface="Arial" panose="020B0604020202020204" pitchFamily="34" charset="0"/>
                <a:ea typeface="Aptos" panose="020B0004020202020204" pitchFamily="34" charset="0"/>
                <a:cs typeface="Arial" panose="020B0604020202020204" pitchFamily="34" charset="0"/>
              </a:rPr>
              <a:t>Cesaro</a:t>
            </a:r>
            <a:r>
              <a:rPr lang="es-419" sz="800" kern="100" dirty="0">
                <a:effectLst/>
                <a:latin typeface="Arial" panose="020B0604020202020204" pitchFamily="34" charset="0"/>
                <a:ea typeface="Aptos" panose="020B0004020202020204" pitchFamily="34" charset="0"/>
                <a:cs typeface="Arial" panose="020B0604020202020204" pitchFamily="34" charset="0"/>
              </a:rPr>
              <a:t>, G., </a:t>
            </a:r>
            <a:r>
              <a:rPr lang="es-419" sz="800" kern="100" dirty="0" err="1">
                <a:effectLst/>
                <a:latin typeface="Arial" panose="020B0604020202020204" pitchFamily="34" charset="0"/>
                <a:ea typeface="Aptos" panose="020B0004020202020204" pitchFamily="34" charset="0"/>
                <a:cs typeface="Arial" panose="020B0604020202020204" pitchFamily="34" charset="0"/>
              </a:rPr>
              <a:t>Milia</a:t>
            </a:r>
            <a:r>
              <a:rPr lang="es-419" sz="800" kern="100" dirty="0">
                <a:effectLst/>
                <a:latin typeface="Arial" panose="020B0604020202020204" pitchFamily="34" charset="0"/>
                <a:ea typeface="Aptos" panose="020B0004020202020204" pitchFamily="34" charset="0"/>
                <a:cs typeface="Arial" panose="020B0604020202020204" pitchFamily="34" charset="0"/>
              </a:rPr>
              <a:t>, M., </a:t>
            </a:r>
            <a:r>
              <a:rPr lang="es-419" sz="800" kern="100" dirty="0" err="1">
                <a:effectLst/>
                <a:latin typeface="Arial" panose="020B0604020202020204" pitchFamily="34" charset="0"/>
                <a:ea typeface="Aptos" panose="020B0004020202020204" pitchFamily="34" charset="0"/>
                <a:cs typeface="Arial" panose="020B0604020202020204" pitchFamily="34" charset="0"/>
              </a:rPr>
              <a:t>Baruzzo</a:t>
            </a:r>
            <a:r>
              <a:rPr lang="es-419" sz="800" kern="100" dirty="0">
                <a:effectLst/>
                <a:latin typeface="Arial" panose="020B0604020202020204" pitchFamily="34" charset="0"/>
                <a:ea typeface="Aptos" panose="020B0004020202020204" pitchFamily="34" charset="0"/>
                <a:cs typeface="Arial" panose="020B0604020202020204" pitchFamily="34" charset="0"/>
              </a:rPr>
              <a:t>, G., Finco, G., Morandini, F., </a:t>
            </a:r>
            <a:r>
              <a:rPr lang="es-419" sz="800" kern="100" dirty="0" err="1">
                <a:effectLst/>
                <a:latin typeface="Arial" panose="020B0604020202020204" pitchFamily="34" charset="0"/>
                <a:ea typeface="Aptos" panose="020B0004020202020204" pitchFamily="34" charset="0"/>
                <a:cs typeface="Arial" panose="020B0604020202020204" pitchFamily="34" charset="0"/>
              </a:rPr>
              <a:t>Lazzarini</a:t>
            </a:r>
            <a:r>
              <a:rPr lang="es-419" sz="800" kern="100" dirty="0">
                <a:effectLst/>
                <a:latin typeface="Arial" panose="020B0604020202020204" pitchFamily="34" charset="0"/>
                <a:ea typeface="Aptos" panose="020B0004020202020204" pitchFamily="34" charset="0"/>
                <a:cs typeface="Arial" panose="020B0604020202020204" pitchFamily="34" charset="0"/>
              </a:rPr>
              <a:t>, A., </a:t>
            </a:r>
            <a:r>
              <a:rPr lang="es-419" sz="800" kern="100" dirty="0" err="1">
                <a:effectLst/>
                <a:latin typeface="Arial" panose="020B0604020202020204" pitchFamily="34" charset="0"/>
                <a:ea typeface="Aptos" panose="020B0004020202020204" pitchFamily="34" charset="0"/>
                <a:cs typeface="Arial" panose="020B0604020202020204" pitchFamily="34" charset="0"/>
              </a:rPr>
              <a:t>Alotto</a:t>
            </a:r>
            <a:r>
              <a:rPr lang="es-419" sz="800" kern="100" dirty="0">
                <a:effectLst/>
                <a:latin typeface="Arial" panose="020B0604020202020204" pitchFamily="34" charset="0"/>
                <a:ea typeface="Aptos" panose="020B0004020202020204" pitchFamily="34" charset="0"/>
                <a:cs typeface="Arial" panose="020B0604020202020204" pitchFamily="34" charset="0"/>
              </a:rPr>
              <a:t>, P., da Cunha Carvalho de Miranda, N. F., </a:t>
            </a:r>
            <a:r>
              <a:rPr lang="es-419" sz="800" kern="100" dirty="0" err="1">
                <a:effectLst/>
                <a:latin typeface="Arial" panose="020B0604020202020204" pitchFamily="34" charset="0"/>
                <a:ea typeface="Aptos" panose="020B0004020202020204" pitchFamily="34" charset="0"/>
                <a:cs typeface="Arial" panose="020B0604020202020204" pitchFamily="34" charset="0"/>
              </a:rPr>
              <a:t>Trajanoski</a:t>
            </a:r>
            <a:r>
              <a:rPr lang="es-419" sz="800" kern="100" dirty="0">
                <a:effectLst/>
                <a:latin typeface="Arial" panose="020B0604020202020204" pitchFamily="34" charset="0"/>
                <a:ea typeface="Aptos" panose="020B0004020202020204" pitchFamily="34" charset="0"/>
                <a:cs typeface="Arial" panose="020B0604020202020204" pitchFamily="34" charset="0"/>
              </a:rPr>
              <a:t>, Z., </a:t>
            </a:r>
            <a:r>
              <a:rPr lang="es-419" sz="800" kern="100" dirty="0" err="1">
                <a:effectLst/>
                <a:latin typeface="Arial" panose="020B0604020202020204" pitchFamily="34" charset="0"/>
                <a:ea typeface="Aptos" panose="020B0004020202020204" pitchFamily="34" charset="0"/>
                <a:cs typeface="Arial" panose="020B0604020202020204" pitchFamily="34" charset="0"/>
              </a:rPr>
              <a:t>Finotello</a:t>
            </a:r>
            <a:r>
              <a:rPr lang="es-419" sz="800" kern="100" dirty="0">
                <a:effectLst/>
                <a:latin typeface="Arial" panose="020B0604020202020204" pitchFamily="34" charset="0"/>
                <a:ea typeface="Aptos" panose="020B0004020202020204" pitchFamily="34" charset="0"/>
                <a:cs typeface="Arial" panose="020B0604020202020204" pitchFamily="34" charset="0"/>
              </a:rPr>
              <a:t>, F., &amp; Di Camillo, B. (2022). </a:t>
            </a:r>
            <a:r>
              <a:rPr lang="en-US" sz="800" kern="100" dirty="0">
                <a:effectLst/>
                <a:latin typeface="Arial" panose="020B0604020202020204" pitchFamily="34" charset="0"/>
                <a:ea typeface="Aptos" panose="020B0004020202020204" pitchFamily="34" charset="0"/>
                <a:cs typeface="Arial" panose="020B0604020202020204" pitchFamily="34" charset="0"/>
              </a:rPr>
              <a:t>Mast: A hybrid multi-agent </a:t>
            </a:r>
            <a:r>
              <a:rPr lang="en-US" sz="800" kern="100" dirty="0" err="1">
                <a:effectLst/>
                <a:latin typeface="Arial" panose="020B0604020202020204" pitchFamily="34" charset="0"/>
                <a:ea typeface="Aptos" panose="020B0004020202020204" pitchFamily="34" charset="0"/>
                <a:cs typeface="Arial" panose="020B0604020202020204" pitchFamily="34" charset="0"/>
              </a:rPr>
              <a:t>spatio</a:t>
            </a:r>
            <a:r>
              <a:rPr lang="en-US" sz="800" kern="100" dirty="0">
                <a:effectLst/>
                <a:latin typeface="Arial" panose="020B0604020202020204" pitchFamily="34" charset="0"/>
                <a:ea typeface="Aptos" panose="020B0004020202020204" pitchFamily="34" charset="0"/>
                <a:cs typeface="Arial" panose="020B0604020202020204" pitchFamily="34" charset="0"/>
              </a:rPr>
              <a:t>-temporal model of tumor microenvironment informed using a data-driven approach. </a:t>
            </a:r>
            <a:r>
              <a:rPr lang="en-US" sz="800" i="1" kern="100" dirty="0">
                <a:effectLst/>
                <a:latin typeface="Arial" panose="020B0604020202020204" pitchFamily="34" charset="0"/>
                <a:ea typeface="Aptos" panose="020B0004020202020204" pitchFamily="34" charset="0"/>
                <a:cs typeface="Arial" panose="020B0604020202020204" pitchFamily="34" charset="0"/>
              </a:rPr>
              <a:t>Bioinformatics Advances</a:t>
            </a:r>
            <a:r>
              <a:rPr lang="en-US" sz="800" kern="100" dirty="0">
                <a:effectLst/>
                <a:latin typeface="Arial" panose="020B0604020202020204" pitchFamily="34" charset="0"/>
                <a:ea typeface="Aptos" panose="020B0004020202020204" pitchFamily="34" charset="0"/>
                <a:cs typeface="Arial" panose="020B0604020202020204" pitchFamily="34" charset="0"/>
              </a:rPr>
              <a:t>, </a:t>
            </a:r>
            <a:r>
              <a:rPr lang="en-US" sz="800" i="1" kern="100" dirty="0">
                <a:effectLst/>
                <a:latin typeface="Arial" panose="020B0604020202020204" pitchFamily="34" charset="0"/>
                <a:ea typeface="Aptos" panose="020B0004020202020204" pitchFamily="34" charset="0"/>
                <a:cs typeface="Arial" panose="020B0604020202020204" pitchFamily="34" charset="0"/>
              </a:rPr>
              <a:t>2</a:t>
            </a:r>
            <a:r>
              <a:rPr lang="en-US" sz="800" kern="100" dirty="0">
                <a:effectLst/>
                <a:latin typeface="Arial" panose="020B0604020202020204" pitchFamily="34" charset="0"/>
                <a:ea typeface="Aptos" panose="020B0004020202020204" pitchFamily="34" charset="0"/>
                <a:cs typeface="Arial" panose="020B0604020202020204" pitchFamily="34" charset="0"/>
              </a:rPr>
              <a:t>(1). https://doi.org/10.1093/bioadv/vbac092 </a:t>
            </a:r>
          </a:p>
          <a:p>
            <a:pPr marL="342900" indent="-342900">
              <a:spcAft>
                <a:spcPts val="800"/>
              </a:spcAft>
              <a:buFont typeface="Symbol" panose="05050102010706020507" pitchFamily="18" charset="2"/>
              <a:buChar char=""/>
            </a:pPr>
            <a:r>
              <a:rPr lang="en-US" sz="800" dirty="0" err="1">
                <a:effectLst/>
                <a:latin typeface="Arial" panose="020B0604020202020204" pitchFamily="34" charset="0"/>
                <a:cs typeface="Arial" panose="020B0604020202020204" pitchFamily="34" charset="0"/>
              </a:rPr>
              <a:t>Cercek</a:t>
            </a:r>
            <a:r>
              <a:rPr lang="en-US" sz="800" dirty="0">
                <a:effectLst/>
                <a:latin typeface="Arial" panose="020B0604020202020204" pitchFamily="34" charset="0"/>
                <a:cs typeface="Arial" panose="020B0604020202020204" pitchFamily="34" charset="0"/>
              </a:rPr>
              <a:t>, A., </a:t>
            </a:r>
            <a:r>
              <a:rPr lang="en-US" sz="800" dirty="0" err="1">
                <a:effectLst/>
                <a:latin typeface="Arial" panose="020B0604020202020204" pitchFamily="34" charset="0"/>
                <a:cs typeface="Arial" panose="020B0604020202020204" pitchFamily="34" charset="0"/>
              </a:rPr>
              <a:t>Lumish</a:t>
            </a:r>
            <a:r>
              <a:rPr lang="en-US" sz="800" dirty="0">
                <a:effectLst/>
                <a:latin typeface="Arial" panose="020B0604020202020204" pitchFamily="34" charset="0"/>
                <a:cs typeface="Arial" panose="020B0604020202020204" pitchFamily="34" charset="0"/>
              </a:rPr>
              <a:t>, M., </a:t>
            </a:r>
            <a:r>
              <a:rPr lang="en-US" sz="800" dirty="0" err="1">
                <a:effectLst/>
                <a:latin typeface="Arial" panose="020B0604020202020204" pitchFamily="34" charset="0"/>
                <a:cs typeface="Arial" panose="020B0604020202020204" pitchFamily="34" charset="0"/>
              </a:rPr>
              <a:t>Sinopoli</a:t>
            </a:r>
            <a:r>
              <a:rPr lang="en-US" sz="800" dirty="0">
                <a:effectLst/>
                <a:latin typeface="Arial" panose="020B0604020202020204" pitchFamily="34" charset="0"/>
                <a:cs typeface="Arial" panose="020B0604020202020204" pitchFamily="34" charset="0"/>
              </a:rPr>
              <a:t>, J., Weiss, J., Shia, J., </a:t>
            </a:r>
            <a:r>
              <a:rPr lang="en-US" sz="800" dirty="0" err="1">
                <a:effectLst/>
                <a:latin typeface="Arial" panose="020B0604020202020204" pitchFamily="34" charset="0"/>
                <a:cs typeface="Arial" panose="020B0604020202020204" pitchFamily="34" charset="0"/>
              </a:rPr>
              <a:t>Lamendola</a:t>
            </a:r>
            <a:r>
              <a:rPr lang="en-US" sz="800" dirty="0">
                <a:effectLst/>
                <a:latin typeface="Arial" panose="020B0604020202020204" pitchFamily="34" charset="0"/>
                <a:cs typeface="Arial" panose="020B0604020202020204" pitchFamily="34" charset="0"/>
              </a:rPr>
              <a:t>-Essel, M., El Dika, I. H., Segal, N., </a:t>
            </a:r>
            <a:r>
              <a:rPr lang="en-US" sz="800" dirty="0" err="1">
                <a:effectLst/>
                <a:latin typeface="Arial" panose="020B0604020202020204" pitchFamily="34" charset="0"/>
                <a:cs typeface="Arial" panose="020B0604020202020204" pitchFamily="34" charset="0"/>
              </a:rPr>
              <a:t>Shcherba</a:t>
            </a:r>
            <a:r>
              <a:rPr lang="en-US" sz="800" dirty="0">
                <a:effectLst/>
                <a:latin typeface="Arial" panose="020B0604020202020204" pitchFamily="34" charset="0"/>
                <a:cs typeface="Arial" panose="020B0604020202020204" pitchFamily="34" charset="0"/>
              </a:rPr>
              <a:t>, M., Sugarman, R., Stadler, Z., Yaeger, R., Smith, J. J., Rousseau, B., </a:t>
            </a:r>
            <a:r>
              <a:rPr lang="en-US" sz="800" dirty="0" err="1">
                <a:effectLst/>
                <a:latin typeface="Arial" panose="020B0604020202020204" pitchFamily="34" charset="0"/>
                <a:cs typeface="Arial" panose="020B0604020202020204" pitchFamily="34" charset="0"/>
              </a:rPr>
              <a:t>Argiles</a:t>
            </a:r>
            <a:r>
              <a:rPr lang="en-US" sz="800" dirty="0">
                <a:effectLst/>
                <a:latin typeface="Arial" panose="020B0604020202020204" pitchFamily="34" charset="0"/>
                <a:cs typeface="Arial" panose="020B0604020202020204" pitchFamily="34" charset="0"/>
              </a:rPr>
              <a:t>, G., Patel, M., Desai, A., </a:t>
            </a:r>
            <a:r>
              <a:rPr lang="en-US" sz="800" dirty="0" err="1">
                <a:effectLst/>
                <a:latin typeface="Arial" panose="020B0604020202020204" pitchFamily="34" charset="0"/>
                <a:cs typeface="Arial" panose="020B0604020202020204" pitchFamily="34" charset="0"/>
              </a:rPr>
              <a:t>Saltz</a:t>
            </a:r>
            <a:r>
              <a:rPr lang="en-US" sz="800" dirty="0">
                <a:effectLst/>
                <a:latin typeface="Arial" panose="020B0604020202020204" pitchFamily="34" charset="0"/>
                <a:cs typeface="Arial" panose="020B0604020202020204" pitchFamily="34" charset="0"/>
              </a:rPr>
              <a:t>, L. B., </a:t>
            </a:r>
            <a:r>
              <a:rPr lang="en-US" sz="800" dirty="0" err="1">
                <a:effectLst/>
                <a:latin typeface="Arial" panose="020B0604020202020204" pitchFamily="34" charset="0"/>
                <a:cs typeface="Arial" panose="020B0604020202020204" pitchFamily="34" charset="0"/>
              </a:rPr>
              <a:t>Widmar</a:t>
            </a:r>
            <a:r>
              <a:rPr lang="en-US" sz="800" dirty="0">
                <a:effectLst/>
                <a:latin typeface="Arial" panose="020B0604020202020204" pitchFamily="34" charset="0"/>
                <a:cs typeface="Arial" panose="020B0604020202020204" pitchFamily="34" charset="0"/>
              </a:rPr>
              <a:t>, M., … Diaz, L. A. (2022). PD-1 blockade in mismatch repair–deficient, locally advanced rectal cancer. </a:t>
            </a:r>
            <a:r>
              <a:rPr lang="en-US" sz="800" i="1" dirty="0">
                <a:effectLst/>
                <a:latin typeface="Arial" panose="020B0604020202020204" pitchFamily="34" charset="0"/>
                <a:cs typeface="Arial" panose="020B0604020202020204" pitchFamily="34" charset="0"/>
              </a:rPr>
              <a:t>New England Journal of Medicine</a:t>
            </a:r>
            <a:r>
              <a:rPr lang="en-US" sz="800" dirty="0">
                <a:effectLst/>
                <a:latin typeface="Arial" panose="020B0604020202020204" pitchFamily="34" charset="0"/>
                <a:cs typeface="Arial" panose="020B0604020202020204" pitchFamily="34" charset="0"/>
              </a:rPr>
              <a:t>, </a:t>
            </a:r>
            <a:r>
              <a:rPr lang="en-US" sz="800" i="1" dirty="0">
                <a:effectLst/>
                <a:latin typeface="Arial" panose="020B0604020202020204" pitchFamily="34" charset="0"/>
                <a:cs typeface="Arial" panose="020B0604020202020204" pitchFamily="34" charset="0"/>
              </a:rPr>
              <a:t>386</a:t>
            </a:r>
            <a:r>
              <a:rPr lang="en-US" sz="800" dirty="0">
                <a:effectLst/>
                <a:latin typeface="Arial" panose="020B0604020202020204" pitchFamily="34" charset="0"/>
                <a:cs typeface="Arial" panose="020B0604020202020204" pitchFamily="34" charset="0"/>
              </a:rPr>
              <a:t>(25), 2363–2376. https://doi.org/10.1056/nejmoa2201445 </a:t>
            </a:r>
          </a:p>
          <a:p>
            <a:pPr marL="342900" indent="-342900">
              <a:spcAft>
                <a:spcPts val="800"/>
              </a:spcAft>
              <a:buFont typeface="Symbol" panose="05050102010706020507" pitchFamily="18" charset="2"/>
              <a:buChar char=""/>
            </a:pPr>
            <a:r>
              <a:rPr lang="en-US" sz="800" kern="100" dirty="0" err="1">
                <a:effectLst/>
                <a:latin typeface="Arial" panose="020B0604020202020204" pitchFamily="34" charset="0"/>
                <a:ea typeface="Aptos" panose="020B0004020202020204" pitchFamily="34" charset="0"/>
                <a:cs typeface="Arial" panose="020B0604020202020204" pitchFamily="34" charset="0"/>
              </a:rPr>
              <a:t>Esteva</a:t>
            </a:r>
            <a:r>
              <a:rPr lang="en-US" sz="800" kern="100" dirty="0">
                <a:effectLst/>
                <a:latin typeface="Arial" panose="020B0604020202020204" pitchFamily="34" charset="0"/>
                <a:ea typeface="Aptos" panose="020B0004020202020204" pitchFamily="34" charset="0"/>
                <a:cs typeface="Arial" panose="020B0604020202020204" pitchFamily="34" charset="0"/>
              </a:rPr>
              <a:t>, F. J., Hubbard-Lucey, V. M., Tang, J., &amp; </a:t>
            </a:r>
            <a:r>
              <a:rPr lang="en-US" sz="800" kern="100" dirty="0" err="1">
                <a:effectLst/>
                <a:latin typeface="Arial" panose="020B0604020202020204" pitchFamily="34" charset="0"/>
                <a:ea typeface="Aptos" panose="020B0004020202020204" pitchFamily="34" charset="0"/>
                <a:cs typeface="Arial" panose="020B0604020202020204" pitchFamily="34" charset="0"/>
              </a:rPr>
              <a:t>Pusztai</a:t>
            </a:r>
            <a:r>
              <a:rPr lang="en-US" sz="800" kern="100" dirty="0">
                <a:effectLst/>
                <a:latin typeface="Arial" panose="020B0604020202020204" pitchFamily="34" charset="0"/>
                <a:ea typeface="Aptos" panose="020B0004020202020204" pitchFamily="34" charset="0"/>
                <a:cs typeface="Arial" panose="020B0604020202020204" pitchFamily="34" charset="0"/>
              </a:rPr>
              <a:t>, L. (2019). Immunotherapy and targeted therapy combinations in metastatic breast cancer. </a:t>
            </a:r>
            <a:r>
              <a:rPr lang="en-US" sz="800" i="1" kern="100" dirty="0">
                <a:effectLst/>
                <a:latin typeface="Arial" panose="020B0604020202020204" pitchFamily="34" charset="0"/>
                <a:ea typeface="Aptos" panose="020B0004020202020204" pitchFamily="34" charset="0"/>
                <a:cs typeface="Arial" panose="020B0604020202020204" pitchFamily="34" charset="0"/>
              </a:rPr>
              <a:t>The Lancet Oncology</a:t>
            </a:r>
            <a:r>
              <a:rPr lang="en-US" sz="800" kern="100" dirty="0">
                <a:effectLst/>
                <a:latin typeface="Arial" panose="020B0604020202020204" pitchFamily="34" charset="0"/>
                <a:ea typeface="Aptos" panose="020B0004020202020204" pitchFamily="34" charset="0"/>
                <a:cs typeface="Arial" panose="020B0604020202020204" pitchFamily="34" charset="0"/>
              </a:rPr>
              <a:t>, </a:t>
            </a:r>
            <a:r>
              <a:rPr lang="en-US" sz="800" i="1" kern="100" dirty="0">
                <a:effectLst/>
                <a:latin typeface="Arial" panose="020B0604020202020204" pitchFamily="34" charset="0"/>
                <a:ea typeface="Aptos" panose="020B0004020202020204" pitchFamily="34" charset="0"/>
                <a:cs typeface="Arial" panose="020B0604020202020204" pitchFamily="34" charset="0"/>
              </a:rPr>
              <a:t>20</a:t>
            </a:r>
            <a:r>
              <a:rPr lang="en-US" sz="800" kern="100" dirty="0">
                <a:effectLst/>
                <a:latin typeface="Arial" panose="020B0604020202020204" pitchFamily="34" charset="0"/>
                <a:ea typeface="Aptos" panose="020B0004020202020204" pitchFamily="34" charset="0"/>
                <a:cs typeface="Arial" panose="020B0604020202020204" pitchFamily="34" charset="0"/>
              </a:rPr>
              <a:t>(3). </a:t>
            </a:r>
            <a:r>
              <a:rPr lang="en-US" sz="800" kern="100" dirty="0">
                <a:effectLst/>
                <a:latin typeface="Arial" panose="020B0604020202020204" pitchFamily="34" charset="0"/>
                <a:ea typeface="Aptos" panose="020B00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https://doi.org/10.1016/s1470-2045(19)30026-9</a:t>
            </a:r>
            <a:endParaRPr lang="en-US" sz="8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spcBef>
                <a:spcPts val="0"/>
              </a:spcBef>
              <a:spcAft>
                <a:spcPts val="800"/>
              </a:spcAft>
              <a:buFont typeface="Symbol" panose="05050102010706020507" pitchFamily="18" charset="2"/>
              <a:buChar char=""/>
            </a:pPr>
            <a:r>
              <a:rPr lang="en-US" sz="800" dirty="0" err="1">
                <a:effectLst/>
                <a:latin typeface="Arial" panose="020B0604020202020204" pitchFamily="34" charset="0"/>
                <a:ea typeface="Times New Roman" panose="02020603050405020304" pitchFamily="18" charset="0"/>
                <a:cs typeface="Arial" panose="020B0604020202020204" pitchFamily="34" charset="0"/>
              </a:rPr>
              <a:t>Fucikova</a:t>
            </a:r>
            <a:r>
              <a:rPr lang="en-US" sz="800" dirty="0">
                <a:effectLst/>
                <a:latin typeface="Arial" panose="020B0604020202020204" pitchFamily="34" charset="0"/>
                <a:ea typeface="Times New Roman" panose="02020603050405020304" pitchFamily="18" charset="0"/>
                <a:cs typeface="Arial" panose="020B0604020202020204" pitchFamily="34" charset="0"/>
              </a:rPr>
              <a:t>, J., </a:t>
            </a:r>
            <a:r>
              <a:rPr lang="en-US" sz="800" dirty="0" err="1">
                <a:effectLst/>
                <a:latin typeface="Arial" panose="020B0604020202020204" pitchFamily="34" charset="0"/>
                <a:ea typeface="Times New Roman" panose="02020603050405020304" pitchFamily="18" charset="0"/>
                <a:cs typeface="Arial" panose="020B0604020202020204" pitchFamily="34" charset="0"/>
              </a:rPr>
              <a:t>Kepp</a:t>
            </a:r>
            <a:r>
              <a:rPr lang="en-US" sz="800" dirty="0">
                <a:effectLst/>
                <a:latin typeface="Arial" panose="020B0604020202020204" pitchFamily="34" charset="0"/>
                <a:ea typeface="Times New Roman" panose="02020603050405020304" pitchFamily="18" charset="0"/>
                <a:cs typeface="Arial" panose="020B0604020202020204" pitchFamily="34" charset="0"/>
              </a:rPr>
              <a:t>, O., </a:t>
            </a:r>
            <a:r>
              <a:rPr lang="en-US" sz="800" dirty="0" err="1">
                <a:effectLst/>
                <a:latin typeface="Arial" panose="020B0604020202020204" pitchFamily="34" charset="0"/>
                <a:ea typeface="Times New Roman" panose="02020603050405020304" pitchFamily="18" charset="0"/>
                <a:cs typeface="Arial" panose="020B0604020202020204" pitchFamily="34" charset="0"/>
              </a:rPr>
              <a:t>Kasikova</a:t>
            </a:r>
            <a:r>
              <a:rPr lang="en-US" sz="800" dirty="0">
                <a:effectLst/>
                <a:latin typeface="Arial" panose="020B0604020202020204" pitchFamily="34" charset="0"/>
                <a:ea typeface="Times New Roman" panose="02020603050405020304" pitchFamily="18" charset="0"/>
                <a:cs typeface="Arial" panose="020B0604020202020204" pitchFamily="34" charset="0"/>
              </a:rPr>
              <a:t>, L., </a:t>
            </a:r>
            <a:r>
              <a:rPr lang="en-US" sz="800" dirty="0" err="1">
                <a:effectLst/>
                <a:latin typeface="Arial" panose="020B0604020202020204" pitchFamily="34" charset="0"/>
                <a:ea typeface="Times New Roman" panose="02020603050405020304" pitchFamily="18" charset="0"/>
                <a:cs typeface="Arial" panose="020B0604020202020204" pitchFamily="34" charset="0"/>
              </a:rPr>
              <a:t>Petroni</a:t>
            </a:r>
            <a:r>
              <a:rPr lang="en-US" sz="800" dirty="0">
                <a:effectLst/>
                <a:latin typeface="Arial" panose="020B0604020202020204" pitchFamily="34" charset="0"/>
                <a:ea typeface="Times New Roman" panose="02020603050405020304" pitchFamily="18" charset="0"/>
                <a:cs typeface="Arial" panose="020B0604020202020204" pitchFamily="34" charset="0"/>
              </a:rPr>
              <a:t>, G., Yamazaki, T., Liu, P., Zhao, L., </a:t>
            </a:r>
            <a:r>
              <a:rPr lang="en-US" sz="800" dirty="0" err="1">
                <a:effectLst/>
                <a:latin typeface="Arial" panose="020B0604020202020204" pitchFamily="34" charset="0"/>
                <a:ea typeface="Times New Roman" panose="02020603050405020304" pitchFamily="18" charset="0"/>
                <a:cs typeface="Arial" panose="020B0604020202020204" pitchFamily="34" charset="0"/>
              </a:rPr>
              <a:t>Spisek</a:t>
            </a:r>
            <a:r>
              <a:rPr lang="en-US" sz="800" dirty="0">
                <a:effectLst/>
                <a:latin typeface="Arial" panose="020B0604020202020204" pitchFamily="34" charset="0"/>
                <a:ea typeface="Times New Roman" panose="02020603050405020304" pitchFamily="18" charset="0"/>
                <a:cs typeface="Arial" panose="020B0604020202020204" pitchFamily="34" charset="0"/>
              </a:rPr>
              <a:t>, R., Kroemer, G., &amp; </a:t>
            </a:r>
            <a:r>
              <a:rPr lang="en-US" sz="800" dirty="0" err="1">
                <a:effectLst/>
                <a:latin typeface="Arial" panose="020B0604020202020204" pitchFamily="34" charset="0"/>
                <a:ea typeface="Times New Roman" panose="02020603050405020304" pitchFamily="18" charset="0"/>
                <a:cs typeface="Arial" panose="020B0604020202020204" pitchFamily="34" charset="0"/>
              </a:rPr>
              <a:t>Galluzzi</a:t>
            </a:r>
            <a:r>
              <a:rPr lang="en-US" sz="800" dirty="0">
                <a:effectLst/>
                <a:latin typeface="Arial" panose="020B0604020202020204" pitchFamily="34" charset="0"/>
                <a:ea typeface="Times New Roman" panose="02020603050405020304" pitchFamily="18" charset="0"/>
                <a:cs typeface="Arial" panose="020B0604020202020204" pitchFamily="34" charset="0"/>
              </a:rPr>
              <a:t>, L. (2020). Detection of immunogenic cell death and its relevance for cancer therapy. </a:t>
            </a:r>
            <a:r>
              <a:rPr lang="en-US" sz="800" i="1" dirty="0">
                <a:effectLst/>
                <a:latin typeface="Arial" panose="020B0604020202020204" pitchFamily="34" charset="0"/>
                <a:ea typeface="Times New Roman" panose="02020603050405020304" pitchFamily="18" charset="0"/>
                <a:cs typeface="Arial" panose="020B0604020202020204" pitchFamily="34" charset="0"/>
              </a:rPr>
              <a:t>Cell Death &amp;amp; Disease</a:t>
            </a:r>
            <a:r>
              <a:rPr lang="en-US" sz="800" dirty="0">
                <a:effectLst/>
                <a:latin typeface="Arial" panose="020B0604020202020204" pitchFamily="34" charset="0"/>
                <a:ea typeface="Times New Roman" panose="02020603050405020304" pitchFamily="18" charset="0"/>
                <a:cs typeface="Arial" panose="020B0604020202020204" pitchFamily="34" charset="0"/>
              </a:rPr>
              <a:t>, </a:t>
            </a:r>
            <a:r>
              <a:rPr lang="en-US" sz="800" i="1" dirty="0">
                <a:effectLst/>
                <a:latin typeface="Arial" panose="020B0604020202020204" pitchFamily="34" charset="0"/>
                <a:ea typeface="Times New Roman" panose="02020603050405020304" pitchFamily="18" charset="0"/>
                <a:cs typeface="Arial" panose="020B0604020202020204" pitchFamily="34" charset="0"/>
              </a:rPr>
              <a:t>11</a:t>
            </a:r>
            <a:r>
              <a:rPr lang="en-US" sz="800" dirty="0">
                <a:effectLst/>
                <a:latin typeface="Arial" panose="020B0604020202020204" pitchFamily="34" charset="0"/>
                <a:ea typeface="Times New Roman" panose="02020603050405020304" pitchFamily="18" charset="0"/>
                <a:cs typeface="Arial" panose="020B0604020202020204" pitchFamily="34" charset="0"/>
              </a:rPr>
              <a:t>(11). https://doi.org/10.1038/s41419-020-03221-2 </a:t>
            </a:r>
          </a:p>
          <a:p>
            <a:pPr marL="342900" indent="-342900">
              <a:buFont typeface="Symbol" panose="05050102010706020507" pitchFamily="18" charset="2"/>
              <a:buChar char=""/>
            </a:pPr>
            <a:r>
              <a:rPr lang="en-US" sz="800" dirty="0" err="1">
                <a:latin typeface="Arial" panose="020B0604020202020204" pitchFamily="34" charset="0"/>
                <a:cs typeface="Arial" panose="020B0604020202020204" pitchFamily="34" charset="0"/>
              </a:rPr>
              <a:t>Girithar</a:t>
            </a:r>
            <a:r>
              <a:rPr lang="en-US" sz="800" dirty="0">
                <a:latin typeface="Arial" panose="020B0604020202020204" pitchFamily="34" charset="0"/>
                <a:cs typeface="Arial" panose="020B0604020202020204" pitchFamily="34" charset="0"/>
              </a:rPr>
              <a:t>, H. N., </a:t>
            </a:r>
            <a:r>
              <a:rPr lang="en-US" sz="800" dirty="0" err="1">
                <a:latin typeface="Arial" panose="020B0604020202020204" pitchFamily="34" charset="0"/>
                <a:cs typeface="Arial" panose="020B0604020202020204" pitchFamily="34" charset="0"/>
              </a:rPr>
              <a:t>Staats</a:t>
            </a:r>
            <a:r>
              <a:rPr lang="en-US" sz="800" dirty="0">
                <a:latin typeface="Arial" panose="020B0604020202020204" pitchFamily="34" charset="0"/>
                <a:cs typeface="Arial" panose="020B0604020202020204" pitchFamily="34" charset="0"/>
              </a:rPr>
              <a:t> Pires, A., Ahn, S. B., Guillemin, G. J., Gluch, L., &amp; Heng, B. (2023). Involvement of the kynurenine pathway in breast cancer: updates on clinical research and trials. British journal of cancer, 129(2), 185–203. https://doi.org/10.1038/s41416-023-02245-7</a:t>
            </a:r>
          </a:p>
          <a:p>
            <a:pPr marL="342900" marR="0" lvl="0" indent="-342900">
              <a:buFont typeface="Symbol" panose="05050102010706020507" pitchFamily="18" charset="2"/>
              <a:buChar char=""/>
            </a:pPr>
            <a:r>
              <a:rPr lang="en-US" sz="800" dirty="0" err="1">
                <a:effectLst/>
                <a:latin typeface="Arial" panose="020B0604020202020204" pitchFamily="34" charset="0"/>
                <a:ea typeface="Times New Roman" panose="02020603050405020304" pitchFamily="18" charset="0"/>
                <a:cs typeface="Arial" panose="020B0604020202020204" pitchFamily="34" charset="0"/>
              </a:rPr>
              <a:t>Gouasmi</a:t>
            </a:r>
            <a:r>
              <a:rPr lang="en-US" sz="800" dirty="0">
                <a:effectLst/>
                <a:latin typeface="Arial" panose="020B0604020202020204" pitchFamily="34" charset="0"/>
                <a:ea typeface="Times New Roman" panose="02020603050405020304" pitchFamily="18" charset="0"/>
                <a:cs typeface="Arial" panose="020B0604020202020204" pitchFamily="34" charset="0"/>
              </a:rPr>
              <a:t>, R., Ferraro-</a:t>
            </a:r>
            <a:r>
              <a:rPr lang="en-US" sz="800" dirty="0" err="1">
                <a:effectLst/>
                <a:latin typeface="Arial" panose="020B0604020202020204" pitchFamily="34" charset="0"/>
                <a:ea typeface="Times New Roman" panose="02020603050405020304" pitchFamily="18" charset="0"/>
                <a:cs typeface="Arial" panose="020B0604020202020204" pitchFamily="34" charset="0"/>
              </a:rPr>
              <a:t>Peyret</a:t>
            </a:r>
            <a:r>
              <a:rPr lang="en-US" sz="800" dirty="0">
                <a:effectLst/>
                <a:latin typeface="Arial" panose="020B0604020202020204" pitchFamily="34" charset="0"/>
                <a:ea typeface="Times New Roman" panose="02020603050405020304" pitchFamily="18" charset="0"/>
                <a:cs typeface="Arial" panose="020B0604020202020204" pitchFamily="34" charset="0"/>
              </a:rPr>
              <a:t>, C., Nancey, S., </a:t>
            </a:r>
            <a:r>
              <a:rPr lang="en-US" sz="800" dirty="0" err="1">
                <a:effectLst/>
                <a:latin typeface="Arial" panose="020B0604020202020204" pitchFamily="34" charset="0"/>
                <a:ea typeface="Times New Roman" panose="02020603050405020304" pitchFamily="18" charset="0"/>
                <a:cs typeface="Arial" panose="020B0604020202020204" pitchFamily="34" charset="0"/>
              </a:rPr>
              <a:t>Coste</a:t>
            </a:r>
            <a:r>
              <a:rPr lang="en-US" sz="800" dirty="0">
                <a:effectLst/>
                <a:latin typeface="Arial" panose="020B0604020202020204" pitchFamily="34" charset="0"/>
                <a:ea typeface="Times New Roman" panose="02020603050405020304" pitchFamily="18" charset="0"/>
                <a:cs typeface="Arial" panose="020B0604020202020204" pitchFamily="34" charset="0"/>
              </a:rPr>
              <a:t>, I., </a:t>
            </a:r>
            <a:r>
              <a:rPr lang="en-US" sz="800" dirty="0" err="1">
                <a:effectLst/>
                <a:latin typeface="Arial" panose="020B0604020202020204" pitchFamily="34" charset="0"/>
                <a:ea typeface="Times New Roman" panose="02020603050405020304" pitchFamily="18" charset="0"/>
                <a:cs typeface="Arial" panose="020B0604020202020204" pitchFamily="34" charset="0"/>
              </a:rPr>
              <a:t>Renno</a:t>
            </a:r>
            <a:r>
              <a:rPr lang="en-US" sz="800" dirty="0">
                <a:effectLst/>
                <a:latin typeface="Arial" panose="020B0604020202020204" pitchFamily="34" charset="0"/>
                <a:ea typeface="Times New Roman" panose="02020603050405020304" pitchFamily="18" charset="0"/>
                <a:cs typeface="Arial" panose="020B0604020202020204" pitchFamily="34" charset="0"/>
              </a:rPr>
              <a:t>, T., </a:t>
            </a:r>
            <a:r>
              <a:rPr lang="en-US" sz="800" dirty="0" err="1">
                <a:effectLst/>
                <a:latin typeface="Arial" panose="020B0604020202020204" pitchFamily="34" charset="0"/>
                <a:ea typeface="Times New Roman" panose="02020603050405020304" pitchFamily="18" charset="0"/>
                <a:cs typeface="Arial" panose="020B0604020202020204" pitchFamily="34" charset="0"/>
              </a:rPr>
              <a:t>Chaveroux</a:t>
            </a:r>
            <a:r>
              <a:rPr lang="en-US" sz="800" dirty="0">
                <a:effectLst/>
                <a:latin typeface="Arial" panose="020B0604020202020204" pitchFamily="34" charset="0"/>
                <a:ea typeface="Times New Roman" panose="02020603050405020304" pitchFamily="18" charset="0"/>
                <a:cs typeface="Arial" panose="020B0604020202020204" pitchFamily="34" charset="0"/>
              </a:rPr>
              <a:t>, C., Aznar, N., &amp; </a:t>
            </a:r>
            <a:r>
              <a:rPr lang="en-US" sz="800" dirty="0" err="1">
                <a:effectLst/>
                <a:latin typeface="Arial" panose="020B0604020202020204" pitchFamily="34" charset="0"/>
                <a:ea typeface="Times New Roman" panose="02020603050405020304" pitchFamily="18" charset="0"/>
                <a:cs typeface="Arial" panose="020B0604020202020204" pitchFamily="34" charset="0"/>
              </a:rPr>
              <a:t>Ansieau</a:t>
            </a:r>
            <a:r>
              <a:rPr lang="en-US" sz="800" dirty="0">
                <a:effectLst/>
                <a:latin typeface="Arial" panose="020B0604020202020204" pitchFamily="34" charset="0"/>
                <a:ea typeface="Times New Roman" panose="02020603050405020304" pitchFamily="18" charset="0"/>
                <a:cs typeface="Arial" panose="020B0604020202020204" pitchFamily="34" charset="0"/>
              </a:rPr>
              <a:t>, S. (2022). The kynurenine pathway and cancer: Why keep it simple when you can make it complicated. </a:t>
            </a:r>
            <a:r>
              <a:rPr lang="en-US" sz="800" i="1" dirty="0">
                <a:effectLst/>
                <a:latin typeface="Arial" panose="020B0604020202020204" pitchFamily="34" charset="0"/>
                <a:ea typeface="Times New Roman" panose="02020603050405020304" pitchFamily="18" charset="0"/>
                <a:cs typeface="Arial" panose="020B0604020202020204" pitchFamily="34" charset="0"/>
              </a:rPr>
              <a:t>Cancers</a:t>
            </a:r>
            <a:r>
              <a:rPr lang="en-US" sz="800" dirty="0">
                <a:effectLst/>
                <a:latin typeface="Arial" panose="020B0604020202020204" pitchFamily="34" charset="0"/>
                <a:ea typeface="Times New Roman" panose="02020603050405020304" pitchFamily="18" charset="0"/>
                <a:cs typeface="Arial" panose="020B0604020202020204" pitchFamily="34" charset="0"/>
              </a:rPr>
              <a:t>, </a:t>
            </a:r>
            <a:r>
              <a:rPr lang="en-US" sz="800" i="1" dirty="0">
                <a:effectLst/>
                <a:latin typeface="Arial" panose="020B0604020202020204" pitchFamily="34" charset="0"/>
                <a:ea typeface="Times New Roman" panose="02020603050405020304" pitchFamily="18" charset="0"/>
                <a:cs typeface="Arial" panose="020B0604020202020204" pitchFamily="34" charset="0"/>
              </a:rPr>
              <a:t>14</a:t>
            </a:r>
            <a:r>
              <a:rPr lang="en-US" sz="800" dirty="0">
                <a:effectLst/>
                <a:latin typeface="Arial" panose="020B0604020202020204" pitchFamily="34" charset="0"/>
                <a:ea typeface="Times New Roman" panose="02020603050405020304" pitchFamily="18" charset="0"/>
                <a:cs typeface="Arial" panose="020B0604020202020204" pitchFamily="34" charset="0"/>
              </a:rPr>
              <a:t>(11), 2793. https://doi.org/10.3390/cancers14112793 </a:t>
            </a:r>
          </a:p>
          <a:p>
            <a:pPr marL="342900" marR="0" lvl="0" indent="-342900">
              <a:buFont typeface="Symbol" panose="05050102010706020507" pitchFamily="18" charset="2"/>
              <a:buChar char=""/>
            </a:pPr>
            <a:r>
              <a:rPr lang="es-419" sz="800" dirty="0" err="1">
                <a:effectLst/>
                <a:latin typeface="Arial" panose="020B0604020202020204" pitchFamily="34" charset="0"/>
                <a:ea typeface="Times New Roman" panose="02020603050405020304" pitchFamily="18" charset="0"/>
                <a:cs typeface="Arial" panose="020B0604020202020204" pitchFamily="34" charset="0"/>
              </a:rPr>
              <a:t>Gu</a:t>
            </a:r>
            <a:r>
              <a:rPr lang="es-419" sz="800" dirty="0">
                <a:effectLst/>
                <a:latin typeface="Arial" panose="020B0604020202020204" pitchFamily="34" charset="0"/>
                <a:ea typeface="Times New Roman" panose="02020603050405020304" pitchFamily="18" charset="0"/>
                <a:cs typeface="Arial" panose="020B0604020202020204" pitchFamily="34" charset="0"/>
              </a:rPr>
              <a:t>, Z., </a:t>
            </a:r>
            <a:r>
              <a:rPr lang="es-419" sz="800" dirty="0" err="1">
                <a:effectLst/>
                <a:latin typeface="Arial" panose="020B0604020202020204" pitchFamily="34" charset="0"/>
                <a:ea typeface="Times New Roman" panose="02020603050405020304" pitchFamily="18" charset="0"/>
                <a:cs typeface="Arial" panose="020B0604020202020204" pitchFamily="34" charset="0"/>
              </a:rPr>
              <a:t>Xu</a:t>
            </a:r>
            <a:r>
              <a:rPr lang="es-419" sz="800" dirty="0">
                <a:effectLst/>
                <a:latin typeface="Arial" panose="020B0604020202020204" pitchFamily="34" charset="0"/>
                <a:ea typeface="Times New Roman" panose="02020603050405020304" pitchFamily="18" charset="0"/>
                <a:cs typeface="Arial" panose="020B0604020202020204" pitchFamily="34" charset="0"/>
              </a:rPr>
              <a:t>, S., </a:t>
            </a:r>
            <a:r>
              <a:rPr lang="es-419" sz="800" dirty="0" err="1">
                <a:effectLst/>
                <a:latin typeface="Arial" panose="020B0604020202020204" pitchFamily="34" charset="0"/>
                <a:ea typeface="Times New Roman" panose="02020603050405020304" pitchFamily="18" charset="0"/>
                <a:cs typeface="Arial" panose="020B0604020202020204" pitchFamily="34" charset="0"/>
              </a:rPr>
              <a:t>Guo</a:t>
            </a:r>
            <a:r>
              <a:rPr lang="es-419" sz="800" dirty="0">
                <a:effectLst/>
                <a:latin typeface="Arial" panose="020B0604020202020204" pitchFamily="34" charset="0"/>
                <a:ea typeface="Times New Roman" panose="02020603050405020304" pitchFamily="18" charset="0"/>
                <a:cs typeface="Arial" panose="020B0604020202020204" pitchFamily="34" charset="0"/>
              </a:rPr>
              <a:t>, Z., &amp; Liu, Z. (2022). </a:t>
            </a:r>
            <a:r>
              <a:rPr lang="en-US" sz="800" dirty="0">
                <a:effectLst/>
                <a:latin typeface="Arial" panose="020B0604020202020204" pitchFamily="34" charset="0"/>
                <a:ea typeface="Times New Roman" panose="02020603050405020304" pitchFamily="18" charset="0"/>
                <a:cs typeface="Arial" panose="020B0604020202020204" pitchFamily="34" charset="0"/>
              </a:rPr>
              <a:t>Rational development of molecularly imprinted nanoparticles for blocking PD-1/PD-L1 axis. </a:t>
            </a:r>
            <a:r>
              <a:rPr lang="en-US" sz="800" i="1" dirty="0">
                <a:effectLst/>
                <a:latin typeface="Arial" panose="020B0604020202020204" pitchFamily="34" charset="0"/>
                <a:ea typeface="Times New Roman" panose="02020603050405020304" pitchFamily="18" charset="0"/>
                <a:cs typeface="Arial" panose="020B0604020202020204" pitchFamily="34" charset="0"/>
              </a:rPr>
              <a:t>Chemical Science</a:t>
            </a:r>
            <a:r>
              <a:rPr lang="en-US" sz="800" dirty="0">
                <a:effectLst/>
                <a:latin typeface="Arial" panose="020B0604020202020204" pitchFamily="34" charset="0"/>
                <a:ea typeface="Times New Roman" panose="02020603050405020304" pitchFamily="18" charset="0"/>
                <a:cs typeface="Arial" panose="020B0604020202020204" pitchFamily="34" charset="0"/>
              </a:rPr>
              <a:t>, </a:t>
            </a:r>
            <a:r>
              <a:rPr lang="en-US" sz="800" i="1" dirty="0">
                <a:effectLst/>
                <a:latin typeface="Arial" panose="020B0604020202020204" pitchFamily="34" charset="0"/>
                <a:ea typeface="Times New Roman" panose="02020603050405020304" pitchFamily="18" charset="0"/>
                <a:cs typeface="Arial" panose="020B0604020202020204" pitchFamily="34" charset="0"/>
              </a:rPr>
              <a:t>13</a:t>
            </a:r>
            <a:r>
              <a:rPr lang="en-US" sz="800" dirty="0">
                <a:effectLst/>
                <a:latin typeface="Arial" panose="020B0604020202020204" pitchFamily="34" charset="0"/>
                <a:ea typeface="Times New Roman" panose="02020603050405020304" pitchFamily="18" charset="0"/>
                <a:cs typeface="Arial" panose="020B0604020202020204" pitchFamily="34" charset="0"/>
              </a:rPr>
              <a:t>(36), 10897–10903. https://doi.org/10.1039/d2sc03412c </a:t>
            </a:r>
          </a:p>
          <a:p>
            <a:pPr marL="342900" marR="0" lvl="0" indent="-342900">
              <a:buFont typeface="Symbol" panose="05050102010706020507" pitchFamily="18" charset="2"/>
              <a:buChar char=""/>
            </a:pPr>
            <a:r>
              <a:rPr lang="en-US" sz="800" dirty="0" err="1">
                <a:effectLst/>
                <a:latin typeface="Arial" panose="020B0604020202020204" pitchFamily="34" charset="0"/>
                <a:ea typeface="Times New Roman" panose="02020603050405020304" pitchFamily="18" charset="0"/>
                <a:cs typeface="Arial" panose="020B0604020202020204" pitchFamily="34" charset="0"/>
              </a:rPr>
              <a:t>Gruosso</a:t>
            </a:r>
            <a:r>
              <a:rPr lang="en-US" sz="800" dirty="0">
                <a:effectLst/>
                <a:latin typeface="Arial" panose="020B0604020202020204" pitchFamily="34" charset="0"/>
                <a:ea typeface="Times New Roman" panose="02020603050405020304" pitchFamily="18" charset="0"/>
                <a:cs typeface="Arial" panose="020B0604020202020204" pitchFamily="34" charset="0"/>
              </a:rPr>
              <a:t>, T., </a:t>
            </a:r>
            <a:r>
              <a:rPr lang="en-US" sz="800" dirty="0" err="1">
                <a:effectLst/>
                <a:latin typeface="Arial" panose="020B0604020202020204" pitchFamily="34" charset="0"/>
                <a:ea typeface="Times New Roman" panose="02020603050405020304" pitchFamily="18" charset="0"/>
                <a:cs typeface="Arial" panose="020B0604020202020204" pitchFamily="34" charset="0"/>
              </a:rPr>
              <a:t>Gigoux</a:t>
            </a:r>
            <a:r>
              <a:rPr lang="en-US" sz="800" dirty="0">
                <a:effectLst/>
                <a:latin typeface="Arial" panose="020B0604020202020204" pitchFamily="34" charset="0"/>
                <a:ea typeface="Times New Roman" panose="02020603050405020304" pitchFamily="18" charset="0"/>
                <a:cs typeface="Arial" panose="020B0604020202020204" pitchFamily="34" charset="0"/>
              </a:rPr>
              <a:t>, M., </a:t>
            </a:r>
            <a:r>
              <a:rPr lang="en-US" sz="800" dirty="0" err="1">
                <a:effectLst/>
                <a:latin typeface="Arial" panose="020B0604020202020204" pitchFamily="34" charset="0"/>
                <a:ea typeface="Times New Roman" panose="02020603050405020304" pitchFamily="18" charset="0"/>
                <a:cs typeface="Arial" panose="020B0604020202020204" pitchFamily="34" charset="0"/>
              </a:rPr>
              <a:t>Manem</a:t>
            </a:r>
            <a:r>
              <a:rPr lang="en-US" sz="800" dirty="0">
                <a:effectLst/>
                <a:latin typeface="Arial" panose="020B0604020202020204" pitchFamily="34" charset="0"/>
                <a:ea typeface="Times New Roman" panose="02020603050405020304" pitchFamily="18" charset="0"/>
                <a:cs typeface="Arial" panose="020B0604020202020204" pitchFamily="34" charset="0"/>
              </a:rPr>
              <a:t>, V. S. K., Bertos, N., </a:t>
            </a:r>
            <a:r>
              <a:rPr lang="en-US" sz="800" dirty="0" err="1">
                <a:effectLst/>
                <a:latin typeface="Arial" panose="020B0604020202020204" pitchFamily="34" charset="0"/>
                <a:ea typeface="Times New Roman" panose="02020603050405020304" pitchFamily="18" charset="0"/>
                <a:cs typeface="Arial" panose="020B0604020202020204" pitchFamily="34" charset="0"/>
              </a:rPr>
              <a:t>Zuo</a:t>
            </a:r>
            <a:r>
              <a:rPr lang="en-US" sz="800" dirty="0">
                <a:effectLst/>
                <a:latin typeface="Arial" panose="020B0604020202020204" pitchFamily="34" charset="0"/>
                <a:ea typeface="Times New Roman" panose="02020603050405020304" pitchFamily="18" charset="0"/>
                <a:cs typeface="Arial" panose="020B0604020202020204" pitchFamily="34" charset="0"/>
              </a:rPr>
              <a:t>, D., </a:t>
            </a:r>
            <a:r>
              <a:rPr lang="en-US" sz="800" dirty="0" err="1">
                <a:effectLst/>
                <a:latin typeface="Arial" panose="020B0604020202020204" pitchFamily="34" charset="0"/>
                <a:ea typeface="Times New Roman" panose="02020603050405020304" pitchFamily="18" charset="0"/>
                <a:cs typeface="Arial" panose="020B0604020202020204" pitchFamily="34" charset="0"/>
              </a:rPr>
              <a:t>Perlitch</a:t>
            </a:r>
            <a:r>
              <a:rPr lang="en-US" sz="800" dirty="0">
                <a:effectLst/>
                <a:latin typeface="Arial" panose="020B0604020202020204" pitchFamily="34" charset="0"/>
                <a:ea typeface="Times New Roman" panose="02020603050405020304" pitchFamily="18" charset="0"/>
                <a:cs typeface="Arial" panose="020B0604020202020204" pitchFamily="34" charset="0"/>
              </a:rPr>
              <a:t>, I., Saleh, S. M. I., Zhao, H., </a:t>
            </a:r>
            <a:r>
              <a:rPr lang="en-US" sz="800" dirty="0" err="1">
                <a:effectLst/>
                <a:latin typeface="Arial" panose="020B0604020202020204" pitchFamily="34" charset="0"/>
                <a:ea typeface="Times New Roman" panose="02020603050405020304" pitchFamily="18" charset="0"/>
                <a:cs typeface="Arial" panose="020B0604020202020204" pitchFamily="34" charset="0"/>
              </a:rPr>
              <a:t>Souleimanova</a:t>
            </a:r>
            <a:r>
              <a:rPr lang="en-US" sz="800" dirty="0">
                <a:effectLst/>
                <a:latin typeface="Arial" panose="020B0604020202020204" pitchFamily="34" charset="0"/>
                <a:ea typeface="Times New Roman" panose="02020603050405020304" pitchFamily="18" charset="0"/>
                <a:cs typeface="Arial" panose="020B0604020202020204" pitchFamily="34" charset="0"/>
              </a:rPr>
              <a:t>, M., Johnson, R. M., Monette, A., Ramos, V. M., Hallett, M. T., Stagg, J., Lapointe, R., </a:t>
            </a:r>
            <a:r>
              <a:rPr lang="en-US" sz="800" dirty="0" err="1">
                <a:effectLst/>
                <a:latin typeface="Arial" panose="020B0604020202020204" pitchFamily="34" charset="0"/>
                <a:ea typeface="Times New Roman" panose="02020603050405020304" pitchFamily="18" charset="0"/>
                <a:cs typeface="Arial" panose="020B0604020202020204" pitchFamily="34" charset="0"/>
              </a:rPr>
              <a:t>Omeroglu</a:t>
            </a:r>
            <a:r>
              <a:rPr lang="en-US" sz="800" dirty="0">
                <a:effectLst/>
                <a:latin typeface="Arial" panose="020B0604020202020204" pitchFamily="34" charset="0"/>
                <a:ea typeface="Times New Roman" panose="02020603050405020304" pitchFamily="18" charset="0"/>
                <a:cs typeface="Arial" panose="020B0604020202020204" pitchFamily="34" charset="0"/>
              </a:rPr>
              <a:t>, A., </a:t>
            </a:r>
            <a:r>
              <a:rPr lang="en-US" sz="800" dirty="0" err="1">
                <a:effectLst/>
                <a:latin typeface="Arial" panose="020B0604020202020204" pitchFamily="34" charset="0"/>
                <a:ea typeface="Times New Roman" panose="02020603050405020304" pitchFamily="18" charset="0"/>
                <a:cs typeface="Arial" panose="020B0604020202020204" pitchFamily="34" charset="0"/>
              </a:rPr>
              <a:t>Meterissian</a:t>
            </a:r>
            <a:r>
              <a:rPr lang="en-US" sz="800" dirty="0">
                <a:effectLst/>
                <a:latin typeface="Arial" panose="020B0604020202020204" pitchFamily="34" charset="0"/>
                <a:ea typeface="Times New Roman" panose="02020603050405020304" pitchFamily="18" charset="0"/>
                <a:cs typeface="Arial" panose="020B0604020202020204" pitchFamily="34" charset="0"/>
              </a:rPr>
              <a:t>, S., </a:t>
            </a:r>
            <a:r>
              <a:rPr lang="en-US" sz="800" dirty="0" err="1">
                <a:effectLst/>
                <a:latin typeface="Arial" panose="020B0604020202020204" pitchFamily="34" charset="0"/>
                <a:ea typeface="Times New Roman" panose="02020603050405020304" pitchFamily="18" charset="0"/>
                <a:cs typeface="Arial" panose="020B0604020202020204" pitchFamily="34" charset="0"/>
              </a:rPr>
              <a:t>Buisseret</a:t>
            </a:r>
            <a:r>
              <a:rPr lang="en-US" sz="800" dirty="0">
                <a:effectLst/>
                <a:latin typeface="Arial" panose="020B0604020202020204" pitchFamily="34" charset="0"/>
                <a:ea typeface="Times New Roman" panose="02020603050405020304" pitchFamily="18" charset="0"/>
                <a:cs typeface="Arial" panose="020B0604020202020204" pitchFamily="34" charset="0"/>
              </a:rPr>
              <a:t>, L., </a:t>
            </a:r>
            <a:r>
              <a:rPr lang="en-US" sz="800" dirty="0" err="1">
                <a:effectLst/>
                <a:latin typeface="Arial" panose="020B0604020202020204" pitchFamily="34" charset="0"/>
                <a:ea typeface="Times New Roman" panose="02020603050405020304" pitchFamily="18" charset="0"/>
                <a:cs typeface="Arial" panose="020B0604020202020204" pitchFamily="34" charset="0"/>
              </a:rPr>
              <a:t>Eynden</a:t>
            </a:r>
            <a:r>
              <a:rPr lang="en-US" sz="800" dirty="0">
                <a:effectLst/>
                <a:latin typeface="Arial" panose="020B0604020202020204" pitchFamily="34" charset="0"/>
                <a:ea typeface="Times New Roman" panose="02020603050405020304" pitchFamily="18" charset="0"/>
                <a:cs typeface="Arial" panose="020B0604020202020204" pitchFamily="34" charset="0"/>
              </a:rPr>
              <a:t>, G. V. den, … Park, M. (2019, April 5). </a:t>
            </a:r>
            <a:r>
              <a:rPr lang="en-US" sz="800" i="1" dirty="0">
                <a:effectLst/>
                <a:latin typeface="Arial" panose="020B0604020202020204" pitchFamily="34" charset="0"/>
                <a:ea typeface="Times New Roman" panose="02020603050405020304" pitchFamily="18" charset="0"/>
                <a:cs typeface="Arial" panose="020B0604020202020204" pitchFamily="34" charset="0"/>
              </a:rPr>
              <a:t>Spatially distinct tumor immune microenvironments stratify triple-negative breast cancers</a:t>
            </a:r>
            <a:r>
              <a:rPr lang="en-US" sz="800" dirty="0">
                <a:effectLst/>
                <a:latin typeface="Arial" panose="020B0604020202020204" pitchFamily="34" charset="0"/>
                <a:ea typeface="Times New Roman" panose="02020603050405020304" pitchFamily="18" charset="0"/>
                <a:cs typeface="Arial" panose="020B0604020202020204" pitchFamily="34" charset="0"/>
              </a:rPr>
              <a:t>. The Journal of Clinical Investigation. https://www.jci.org/articles/view/96313#F10 </a:t>
            </a:r>
          </a:p>
          <a:p>
            <a:pPr marL="342900" marR="0" lvl="0" indent="-342900">
              <a:spcBef>
                <a:spcPts val="0"/>
              </a:spcBef>
              <a:spcAft>
                <a:spcPts val="0"/>
              </a:spcAft>
              <a:buFont typeface="Symbol" panose="05050102010706020507" pitchFamily="18" charset="2"/>
              <a:buChar char=""/>
            </a:pPr>
            <a:r>
              <a:rPr lang="en-US" sz="800" kern="100" dirty="0">
                <a:effectLst/>
                <a:latin typeface="Arial" panose="020B0604020202020204" pitchFamily="34" charset="0"/>
                <a:ea typeface="Aptos" panose="020B0004020202020204" pitchFamily="34" charset="0"/>
                <a:cs typeface="Arial" panose="020B0604020202020204" pitchFamily="34" charset="0"/>
              </a:rPr>
              <a:t>Hanahan, D., &amp; </a:t>
            </a:r>
            <a:r>
              <a:rPr lang="en-US" sz="800" kern="100" dirty="0" err="1">
                <a:effectLst/>
                <a:latin typeface="Arial" panose="020B0604020202020204" pitchFamily="34" charset="0"/>
                <a:ea typeface="Aptos" panose="020B0004020202020204" pitchFamily="34" charset="0"/>
                <a:cs typeface="Arial" panose="020B0604020202020204" pitchFamily="34" charset="0"/>
              </a:rPr>
              <a:t>Coussens</a:t>
            </a:r>
            <a:r>
              <a:rPr lang="en-US" sz="800" kern="100" dirty="0">
                <a:effectLst/>
                <a:latin typeface="Arial" panose="020B0604020202020204" pitchFamily="34" charset="0"/>
                <a:ea typeface="Aptos" panose="020B0004020202020204" pitchFamily="34" charset="0"/>
                <a:cs typeface="Arial" panose="020B0604020202020204" pitchFamily="34" charset="0"/>
              </a:rPr>
              <a:t>, L. M. (2012). Accessories to the crime: Functions of cells recruited to the tumor microenvironment. </a:t>
            </a:r>
            <a:r>
              <a:rPr lang="en-US" sz="800" i="1" kern="100" dirty="0">
                <a:effectLst/>
                <a:latin typeface="Arial" panose="020B0604020202020204" pitchFamily="34" charset="0"/>
                <a:ea typeface="Aptos" panose="020B0004020202020204" pitchFamily="34" charset="0"/>
                <a:cs typeface="Arial" panose="020B0604020202020204" pitchFamily="34" charset="0"/>
              </a:rPr>
              <a:t>Cancer Cell</a:t>
            </a:r>
            <a:r>
              <a:rPr lang="en-US" sz="800" kern="100" dirty="0">
                <a:effectLst/>
                <a:latin typeface="Arial" panose="020B0604020202020204" pitchFamily="34" charset="0"/>
                <a:ea typeface="Aptos" panose="020B0004020202020204" pitchFamily="34" charset="0"/>
                <a:cs typeface="Arial" panose="020B0604020202020204" pitchFamily="34" charset="0"/>
              </a:rPr>
              <a:t>, </a:t>
            </a:r>
            <a:r>
              <a:rPr lang="en-US" sz="800" i="1" kern="100" dirty="0">
                <a:effectLst/>
                <a:latin typeface="Arial" panose="020B0604020202020204" pitchFamily="34" charset="0"/>
                <a:ea typeface="Aptos" panose="020B0004020202020204" pitchFamily="34" charset="0"/>
                <a:cs typeface="Arial" panose="020B0604020202020204" pitchFamily="34" charset="0"/>
              </a:rPr>
              <a:t>21</a:t>
            </a:r>
            <a:r>
              <a:rPr lang="en-US" sz="800" kern="100" dirty="0">
                <a:effectLst/>
                <a:latin typeface="Arial" panose="020B0604020202020204" pitchFamily="34" charset="0"/>
                <a:ea typeface="Aptos" panose="020B0004020202020204" pitchFamily="34" charset="0"/>
                <a:cs typeface="Arial" panose="020B0604020202020204" pitchFamily="34" charset="0"/>
              </a:rPr>
              <a:t>(3), 309–322. https://doi.org/10.1016/j.ccr.2012.02.022 </a:t>
            </a:r>
          </a:p>
          <a:p>
            <a:pPr marL="342900" marR="0" lvl="0" indent="-342900">
              <a:spcBef>
                <a:spcPts val="0"/>
              </a:spcBef>
              <a:spcAft>
                <a:spcPts val="0"/>
              </a:spcAft>
              <a:buFont typeface="Symbol" panose="05050102010706020507" pitchFamily="18" charset="2"/>
              <a:buChar char=""/>
            </a:pPr>
            <a:r>
              <a:rPr lang="en-US" sz="800" kern="100" dirty="0">
                <a:effectLst/>
                <a:latin typeface="Arial" panose="020B0604020202020204" pitchFamily="34" charset="0"/>
                <a:ea typeface="Aptos" panose="020B0004020202020204" pitchFamily="34" charset="0"/>
                <a:cs typeface="Arial" panose="020B0604020202020204" pitchFamily="34" charset="0"/>
              </a:rPr>
              <a:t>Hsu, J.-Y., Chang, C.-J., &amp; Cheng, J.-S. (2022). Survival, treatment regimens and medical costs of women newly diagnosed with metastatic triple-negative breast cancer. </a:t>
            </a:r>
            <a:r>
              <a:rPr lang="en-US" sz="800" i="1" kern="100" dirty="0">
                <a:effectLst/>
                <a:latin typeface="Arial" panose="020B0604020202020204" pitchFamily="34" charset="0"/>
                <a:ea typeface="Aptos" panose="020B0004020202020204" pitchFamily="34" charset="0"/>
                <a:cs typeface="Arial" panose="020B0604020202020204" pitchFamily="34" charset="0"/>
              </a:rPr>
              <a:t>Scientific Reports</a:t>
            </a:r>
            <a:r>
              <a:rPr lang="en-US" sz="800" kern="100" dirty="0">
                <a:effectLst/>
                <a:latin typeface="Arial" panose="020B0604020202020204" pitchFamily="34" charset="0"/>
                <a:ea typeface="Aptos" panose="020B0004020202020204" pitchFamily="34" charset="0"/>
                <a:cs typeface="Arial" panose="020B0604020202020204" pitchFamily="34" charset="0"/>
              </a:rPr>
              <a:t>, </a:t>
            </a:r>
            <a:r>
              <a:rPr lang="en-US" sz="800" i="1" kern="100" dirty="0">
                <a:effectLst/>
                <a:latin typeface="Arial" panose="020B0604020202020204" pitchFamily="34" charset="0"/>
                <a:ea typeface="Aptos" panose="020B0004020202020204" pitchFamily="34" charset="0"/>
                <a:cs typeface="Arial" panose="020B0604020202020204" pitchFamily="34" charset="0"/>
              </a:rPr>
              <a:t>12</a:t>
            </a:r>
            <a:r>
              <a:rPr lang="en-US" sz="800" kern="100" dirty="0">
                <a:effectLst/>
                <a:latin typeface="Arial" panose="020B0604020202020204" pitchFamily="34" charset="0"/>
                <a:ea typeface="Aptos" panose="020B0004020202020204" pitchFamily="34" charset="0"/>
                <a:cs typeface="Arial" panose="020B0604020202020204" pitchFamily="34" charset="0"/>
              </a:rPr>
              <a:t>(1). https://doi.org/10.1038/s41598-021-04316-2 </a:t>
            </a:r>
          </a:p>
          <a:p>
            <a:pPr marL="342900" marR="0" lvl="0" indent="-342900">
              <a:spcBef>
                <a:spcPts val="0"/>
              </a:spcBef>
              <a:spcAft>
                <a:spcPts val="0"/>
              </a:spcAft>
              <a:buFont typeface="Symbol" panose="05050102010706020507" pitchFamily="18" charset="2"/>
              <a:buChar char=""/>
            </a:pPr>
            <a:r>
              <a:rPr lang="en-US" sz="800" kern="100" dirty="0">
                <a:effectLst/>
                <a:highlight>
                  <a:srgbClr val="FFFFFF"/>
                </a:highlight>
                <a:latin typeface="Arial" panose="020B0604020202020204" pitchFamily="34" charset="0"/>
                <a:ea typeface="Aptos" panose="020B0004020202020204" pitchFamily="34" charset="0"/>
                <a:cs typeface="Arial" panose="020B0604020202020204" pitchFamily="34" charset="0"/>
              </a:rPr>
              <a:t>Li, P., Wu, R., Li, K., Yuan, W., Zeng, C., Zhang, Y., Wang, X., Zhu, X., Zhou, J., Li, P., &amp; Gao, Y. (2021). IDO Inhibition Facilitates Antitumor Immunity of Vγ9Vδ2 T Cells in Triple-Negative Breast Cancer. </a:t>
            </a:r>
            <a:r>
              <a:rPr lang="en-US" sz="800" i="1" kern="100" dirty="0">
                <a:effectLst/>
                <a:highlight>
                  <a:srgbClr val="FFFFFF"/>
                </a:highlight>
                <a:latin typeface="Arial" panose="020B0604020202020204" pitchFamily="34" charset="0"/>
                <a:ea typeface="Aptos" panose="020B0004020202020204" pitchFamily="34" charset="0"/>
                <a:cs typeface="Arial" panose="020B0604020202020204" pitchFamily="34" charset="0"/>
              </a:rPr>
              <a:t>Frontiers in oncology</a:t>
            </a:r>
            <a:r>
              <a:rPr lang="en-US" sz="800" kern="100" dirty="0">
                <a:effectLst/>
                <a:highlight>
                  <a:srgbClr val="FFFFFF"/>
                </a:highlight>
                <a:latin typeface="Arial" panose="020B0604020202020204" pitchFamily="34" charset="0"/>
                <a:ea typeface="Aptos" panose="020B0004020202020204" pitchFamily="34" charset="0"/>
                <a:cs typeface="Arial" panose="020B0604020202020204" pitchFamily="34" charset="0"/>
              </a:rPr>
              <a:t>, </a:t>
            </a:r>
            <a:r>
              <a:rPr lang="en-US" sz="800" i="1" kern="100" dirty="0">
                <a:effectLst/>
                <a:highlight>
                  <a:srgbClr val="FFFFFF"/>
                </a:highlight>
                <a:latin typeface="Arial" panose="020B0604020202020204" pitchFamily="34" charset="0"/>
                <a:ea typeface="Aptos" panose="020B0004020202020204" pitchFamily="34" charset="0"/>
                <a:cs typeface="Arial" panose="020B0604020202020204" pitchFamily="34" charset="0"/>
              </a:rPr>
              <a:t>11</a:t>
            </a:r>
            <a:r>
              <a:rPr lang="en-US" sz="800" kern="100" dirty="0">
                <a:effectLst/>
                <a:highlight>
                  <a:srgbClr val="FFFFFF"/>
                </a:highlight>
                <a:latin typeface="Arial" panose="020B0604020202020204" pitchFamily="34" charset="0"/>
                <a:ea typeface="Aptos" panose="020B0004020202020204" pitchFamily="34" charset="0"/>
                <a:cs typeface="Arial" panose="020B0604020202020204" pitchFamily="34" charset="0"/>
              </a:rPr>
              <a:t>, 679517. </a:t>
            </a:r>
            <a:r>
              <a:rPr lang="en-US" sz="800" kern="100" dirty="0">
                <a:effectLst/>
                <a:highlight>
                  <a:srgbClr val="FFFFFF"/>
                </a:highlight>
                <a:latin typeface="Arial" panose="020B0604020202020204" pitchFamily="34" charset="0"/>
                <a:ea typeface="Aptos" panose="020B00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https://doi.org/10.3389/fonc.2021.679517</a:t>
            </a:r>
            <a:endParaRPr lang="en-US" sz="800" kern="100" dirty="0">
              <a:effectLst/>
              <a:highlight>
                <a:srgbClr val="FFFFFF"/>
              </a:highlight>
              <a:latin typeface="Arial" panose="020B0604020202020204" pitchFamily="34" charset="0"/>
              <a:ea typeface="Aptos" panose="020B0004020202020204" pitchFamily="34" charset="0"/>
              <a:cs typeface="Arial" panose="020B0604020202020204" pitchFamily="34" charset="0"/>
            </a:endParaRPr>
          </a:p>
          <a:p>
            <a:pPr marL="342900" indent="-342900">
              <a:buFont typeface="Symbol" panose="05050102010706020507" pitchFamily="18" charset="2"/>
              <a:buChar char=""/>
            </a:pPr>
            <a:r>
              <a:rPr lang="en-US" sz="900" kern="100" dirty="0">
                <a:effectLst/>
                <a:latin typeface="Arial" panose="020B0604020202020204" pitchFamily="34" charset="0"/>
                <a:ea typeface="Aptos" panose="020B0004020202020204" pitchFamily="34" charset="0"/>
                <a:cs typeface="Arial" panose="020B0604020202020204" pitchFamily="34" charset="0"/>
              </a:rPr>
              <a:t>Liu, B. (2005). </a:t>
            </a:r>
            <a:r>
              <a:rPr lang="en-US" sz="900" i="1" kern="100" dirty="0">
                <a:effectLst/>
                <a:latin typeface="Arial" panose="020B0604020202020204" pitchFamily="34" charset="0"/>
                <a:ea typeface="Aptos" panose="020B0004020202020204" pitchFamily="34" charset="0"/>
                <a:cs typeface="Arial" panose="020B0604020202020204" pitchFamily="34" charset="0"/>
              </a:rPr>
              <a:t>Computational modeling of biological pathways</a:t>
            </a:r>
            <a:r>
              <a:rPr lang="en-US" sz="900" kern="100" dirty="0">
                <a:effectLst/>
                <a:latin typeface="Arial" panose="020B0604020202020204" pitchFamily="34" charset="0"/>
                <a:ea typeface="Aptos" panose="020B0004020202020204" pitchFamily="34" charset="0"/>
                <a:cs typeface="Arial" panose="020B0604020202020204" pitchFamily="34" charset="0"/>
              </a:rPr>
              <a:t> (By National University of Singapore). </a:t>
            </a:r>
            <a:r>
              <a:rPr lang="en-US" sz="900" kern="100" dirty="0">
                <a:effectLst/>
                <a:latin typeface="Arial" panose="020B0604020202020204" pitchFamily="34" charset="0"/>
                <a:ea typeface="Times New Roman" panose="02020603050405020304" pitchFamily="18" charset="0"/>
                <a:cs typeface="Arial" panose="020B0604020202020204" pitchFamily="34" charset="0"/>
              </a:rPr>
              <a:t>https://www.cs.cmu.edu/~liubing/publication/liubing-hyp.pdf</a:t>
            </a:r>
            <a:endParaRPr lang="en-US" sz="900" kern="100" dirty="0">
              <a:effectLst/>
              <a:latin typeface="Arial" panose="020B0604020202020204" pitchFamily="34" charset="0"/>
              <a:ea typeface="Aptos" panose="020B0004020202020204" pitchFamily="34" charset="0"/>
              <a:cs typeface="Arial" panose="020B0604020202020204" pitchFamily="34" charset="0"/>
            </a:endParaRPr>
          </a:p>
          <a:p>
            <a:pPr marR="0" lvl="0">
              <a:spcBef>
                <a:spcPts val="0"/>
              </a:spcBef>
              <a:spcAft>
                <a:spcPts val="0"/>
              </a:spcAft>
            </a:pPr>
            <a:endParaRPr lang="en-US" sz="8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800" kern="100" dirty="0" err="1">
                <a:effectLst/>
                <a:latin typeface="Arial" panose="020B0604020202020204" pitchFamily="34" charset="0"/>
                <a:ea typeface="Aptos" panose="020B0004020202020204" pitchFamily="34" charset="0"/>
                <a:cs typeface="Arial" panose="020B0604020202020204" pitchFamily="34" charset="0"/>
              </a:rPr>
              <a:t>Plava</a:t>
            </a:r>
            <a:r>
              <a:rPr lang="en-US" sz="800" kern="100" dirty="0">
                <a:effectLst/>
                <a:latin typeface="Arial" panose="020B0604020202020204" pitchFamily="34" charset="0"/>
                <a:ea typeface="Aptos" panose="020B0004020202020204" pitchFamily="34" charset="0"/>
                <a:cs typeface="Arial" panose="020B0604020202020204" pitchFamily="34" charset="0"/>
              </a:rPr>
              <a:t>, J., </a:t>
            </a:r>
            <a:r>
              <a:rPr lang="en-US" sz="800" kern="100" dirty="0" err="1">
                <a:effectLst/>
                <a:latin typeface="Arial" panose="020B0604020202020204" pitchFamily="34" charset="0"/>
                <a:ea typeface="Aptos" panose="020B0004020202020204" pitchFamily="34" charset="0"/>
                <a:cs typeface="Arial" panose="020B0604020202020204" pitchFamily="34" charset="0"/>
              </a:rPr>
              <a:t>Cihova</a:t>
            </a:r>
            <a:r>
              <a:rPr lang="en-US" sz="800" kern="100" dirty="0">
                <a:effectLst/>
                <a:latin typeface="Arial" panose="020B0604020202020204" pitchFamily="34" charset="0"/>
                <a:ea typeface="Aptos" panose="020B0004020202020204" pitchFamily="34" charset="0"/>
                <a:cs typeface="Arial" panose="020B0604020202020204" pitchFamily="34" charset="0"/>
              </a:rPr>
              <a:t>, M., </a:t>
            </a:r>
            <a:r>
              <a:rPr lang="en-US" sz="800" kern="100" dirty="0" err="1">
                <a:effectLst/>
                <a:latin typeface="Arial" panose="020B0604020202020204" pitchFamily="34" charset="0"/>
                <a:ea typeface="Aptos" panose="020B0004020202020204" pitchFamily="34" charset="0"/>
                <a:cs typeface="Arial" panose="020B0604020202020204" pitchFamily="34" charset="0"/>
              </a:rPr>
              <a:t>Burikova</a:t>
            </a:r>
            <a:r>
              <a:rPr lang="en-US" sz="800" kern="100" dirty="0">
                <a:effectLst/>
                <a:latin typeface="Arial" panose="020B0604020202020204" pitchFamily="34" charset="0"/>
                <a:ea typeface="Aptos" panose="020B0004020202020204" pitchFamily="34" charset="0"/>
                <a:cs typeface="Arial" panose="020B0604020202020204" pitchFamily="34" charset="0"/>
              </a:rPr>
              <a:t>, M., </a:t>
            </a:r>
            <a:r>
              <a:rPr lang="en-US" sz="800" kern="100" dirty="0" err="1">
                <a:effectLst/>
                <a:latin typeface="Arial" panose="020B0604020202020204" pitchFamily="34" charset="0"/>
                <a:ea typeface="Aptos" panose="020B0004020202020204" pitchFamily="34" charset="0"/>
                <a:cs typeface="Arial" panose="020B0604020202020204" pitchFamily="34" charset="0"/>
              </a:rPr>
              <a:t>Matuskova</a:t>
            </a:r>
            <a:r>
              <a:rPr lang="en-US" sz="800" kern="100" dirty="0">
                <a:effectLst/>
                <a:latin typeface="Arial" panose="020B0604020202020204" pitchFamily="34" charset="0"/>
                <a:ea typeface="Aptos" panose="020B0004020202020204" pitchFamily="34" charset="0"/>
                <a:cs typeface="Arial" panose="020B0604020202020204" pitchFamily="34" charset="0"/>
              </a:rPr>
              <a:t>, M., </a:t>
            </a:r>
            <a:r>
              <a:rPr lang="en-US" sz="800" kern="100" dirty="0" err="1">
                <a:effectLst/>
                <a:latin typeface="Arial" panose="020B0604020202020204" pitchFamily="34" charset="0"/>
                <a:ea typeface="Aptos" panose="020B0004020202020204" pitchFamily="34" charset="0"/>
                <a:cs typeface="Arial" panose="020B0604020202020204" pitchFamily="34" charset="0"/>
              </a:rPr>
              <a:t>Kucerova</a:t>
            </a:r>
            <a:r>
              <a:rPr lang="en-US" sz="800" kern="100" dirty="0">
                <a:effectLst/>
                <a:latin typeface="Arial" panose="020B0604020202020204" pitchFamily="34" charset="0"/>
                <a:ea typeface="Aptos" panose="020B0004020202020204" pitchFamily="34" charset="0"/>
                <a:cs typeface="Arial" panose="020B0604020202020204" pitchFamily="34" charset="0"/>
              </a:rPr>
              <a:t>, L., &amp; </a:t>
            </a:r>
            <a:r>
              <a:rPr lang="en-US" sz="800" kern="100" dirty="0" err="1">
                <a:effectLst/>
                <a:latin typeface="Arial" panose="020B0604020202020204" pitchFamily="34" charset="0"/>
                <a:ea typeface="Aptos" panose="020B0004020202020204" pitchFamily="34" charset="0"/>
                <a:cs typeface="Arial" panose="020B0604020202020204" pitchFamily="34" charset="0"/>
              </a:rPr>
              <a:t>Miklikova</a:t>
            </a:r>
            <a:r>
              <a:rPr lang="en-US" sz="800" kern="100" dirty="0">
                <a:effectLst/>
                <a:latin typeface="Arial" panose="020B0604020202020204" pitchFamily="34" charset="0"/>
                <a:ea typeface="Aptos" panose="020B0004020202020204" pitchFamily="34" charset="0"/>
                <a:cs typeface="Arial" panose="020B0604020202020204" pitchFamily="34" charset="0"/>
              </a:rPr>
              <a:t>, S. (2019). Recent advances in understanding tumor stroma-mediated chemoresistance in breast cancer. </a:t>
            </a:r>
            <a:r>
              <a:rPr lang="en-US" sz="800" i="1" kern="100" dirty="0">
                <a:effectLst/>
                <a:latin typeface="Arial" panose="020B0604020202020204" pitchFamily="34" charset="0"/>
                <a:ea typeface="Aptos" panose="020B0004020202020204" pitchFamily="34" charset="0"/>
                <a:cs typeface="Arial" panose="020B0604020202020204" pitchFamily="34" charset="0"/>
              </a:rPr>
              <a:t>Molecular Cancer</a:t>
            </a:r>
            <a:r>
              <a:rPr lang="en-US" sz="800" kern="100" dirty="0">
                <a:effectLst/>
                <a:latin typeface="Arial" panose="020B0604020202020204" pitchFamily="34" charset="0"/>
                <a:ea typeface="Aptos" panose="020B0004020202020204" pitchFamily="34" charset="0"/>
                <a:cs typeface="Arial" panose="020B0604020202020204" pitchFamily="34" charset="0"/>
              </a:rPr>
              <a:t>, </a:t>
            </a:r>
            <a:r>
              <a:rPr lang="en-US" sz="800" i="1" kern="100" dirty="0">
                <a:effectLst/>
                <a:latin typeface="Arial" panose="020B0604020202020204" pitchFamily="34" charset="0"/>
                <a:ea typeface="Aptos" panose="020B0004020202020204" pitchFamily="34" charset="0"/>
                <a:cs typeface="Arial" panose="020B0604020202020204" pitchFamily="34" charset="0"/>
              </a:rPr>
              <a:t>18</a:t>
            </a:r>
            <a:r>
              <a:rPr lang="en-US" sz="800" kern="100" dirty="0">
                <a:effectLst/>
                <a:latin typeface="Arial" panose="020B0604020202020204" pitchFamily="34" charset="0"/>
                <a:ea typeface="Aptos" panose="020B0004020202020204" pitchFamily="34" charset="0"/>
                <a:cs typeface="Arial" panose="020B0604020202020204" pitchFamily="34" charset="0"/>
              </a:rPr>
              <a:t>(1). https://doi.org/10.1186/s12943-019-0960-z </a:t>
            </a:r>
          </a:p>
          <a:p>
            <a:pPr marL="342900" marR="0" lvl="0" indent="-342900">
              <a:spcBef>
                <a:spcPts val="0"/>
              </a:spcBef>
              <a:spcAft>
                <a:spcPts val="0"/>
              </a:spcAft>
              <a:buFont typeface="Symbol" panose="05050102010706020507" pitchFamily="18" charset="2"/>
              <a:buChar char=""/>
            </a:pPr>
            <a:r>
              <a:rPr lang="en-US" sz="800" kern="100" dirty="0">
                <a:effectLst/>
                <a:latin typeface="Arial" panose="020B0604020202020204" pitchFamily="34" charset="0"/>
                <a:ea typeface="Aptos" panose="020B0004020202020204" pitchFamily="34" charset="0"/>
                <a:cs typeface="Arial" panose="020B0604020202020204" pitchFamily="34" charset="0"/>
              </a:rPr>
              <a:t>Tang, K., Wu, Y.-H., Song, Y., &amp; Yu, B. (2021). Indoleamine 2,3-dioxygenase 1 (IDO1) inhibitors in clinical trials for cancer immunotherapy. </a:t>
            </a:r>
            <a:r>
              <a:rPr lang="en-US" sz="800" i="1" kern="100" dirty="0">
                <a:effectLst/>
                <a:latin typeface="Arial" panose="020B0604020202020204" pitchFamily="34" charset="0"/>
                <a:ea typeface="Aptos" panose="020B0004020202020204" pitchFamily="34" charset="0"/>
                <a:cs typeface="Arial" panose="020B0604020202020204" pitchFamily="34" charset="0"/>
              </a:rPr>
              <a:t>Journal of Hematology &amp;amp; Oncology</a:t>
            </a:r>
            <a:r>
              <a:rPr lang="en-US" sz="800" kern="100" dirty="0">
                <a:effectLst/>
                <a:latin typeface="Arial" panose="020B0604020202020204" pitchFamily="34" charset="0"/>
                <a:ea typeface="Aptos" panose="020B0004020202020204" pitchFamily="34" charset="0"/>
                <a:cs typeface="Arial" panose="020B0604020202020204" pitchFamily="34" charset="0"/>
              </a:rPr>
              <a:t>, </a:t>
            </a:r>
            <a:r>
              <a:rPr lang="en-US" sz="800" i="1" kern="100" dirty="0">
                <a:effectLst/>
                <a:latin typeface="Arial" panose="020B0604020202020204" pitchFamily="34" charset="0"/>
                <a:ea typeface="Aptos" panose="020B0004020202020204" pitchFamily="34" charset="0"/>
                <a:cs typeface="Arial" panose="020B0604020202020204" pitchFamily="34" charset="0"/>
              </a:rPr>
              <a:t>14</a:t>
            </a:r>
            <a:r>
              <a:rPr lang="en-US" sz="800" kern="100" dirty="0">
                <a:effectLst/>
                <a:latin typeface="Arial" panose="020B0604020202020204" pitchFamily="34" charset="0"/>
                <a:ea typeface="Aptos" panose="020B0004020202020204" pitchFamily="34" charset="0"/>
                <a:cs typeface="Arial" panose="020B0604020202020204" pitchFamily="34" charset="0"/>
              </a:rPr>
              <a:t>(1). https://doi.org/10.1186/s13045-021-01080-8 </a:t>
            </a:r>
          </a:p>
          <a:p>
            <a:pPr marL="342900" marR="0" lvl="0" indent="-342900">
              <a:spcBef>
                <a:spcPts val="0"/>
              </a:spcBef>
              <a:spcAft>
                <a:spcPts val="0"/>
              </a:spcAft>
              <a:buFont typeface="Symbol" panose="05050102010706020507" pitchFamily="18" charset="2"/>
              <a:buChar char=""/>
            </a:pPr>
            <a:r>
              <a:rPr lang="en-US" sz="800" kern="100" dirty="0">
                <a:effectLst/>
                <a:latin typeface="Arial" panose="020B0604020202020204" pitchFamily="34" charset="0"/>
                <a:ea typeface="Aptos" panose="020B0004020202020204" pitchFamily="34" charset="0"/>
                <a:cs typeface="Arial" panose="020B0604020202020204" pitchFamily="34" charset="0"/>
              </a:rPr>
              <a:t>The Cancer Genome Atlas Research Network., Weinstein, J., </a:t>
            </a:r>
            <a:r>
              <a:rPr lang="en-US" sz="800" kern="100" dirty="0" err="1">
                <a:effectLst/>
                <a:latin typeface="Arial" panose="020B0604020202020204" pitchFamily="34" charset="0"/>
                <a:ea typeface="Aptos" panose="020B0004020202020204" pitchFamily="34" charset="0"/>
                <a:cs typeface="Arial" panose="020B0604020202020204" pitchFamily="34" charset="0"/>
              </a:rPr>
              <a:t>Collisson</a:t>
            </a:r>
            <a:r>
              <a:rPr lang="en-US" sz="800" kern="100" dirty="0">
                <a:effectLst/>
                <a:latin typeface="Arial" panose="020B0604020202020204" pitchFamily="34" charset="0"/>
                <a:ea typeface="Aptos" panose="020B0004020202020204" pitchFamily="34" charset="0"/>
                <a:cs typeface="Arial" panose="020B0604020202020204" pitchFamily="34" charset="0"/>
              </a:rPr>
              <a:t>, E. </a:t>
            </a:r>
            <a:r>
              <a:rPr lang="en-US" sz="800" i="1" kern="100" dirty="0">
                <a:effectLst/>
                <a:latin typeface="Arial" panose="020B0604020202020204" pitchFamily="34" charset="0"/>
                <a:ea typeface="Aptos" panose="020B0004020202020204" pitchFamily="34" charset="0"/>
                <a:cs typeface="Arial" panose="020B0604020202020204" pitchFamily="34" charset="0"/>
              </a:rPr>
              <a:t>et al.</a:t>
            </a:r>
            <a:r>
              <a:rPr lang="en-US" sz="800" kern="100" dirty="0">
                <a:effectLst/>
                <a:latin typeface="Arial" panose="020B0604020202020204" pitchFamily="34" charset="0"/>
                <a:ea typeface="Aptos" panose="020B0004020202020204" pitchFamily="34" charset="0"/>
                <a:cs typeface="Arial" panose="020B0604020202020204" pitchFamily="34" charset="0"/>
              </a:rPr>
              <a:t> The Cancer Genome Atlas Pan-Cancer analysis project. </a:t>
            </a:r>
            <a:r>
              <a:rPr lang="en-US" sz="800" i="1" kern="100" dirty="0">
                <a:effectLst/>
                <a:latin typeface="Arial" panose="020B0604020202020204" pitchFamily="34" charset="0"/>
                <a:ea typeface="Aptos" panose="020B0004020202020204" pitchFamily="34" charset="0"/>
                <a:cs typeface="Arial" panose="020B0604020202020204" pitchFamily="34" charset="0"/>
              </a:rPr>
              <a:t>Nat Genet</a:t>
            </a:r>
            <a:r>
              <a:rPr lang="en-US" sz="800" kern="100" dirty="0">
                <a:effectLst/>
                <a:latin typeface="Arial" panose="020B0604020202020204" pitchFamily="34" charset="0"/>
                <a:ea typeface="Aptos" panose="020B0004020202020204" pitchFamily="34" charset="0"/>
                <a:cs typeface="Arial" panose="020B0604020202020204" pitchFamily="34" charset="0"/>
              </a:rPr>
              <a:t> </a:t>
            </a:r>
            <a:r>
              <a:rPr lang="en-US" sz="800" b="1" kern="100" dirty="0">
                <a:effectLst/>
                <a:latin typeface="Arial" panose="020B0604020202020204" pitchFamily="34" charset="0"/>
                <a:ea typeface="Aptos" panose="020B0004020202020204" pitchFamily="34" charset="0"/>
                <a:cs typeface="Arial" panose="020B0604020202020204" pitchFamily="34" charset="0"/>
              </a:rPr>
              <a:t>45</a:t>
            </a:r>
            <a:r>
              <a:rPr lang="en-US" sz="800" kern="100" dirty="0">
                <a:effectLst/>
                <a:latin typeface="Arial" panose="020B0604020202020204" pitchFamily="34" charset="0"/>
                <a:ea typeface="Aptos" panose="020B0004020202020204" pitchFamily="34" charset="0"/>
                <a:cs typeface="Arial" panose="020B0604020202020204" pitchFamily="34" charset="0"/>
              </a:rPr>
              <a:t>, 1113–1120 (2013). </a:t>
            </a:r>
            <a:r>
              <a:rPr lang="en-US" sz="800" u="sng" kern="100" dirty="0">
                <a:effectLst/>
                <a:latin typeface="Arial" panose="020B0604020202020204" pitchFamily="34" charset="0"/>
                <a:ea typeface="Aptos" panose="020B00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https://doi.org/10.1038/ng.2764</a:t>
            </a:r>
            <a:endParaRPr lang="en-US" sz="8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800" kern="100" dirty="0">
                <a:effectLst/>
                <a:latin typeface="Arial" panose="020B0604020202020204" pitchFamily="34" charset="0"/>
                <a:ea typeface="Aptos" panose="020B0004020202020204" pitchFamily="34" charset="0"/>
                <a:cs typeface="Arial" panose="020B0604020202020204" pitchFamily="34" charset="0"/>
              </a:rPr>
              <a:t>Schmid, P., Cortes, J., </a:t>
            </a:r>
            <a:r>
              <a:rPr lang="en-US" sz="800" kern="100" dirty="0" err="1">
                <a:effectLst/>
                <a:latin typeface="Arial" panose="020B0604020202020204" pitchFamily="34" charset="0"/>
                <a:ea typeface="Aptos" panose="020B0004020202020204" pitchFamily="34" charset="0"/>
                <a:cs typeface="Arial" panose="020B0604020202020204" pitchFamily="34" charset="0"/>
              </a:rPr>
              <a:t>Pusztai</a:t>
            </a:r>
            <a:r>
              <a:rPr lang="en-US" sz="800" kern="100" dirty="0">
                <a:effectLst/>
                <a:latin typeface="Arial" panose="020B0604020202020204" pitchFamily="34" charset="0"/>
                <a:ea typeface="Aptos" panose="020B0004020202020204" pitchFamily="34" charset="0"/>
                <a:cs typeface="Arial" panose="020B0604020202020204" pitchFamily="34" charset="0"/>
              </a:rPr>
              <a:t>, L., McArthur, H., </a:t>
            </a:r>
            <a:r>
              <a:rPr lang="en-US" sz="800" kern="100" dirty="0" err="1">
                <a:effectLst/>
                <a:latin typeface="Arial" panose="020B0604020202020204" pitchFamily="34" charset="0"/>
                <a:ea typeface="Aptos" panose="020B0004020202020204" pitchFamily="34" charset="0"/>
                <a:cs typeface="Arial" panose="020B0604020202020204" pitchFamily="34" charset="0"/>
              </a:rPr>
              <a:t>Kümmel</a:t>
            </a:r>
            <a:r>
              <a:rPr lang="en-US" sz="800" kern="100" dirty="0">
                <a:effectLst/>
                <a:latin typeface="Arial" panose="020B0604020202020204" pitchFamily="34" charset="0"/>
                <a:ea typeface="Aptos" panose="020B0004020202020204" pitchFamily="34" charset="0"/>
                <a:cs typeface="Arial" panose="020B0604020202020204" pitchFamily="34" charset="0"/>
              </a:rPr>
              <a:t>, S., Bergh, J., </a:t>
            </a:r>
            <a:r>
              <a:rPr lang="en-US" sz="800" kern="100" dirty="0" err="1">
                <a:effectLst/>
                <a:latin typeface="Arial" panose="020B0604020202020204" pitchFamily="34" charset="0"/>
                <a:ea typeface="Aptos" panose="020B0004020202020204" pitchFamily="34" charset="0"/>
                <a:cs typeface="Arial" panose="020B0604020202020204" pitchFamily="34" charset="0"/>
              </a:rPr>
              <a:t>Denkert</a:t>
            </a:r>
            <a:r>
              <a:rPr lang="en-US" sz="800" kern="100" dirty="0">
                <a:effectLst/>
                <a:latin typeface="Arial" panose="020B0604020202020204" pitchFamily="34" charset="0"/>
                <a:ea typeface="Aptos" panose="020B0004020202020204" pitchFamily="34" charset="0"/>
                <a:cs typeface="Arial" panose="020B0604020202020204" pitchFamily="34" charset="0"/>
              </a:rPr>
              <a:t>, C., Park, Y. H., Hui, R., </a:t>
            </a:r>
            <a:r>
              <a:rPr lang="en-US" sz="800" kern="100" dirty="0" err="1">
                <a:effectLst/>
                <a:latin typeface="Arial" panose="020B0604020202020204" pitchFamily="34" charset="0"/>
                <a:ea typeface="Aptos" panose="020B0004020202020204" pitchFamily="34" charset="0"/>
                <a:cs typeface="Arial" panose="020B0604020202020204" pitchFamily="34" charset="0"/>
              </a:rPr>
              <a:t>Harbeck</a:t>
            </a:r>
            <a:r>
              <a:rPr lang="en-US" sz="800" kern="100" dirty="0">
                <a:effectLst/>
                <a:latin typeface="Arial" panose="020B0604020202020204" pitchFamily="34" charset="0"/>
                <a:ea typeface="Aptos" panose="020B0004020202020204" pitchFamily="34" charset="0"/>
                <a:cs typeface="Arial" panose="020B0604020202020204" pitchFamily="34" charset="0"/>
              </a:rPr>
              <a:t>, N., Takahashi, M., </a:t>
            </a:r>
            <a:r>
              <a:rPr lang="en-US" sz="800" kern="100" dirty="0" err="1">
                <a:effectLst/>
                <a:latin typeface="Arial" panose="020B0604020202020204" pitchFamily="34" charset="0"/>
                <a:ea typeface="Aptos" panose="020B0004020202020204" pitchFamily="34" charset="0"/>
                <a:cs typeface="Arial" panose="020B0604020202020204" pitchFamily="34" charset="0"/>
              </a:rPr>
              <a:t>Foukakis</a:t>
            </a:r>
            <a:r>
              <a:rPr lang="en-US" sz="800" kern="100" dirty="0">
                <a:effectLst/>
                <a:latin typeface="Arial" panose="020B0604020202020204" pitchFamily="34" charset="0"/>
                <a:ea typeface="Aptos" panose="020B0004020202020204" pitchFamily="34" charset="0"/>
                <a:cs typeface="Arial" panose="020B0604020202020204" pitchFamily="34" charset="0"/>
              </a:rPr>
              <a:t>, T., Fasching, P. A., Cardoso, F., </a:t>
            </a:r>
            <a:r>
              <a:rPr lang="en-US" sz="800" kern="100" dirty="0" err="1">
                <a:effectLst/>
                <a:latin typeface="Arial" panose="020B0604020202020204" pitchFamily="34" charset="0"/>
                <a:ea typeface="Aptos" panose="020B0004020202020204" pitchFamily="34" charset="0"/>
                <a:cs typeface="Arial" panose="020B0604020202020204" pitchFamily="34" charset="0"/>
              </a:rPr>
              <a:t>Untch</a:t>
            </a:r>
            <a:r>
              <a:rPr lang="en-US" sz="800" kern="100" dirty="0">
                <a:effectLst/>
                <a:latin typeface="Arial" panose="020B0604020202020204" pitchFamily="34" charset="0"/>
                <a:ea typeface="Aptos" panose="020B0004020202020204" pitchFamily="34" charset="0"/>
                <a:cs typeface="Arial" panose="020B0604020202020204" pitchFamily="34" charset="0"/>
              </a:rPr>
              <a:t>, M., Jia, L., </a:t>
            </a:r>
            <a:r>
              <a:rPr lang="en-US" sz="800" kern="100" dirty="0" err="1">
                <a:effectLst/>
                <a:latin typeface="Arial" panose="020B0604020202020204" pitchFamily="34" charset="0"/>
                <a:ea typeface="Aptos" panose="020B0004020202020204" pitchFamily="34" charset="0"/>
                <a:cs typeface="Arial" panose="020B0604020202020204" pitchFamily="34" charset="0"/>
              </a:rPr>
              <a:t>Karantza</a:t>
            </a:r>
            <a:r>
              <a:rPr lang="en-US" sz="800" kern="100" dirty="0">
                <a:effectLst/>
                <a:latin typeface="Arial" panose="020B0604020202020204" pitchFamily="34" charset="0"/>
                <a:ea typeface="Aptos" panose="020B0004020202020204" pitchFamily="34" charset="0"/>
                <a:cs typeface="Arial" panose="020B0604020202020204" pitchFamily="34" charset="0"/>
              </a:rPr>
              <a:t>, V., Zhao, J., </a:t>
            </a:r>
            <a:r>
              <a:rPr lang="en-US" sz="800" kern="100" dirty="0" err="1">
                <a:effectLst/>
                <a:latin typeface="Arial" panose="020B0604020202020204" pitchFamily="34" charset="0"/>
                <a:ea typeface="Aptos" panose="020B0004020202020204" pitchFamily="34" charset="0"/>
                <a:cs typeface="Arial" panose="020B0604020202020204" pitchFamily="34" charset="0"/>
              </a:rPr>
              <a:t>Aktan</a:t>
            </a:r>
            <a:r>
              <a:rPr lang="en-US" sz="800" kern="100" dirty="0">
                <a:effectLst/>
                <a:latin typeface="Arial" panose="020B0604020202020204" pitchFamily="34" charset="0"/>
                <a:ea typeface="Aptos" panose="020B0004020202020204" pitchFamily="34" charset="0"/>
                <a:cs typeface="Arial" panose="020B0604020202020204" pitchFamily="34" charset="0"/>
              </a:rPr>
              <a:t>, G., … O’Shaughnessy, J. (2020). Pembrolizumab for early triple-negative breast cancer. </a:t>
            </a:r>
            <a:r>
              <a:rPr lang="en-US" sz="800" i="1" kern="100" dirty="0">
                <a:effectLst/>
                <a:latin typeface="Arial" panose="020B0604020202020204" pitchFamily="34" charset="0"/>
                <a:ea typeface="Aptos" panose="020B0004020202020204" pitchFamily="34" charset="0"/>
                <a:cs typeface="Arial" panose="020B0604020202020204" pitchFamily="34" charset="0"/>
              </a:rPr>
              <a:t>New England Journal of Medicine</a:t>
            </a:r>
            <a:r>
              <a:rPr lang="en-US" sz="800" kern="100" dirty="0">
                <a:effectLst/>
                <a:latin typeface="Arial" panose="020B0604020202020204" pitchFamily="34" charset="0"/>
                <a:ea typeface="Aptos" panose="020B0004020202020204" pitchFamily="34" charset="0"/>
                <a:cs typeface="Arial" panose="020B0604020202020204" pitchFamily="34" charset="0"/>
              </a:rPr>
              <a:t>, </a:t>
            </a:r>
            <a:r>
              <a:rPr lang="en-US" sz="800" i="1" kern="100" dirty="0">
                <a:effectLst/>
                <a:latin typeface="Arial" panose="020B0604020202020204" pitchFamily="34" charset="0"/>
                <a:ea typeface="Aptos" panose="020B0004020202020204" pitchFamily="34" charset="0"/>
                <a:cs typeface="Arial" panose="020B0604020202020204" pitchFamily="34" charset="0"/>
              </a:rPr>
              <a:t>382</a:t>
            </a:r>
            <a:r>
              <a:rPr lang="en-US" sz="800" kern="100" dirty="0">
                <a:effectLst/>
                <a:latin typeface="Arial" panose="020B0604020202020204" pitchFamily="34" charset="0"/>
                <a:ea typeface="Aptos" panose="020B0004020202020204" pitchFamily="34" charset="0"/>
                <a:cs typeface="Arial" panose="020B0604020202020204" pitchFamily="34" charset="0"/>
              </a:rPr>
              <a:t>(9), 810–821. </a:t>
            </a:r>
            <a:r>
              <a:rPr lang="en-US" sz="800" u="sng" kern="100" dirty="0">
                <a:effectLst/>
                <a:latin typeface="Arial" panose="020B0604020202020204" pitchFamily="34" charset="0"/>
                <a:ea typeface="Aptos" panose="020B00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https://doi.org/10.1056/nejmoa1910549</a:t>
            </a:r>
            <a:r>
              <a:rPr lang="en-US" sz="800" kern="100" dirty="0">
                <a:effectLst/>
                <a:latin typeface="Arial" panose="020B0604020202020204" pitchFamily="34" charset="0"/>
                <a:ea typeface="Aptos" panose="020B0004020202020204" pitchFamily="34" charset="0"/>
                <a:cs typeface="Arial" panose="020B0604020202020204" pitchFamily="34" charset="0"/>
              </a:rPr>
              <a:t> </a:t>
            </a:r>
          </a:p>
          <a:p>
            <a:pPr marL="342900" marR="0" lvl="0" indent="-342900">
              <a:spcBef>
                <a:spcPts val="0"/>
              </a:spcBef>
              <a:spcAft>
                <a:spcPts val="800"/>
              </a:spcAft>
              <a:buFont typeface="Symbol" panose="05050102010706020507" pitchFamily="18" charset="2"/>
              <a:buChar char=""/>
            </a:pPr>
            <a:r>
              <a:rPr lang="es-419" sz="800" kern="100" dirty="0" err="1">
                <a:effectLst/>
                <a:latin typeface="Arial" panose="020B0604020202020204" pitchFamily="34" charset="0"/>
                <a:ea typeface="Aptos" panose="020B0004020202020204" pitchFamily="34" charset="0"/>
                <a:cs typeface="Arial" panose="020B0604020202020204" pitchFamily="34" charset="0"/>
              </a:rPr>
              <a:t>Zagami</a:t>
            </a:r>
            <a:r>
              <a:rPr lang="es-419" sz="800" kern="100" dirty="0">
                <a:effectLst/>
                <a:latin typeface="Arial" panose="020B0604020202020204" pitchFamily="34" charset="0"/>
                <a:ea typeface="Aptos" panose="020B0004020202020204" pitchFamily="34" charset="0"/>
                <a:cs typeface="Arial" panose="020B0604020202020204" pitchFamily="34" charset="0"/>
              </a:rPr>
              <a:t>, P., &amp; Carey, L. A. (2022b). </a:t>
            </a:r>
            <a:r>
              <a:rPr lang="en-US" sz="800" kern="100" dirty="0">
                <a:effectLst/>
                <a:latin typeface="Arial" panose="020B0604020202020204" pitchFamily="34" charset="0"/>
                <a:ea typeface="Aptos" panose="020B0004020202020204" pitchFamily="34" charset="0"/>
                <a:cs typeface="Arial" panose="020B0604020202020204" pitchFamily="34" charset="0"/>
              </a:rPr>
              <a:t>Triple negative breast cancer: Pitfalls and progress. </a:t>
            </a:r>
            <a:r>
              <a:rPr lang="en-US" sz="800" i="1" kern="100" dirty="0" err="1">
                <a:effectLst/>
                <a:latin typeface="Arial" panose="020B0604020202020204" pitchFamily="34" charset="0"/>
                <a:ea typeface="Aptos" panose="020B0004020202020204" pitchFamily="34" charset="0"/>
                <a:cs typeface="Arial" panose="020B0604020202020204" pitchFamily="34" charset="0"/>
              </a:rPr>
              <a:t>Npj</a:t>
            </a:r>
            <a:r>
              <a:rPr lang="en-US" sz="800" i="1" kern="100" dirty="0">
                <a:effectLst/>
                <a:latin typeface="Arial" panose="020B0604020202020204" pitchFamily="34" charset="0"/>
                <a:ea typeface="Aptos" panose="020B0004020202020204" pitchFamily="34" charset="0"/>
                <a:cs typeface="Arial" panose="020B0604020202020204" pitchFamily="34" charset="0"/>
              </a:rPr>
              <a:t> Breast Cancer</a:t>
            </a:r>
            <a:r>
              <a:rPr lang="en-US" sz="800" kern="100" dirty="0">
                <a:effectLst/>
                <a:latin typeface="Arial" panose="020B0604020202020204" pitchFamily="34" charset="0"/>
                <a:ea typeface="Aptos" panose="020B0004020202020204" pitchFamily="34" charset="0"/>
                <a:cs typeface="Arial" panose="020B0604020202020204" pitchFamily="34" charset="0"/>
              </a:rPr>
              <a:t>, </a:t>
            </a:r>
            <a:r>
              <a:rPr lang="en-US" sz="800" i="1" kern="100" dirty="0">
                <a:effectLst/>
                <a:latin typeface="Arial" panose="020B0604020202020204" pitchFamily="34" charset="0"/>
                <a:ea typeface="Aptos" panose="020B0004020202020204" pitchFamily="34" charset="0"/>
                <a:cs typeface="Arial" panose="020B0604020202020204" pitchFamily="34" charset="0"/>
              </a:rPr>
              <a:t>8</a:t>
            </a:r>
            <a:r>
              <a:rPr lang="en-US" sz="800" kern="100" dirty="0">
                <a:effectLst/>
                <a:latin typeface="Arial" panose="020B0604020202020204" pitchFamily="34" charset="0"/>
                <a:ea typeface="Aptos" panose="020B0004020202020204" pitchFamily="34" charset="0"/>
                <a:cs typeface="Arial" panose="020B0604020202020204" pitchFamily="34" charset="0"/>
              </a:rPr>
              <a:t>(1). </a:t>
            </a:r>
            <a:r>
              <a:rPr lang="en-US" sz="800" u="sng" kern="100" dirty="0">
                <a:effectLst/>
                <a:latin typeface="Arial" panose="020B0604020202020204" pitchFamily="34" charset="0"/>
                <a:ea typeface="Aptos" panose="020B00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https://doi.org/10.1038/s41523-022-00468-0</a:t>
            </a:r>
            <a:endParaRPr lang="en-US" sz="800"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03482F90-5C58-CA46-D763-12E508A05D76}"/>
              </a:ext>
            </a:extLst>
          </p:cNvPr>
          <p:cNvSpPr txBox="1"/>
          <p:nvPr/>
        </p:nvSpPr>
        <p:spPr>
          <a:xfrm>
            <a:off x="1481960" y="5736863"/>
            <a:ext cx="9806150" cy="408623"/>
          </a:xfrm>
          <a:prstGeom prst="roundRect">
            <a:avLst/>
          </a:prstGeom>
          <a:solidFill>
            <a:schemeClr val="accent3">
              <a:lumMod val="20000"/>
              <a:lumOff val="80000"/>
            </a:schemeClr>
          </a:solidFill>
          <a:ln>
            <a:solidFill>
              <a:schemeClr val="accent3">
                <a:lumMod val="60000"/>
                <a:lumOff val="40000"/>
              </a:schemeClr>
            </a:solidFill>
          </a:ln>
        </p:spPr>
        <p:txBody>
          <a:bodyPr wrap="square">
            <a:spAutoFit/>
          </a:bodyPr>
          <a:lstStyle/>
          <a:p>
            <a:pPr algn="ctr"/>
            <a:r>
              <a:rPr lang="en-US" sz="1800" dirty="0"/>
              <a:t>Acknowledgement</a:t>
            </a:r>
            <a:endParaRPr lang="en-US" dirty="0"/>
          </a:p>
        </p:txBody>
      </p:sp>
      <p:sp>
        <p:nvSpPr>
          <p:cNvPr id="12" name="TextBox 11">
            <a:extLst>
              <a:ext uri="{FF2B5EF4-FFF2-40B4-BE49-F238E27FC236}">
                <a16:creationId xmlns:a16="http://schemas.microsoft.com/office/drawing/2014/main" id="{F9198CFB-003D-1BEB-84C8-B5BD664FA8FE}"/>
              </a:ext>
            </a:extLst>
          </p:cNvPr>
          <p:cNvSpPr txBox="1"/>
          <p:nvPr/>
        </p:nvSpPr>
        <p:spPr>
          <a:xfrm>
            <a:off x="1425203" y="6079183"/>
            <a:ext cx="9970113" cy="646331"/>
          </a:xfrm>
          <a:prstGeom prst="rect">
            <a:avLst/>
          </a:prstGeom>
          <a:noFill/>
        </p:spPr>
        <p:txBody>
          <a:bodyPr wrap="square" rtlCol="0">
            <a:spAutoFit/>
          </a:bodyPr>
          <a:lstStyle/>
          <a:p>
            <a:r>
              <a:rPr lang="en-US" dirty="0"/>
              <a:t>I am very grateful to my teacher , Ms. Kate Allender and my mentors, Dr L Prabhu and Dr . Rajeshwari Krishnamurthy for their encouragement and guidance .</a:t>
            </a:r>
          </a:p>
        </p:txBody>
      </p:sp>
    </p:spTree>
    <p:extLst>
      <p:ext uri="{BB962C8B-B14F-4D97-AF65-F5344CB8AC3E}">
        <p14:creationId xmlns:p14="http://schemas.microsoft.com/office/powerpoint/2010/main" val="4190970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63CF422-D737-D566-B1EB-4D55A6A71AD9}"/>
              </a:ext>
            </a:extLst>
          </p:cNvPr>
          <p:cNvSpPr/>
          <p:nvPr/>
        </p:nvSpPr>
        <p:spPr>
          <a:xfrm>
            <a:off x="7409792" y="592783"/>
            <a:ext cx="4496326" cy="2276541"/>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F5E8EE-0D9C-4CAE-AE83-76C9881CCD54}"/>
              </a:ext>
            </a:extLst>
          </p:cNvPr>
          <p:cNvSpPr>
            <a:spLocks noGrp="1"/>
          </p:cNvSpPr>
          <p:nvPr>
            <p:ph type="title"/>
          </p:nvPr>
        </p:nvSpPr>
        <p:spPr>
          <a:xfrm>
            <a:off x="826114" y="107206"/>
            <a:ext cx="11124148" cy="460353"/>
          </a:xfrm>
          <a:prstGeom prst="roundRect">
            <a:avLst/>
          </a:prstGeom>
        </p:spPr>
        <p:style>
          <a:lnRef idx="1">
            <a:schemeClr val="accent4"/>
          </a:lnRef>
          <a:fillRef idx="3">
            <a:schemeClr val="accent4"/>
          </a:fillRef>
          <a:effectRef idx="2">
            <a:schemeClr val="accent4"/>
          </a:effectRef>
          <a:fontRef idx="minor">
            <a:schemeClr val="lt1"/>
          </a:fontRef>
        </p:style>
        <p:txBody>
          <a:bodyPr>
            <a:noAutofit/>
          </a:bodyPr>
          <a:lstStyle/>
          <a:p>
            <a:pPr algn="ctr"/>
            <a:r>
              <a:rPr lang="en-US" sz="3200" dirty="0">
                <a:latin typeface="+mj-lt"/>
              </a:rPr>
              <a:t>Triple Negative Breast Cancer -Challenges</a:t>
            </a:r>
          </a:p>
        </p:txBody>
      </p:sp>
      <p:sp>
        <p:nvSpPr>
          <p:cNvPr id="7" name="Content Placeholder 6">
            <a:extLst>
              <a:ext uri="{FF2B5EF4-FFF2-40B4-BE49-F238E27FC236}">
                <a16:creationId xmlns:a16="http://schemas.microsoft.com/office/drawing/2014/main" id="{9F9899AB-9CFE-CF0B-4D82-9AF7C4DC6E43}"/>
              </a:ext>
            </a:extLst>
          </p:cNvPr>
          <p:cNvSpPr>
            <a:spLocks noGrp="1"/>
          </p:cNvSpPr>
          <p:nvPr>
            <p:ph idx="1"/>
          </p:nvPr>
        </p:nvSpPr>
        <p:spPr>
          <a:xfrm>
            <a:off x="8498666" y="677093"/>
            <a:ext cx="2272335" cy="286232"/>
          </a:xfrm>
          <a:noFill/>
        </p:spPr>
        <p:txBody>
          <a:bodyPr wrap="square">
            <a:spAutoFit/>
          </a:bodyPr>
          <a:lstStyle/>
          <a:p>
            <a:pPr marL="0" indent="0" algn="ctr">
              <a:buNone/>
            </a:pPr>
            <a:r>
              <a:rPr lang="en-US" sz="1400" b="1" dirty="0">
                <a:latin typeface="Arial" panose="020B0604020202020204" pitchFamily="34" charset="0"/>
                <a:cs typeface="Arial" panose="020B0604020202020204" pitchFamily="34" charset="0"/>
              </a:rPr>
              <a:t>Cancer Immunotherapy </a:t>
            </a:r>
          </a:p>
        </p:txBody>
      </p:sp>
      <p:pic>
        <p:nvPicPr>
          <p:cNvPr id="8" name="Picture 7" descr="A screenshot of a computer&#10;&#10;Description automatically generated">
            <a:extLst>
              <a:ext uri="{FF2B5EF4-FFF2-40B4-BE49-F238E27FC236}">
                <a16:creationId xmlns:a16="http://schemas.microsoft.com/office/drawing/2014/main" id="{CB0D9E17-6EF9-5983-99F2-F71EA63BDBF3}"/>
              </a:ext>
            </a:extLst>
          </p:cNvPr>
          <p:cNvPicPr>
            <a:picLocks noChangeAspect="1"/>
          </p:cNvPicPr>
          <p:nvPr/>
        </p:nvPicPr>
        <p:blipFill rotWithShape="1">
          <a:blip r:embed="rId3"/>
          <a:srcRect l="10220" t="34057" r="44829" b="41536"/>
          <a:stretch/>
        </p:blipFill>
        <p:spPr>
          <a:xfrm>
            <a:off x="7649428" y="963384"/>
            <a:ext cx="2078524" cy="7645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TextBox 13">
            <a:extLst>
              <a:ext uri="{FF2B5EF4-FFF2-40B4-BE49-F238E27FC236}">
                <a16:creationId xmlns:a16="http://schemas.microsoft.com/office/drawing/2014/main" id="{FFF433B5-8FC4-F7E8-E00D-4AA1DF924116}"/>
              </a:ext>
            </a:extLst>
          </p:cNvPr>
          <p:cNvSpPr txBox="1"/>
          <p:nvPr/>
        </p:nvSpPr>
        <p:spPr>
          <a:xfrm>
            <a:off x="7858894" y="1977610"/>
            <a:ext cx="1803576" cy="307777"/>
          </a:xfrm>
          <a:prstGeom prst="rect">
            <a:avLst/>
          </a:prstGeom>
          <a:noFill/>
        </p:spPr>
        <p:txBody>
          <a:bodyPr wrap="square">
            <a:spAutoFit/>
          </a:bodyPr>
          <a:lstStyle>
            <a:defPPr>
              <a:defRPr lang="en-US"/>
            </a:defPPr>
            <a:lvl1pPr algn="ctr">
              <a:defRPr sz="1600" b="0" i="0">
                <a:solidFill>
                  <a:srgbClr val="FFFFFF"/>
                </a:solidFill>
                <a:effectLst/>
                <a:latin typeface="Source Sans Pro" panose="020B0503030403020204" pitchFamily="34" charset="0"/>
              </a:defRPr>
            </a:lvl1pPr>
          </a:lstStyle>
          <a:p>
            <a:r>
              <a:rPr lang="en-US" sz="1100" dirty="0">
                <a:solidFill>
                  <a:schemeClr val="tx1"/>
                </a:solidFill>
                <a:latin typeface="Arial" panose="020B0604020202020204" pitchFamily="34" charset="0"/>
                <a:cs typeface="Arial" panose="020B0604020202020204" pitchFamily="34" charset="0"/>
              </a:rPr>
              <a:t>Great Remission rates</a:t>
            </a:r>
            <a:r>
              <a:rPr lang="en-US" sz="1400" dirty="0">
                <a:solidFill>
                  <a:schemeClr val="tx1"/>
                </a:solidFill>
                <a:latin typeface="+mn-lt"/>
              </a:rPr>
              <a:t>  </a:t>
            </a:r>
          </a:p>
        </p:txBody>
      </p:sp>
      <p:grpSp>
        <p:nvGrpSpPr>
          <p:cNvPr id="13" name="Group 12">
            <a:extLst>
              <a:ext uri="{FF2B5EF4-FFF2-40B4-BE49-F238E27FC236}">
                <a16:creationId xmlns:a16="http://schemas.microsoft.com/office/drawing/2014/main" id="{B52D8B99-0750-913A-9BAB-11C294250051}"/>
              </a:ext>
            </a:extLst>
          </p:cNvPr>
          <p:cNvGrpSpPr/>
          <p:nvPr/>
        </p:nvGrpSpPr>
        <p:grpSpPr>
          <a:xfrm>
            <a:off x="7422405" y="2210302"/>
            <a:ext cx="3790031" cy="752472"/>
            <a:chOff x="693683" y="2683268"/>
            <a:chExt cx="3790031" cy="752472"/>
          </a:xfrm>
        </p:grpSpPr>
        <p:sp>
          <p:nvSpPr>
            <p:cNvPr id="16" name="TextBox 15">
              <a:extLst>
                <a:ext uri="{FF2B5EF4-FFF2-40B4-BE49-F238E27FC236}">
                  <a16:creationId xmlns:a16="http://schemas.microsoft.com/office/drawing/2014/main" id="{E767D732-53DF-AB7B-8487-89F40C03A919}"/>
                </a:ext>
              </a:extLst>
            </p:cNvPr>
            <p:cNvSpPr txBox="1"/>
            <p:nvPr/>
          </p:nvSpPr>
          <p:spPr>
            <a:xfrm>
              <a:off x="887587" y="2683268"/>
              <a:ext cx="2411966" cy="492443"/>
            </a:xfrm>
            <a:prstGeom prst="rect">
              <a:avLst/>
            </a:prstGeom>
            <a:noFill/>
          </p:spPr>
          <p:txBody>
            <a:bodyPr wrap="square">
              <a:spAutoFit/>
            </a:bodyPr>
            <a:lstStyle>
              <a:defPPr>
                <a:defRPr lang="en-US"/>
              </a:defPPr>
              <a:lvl1pPr algn="ctr">
                <a:defRPr sz="1600" b="0" i="0">
                  <a:solidFill>
                    <a:srgbClr val="FFFFFF"/>
                  </a:solidFill>
                  <a:effectLst/>
                  <a:latin typeface="Source Sans Pro" panose="020B0503030403020204" pitchFamily="34" charset="0"/>
                </a:defRPr>
              </a:lvl1pPr>
            </a:lstStyle>
            <a:p>
              <a:r>
                <a:rPr lang="en-US" sz="1400" dirty="0">
                  <a:solidFill>
                    <a:schemeClr val="tx1"/>
                  </a:solidFill>
                  <a:latin typeface="Arial" panose="020B0604020202020204" pitchFamily="34" charset="0"/>
                  <a:cs typeface="Arial" panose="020B0604020202020204" pitchFamily="34" charset="0"/>
                </a:rPr>
                <a:t>Problem:</a:t>
              </a:r>
            </a:p>
            <a:p>
              <a:pPr algn="l"/>
              <a:r>
                <a:rPr lang="en-US" sz="1200" dirty="0">
                  <a:solidFill>
                    <a:schemeClr val="tx1"/>
                  </a:solidFill>
                  <a:latin typeface="Arial" panose="020B0604020202020204" pitchFamily="34" charset="0"/>
                  <a:cs typeface="Arial" panose="020B0604020202020204" pitchFamily="34" charset="0"/>
                </a:rPr>
                <a:t>Effective only in 20-30% cases    </a:t>
              </a:r>
            </a:p>
          </p:txBody>
        </p:sp>
        <p:sp>
          <p:nvSpPr>
            <p:cNvPr id="18" name="TextBox 17">
              <a:extLst>
                <a:ext uri="{FF2B5EF4-FFF2-40B4-BE49-F238E27FC236}">
                  <a16:creationId xmlns:a16="http://schemas.microsoft.com/office/drawing/2014/main" id="{A171B812-B2C0-B1EF-70A3-4F8274356244}"/>
                </a:ext>
              </a:extLst>
            </p:cNvPr>
            <p:cNvSpPr txBox="1"/>
            <p:nvPr/>
          </p:nvSpPr>
          <p:spPr>
            <a:xfrm>
              <a:off x="693683" y="3119535"/>
              <a:ext cx="3790031" cy="316205"/>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6900" indent="0" algn="ctr">
                <a:spcBef>
                  <a:spcPct val="20000"/>
                </a:spcBef>
                <a:spcAft>
                  <a:spcPts val="600"/>
                </a:spcAft>
                <a:buClr>
                  <a:schemeClr val="tx2"/>
                </a:buClr>
                <a:buSzPct val="70000"/>
                <a:buFont typeface="Wingdings 2" charset="2"/>
                <a:buNone/>
                <a:defRPr sz="2000">
                  <a:ln>
                    <a:solidFill>
                      <a:schemeClr val="bg1">
                        <a:lumMod val="75000"/>
                        <a:lumOff val="25000"/>
                        <a:alpha val="10000"/>
                      </a:schemeClr>
                    </a:solidFill>
                  </a:ln>
                  <a:effectLst>
                    <a:outerShdw blurRad="9525" dist="25400" dir="14640000" algn="tl" rotWithShape="0">
                      <a:schemeClr val="bg1">
                        <a:alpha val="30000"/>
                      </a:schemeClr>
                    </a:outerShdw>
                  </a:effectLst>
                </a:defRPr>
              </a:lvl1pPr>
              <a:lvl2pPr marL="720000" indent="-270000">
                <a:spcBef>
                  <a:spcPct val="20000"/>
                </a:spcBef>
                <a:spcAft>
                  <a:spcPts val="600"/>
                </a:spcAft>
                <a:buClr>
                  <a:schemeClr val="tx2"/>
                </a:buClr>
                <a:buSzPct val="70000"/>
                <a:buFont typeface="Wingdings 2" charset="2"/>
                <a:buChar char=""/>
                <a:defRPr>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defRPr>
              </a:lvl2pPr>
              <a:lvl3pPr marL="1026000" indent="-216000">
                <a:spcBef>
                  <a:spcPct val="20000"/>
                </a:spcBef>
                <a:spcAft>
                  <a:spcPts val="600"/>
                </a:spcAft>
                <a:buClr>
                  <a:schemeClr val="tx2"/>
                </a:buClr>
                <a:buSzPct val="70000"/>
                <a:buFont typeface="Wingdings 2" charset="2"/>
                <a:buChar char=""/>
                <a:defRPr sz="16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defRPr>
              </a:lvl3pPr>
              <a:lvl4pPr marL="1386000" indent="-216000">
                <a:spcBef>
                  <a:spcPct val="20000"/>
                </a:spcBef>
                <a:spcAft>
                  <a:spcPts val="600"/>
                </a:spcAft>
                <a:buClr>
                  <a:schemeClr val="tx2"/>
                </a:buClr>
                <a:buSzPct val="70000"/>
                <a:buFont typeface="Wingdings 2" charset="2"/>
                <a:buChar char=""/>
                <a:defRPr sz="14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defRPr>
              </a:lvl4pPr>
              <a:lvl5pPr marL="1674000" indent="-216000">
                <a:spcBef>
                  <a:spcPct val="20000"/>
                </a:spcBef>
                <a:spcAft>
                  <a:spcPts val="600"/>
                </a:spcAft>
                <a:buClr>
                  <a:schemeClr val="tx2"/>
                </a:buClr>
                <a:buSzPct val="70000"/>
                <a:buFont typeface="Wingdings 2" charset="2"/>
                <a:buChar char=""/>
                <a:defRPr sz="14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defRPr>
              </a:lvl5pPr>
              <a:lvl6pPr marL="2014600" indent="-228600">
                <a:spcBef>
                  <a:spcPct val="20000"/>
                </a:spcBef>
                <a:spcAft>
                  <a:spcPts val="600"/>
                </a:spcAft>
                <a:buClr>
                  <a:schemeClr val="tx2"/>
                </a:buClr>
                <a:buSzPct val="70000"/>
                <a:buFont typeface="Wingdings 2" charset="2"/>
                <a:buChar char=""/>
                <a:defRPr sz="14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defRPr>
              </a:lvl6pPr>
              <a:lvl7pPr marL="2401800" indent="-228600">
                <a:spcBef>
                  <a:spcPct val="20000"/>
                </a:spcBef>
                <a:spcAft>
                  <a:spcPts val="600"/>
                </a:spcAft>
                <a:buClr>
                  <a:schemeClr val="tx2"/>
                </a:buClr>
                <a:buSzPct val="70000"/>
                <a:buFont typeface="Wingdings 2" charset="2"/>
                <a:buChar char=""/>
                <a:defRPr sz="14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defRPr>
              </a:lvl7pPr>
              <a:lvl8pPr marL="2789000" indent="-228600">
                <a:spcBef>
                  <a:spcPct val="20000"/>
                </a:spcBef>
                <a:spcAft>
                  <a:spcPts val="600"/>
                </a:spcAft>
                <a:buClr>
                  <a:schemeClr val="tx2"/>
                </a:buClr>
                <a:buSzPct val="70000"/>
                <a:buFont typeface="Wingdings 2" charset="2"/>
                <a:buChar char=""/>
                <a:defRPr sz="14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defRPr>
              </a:lvl8pPr>
              <a:lvl9pPr marL="3106200" indent="-228600">
                <a:spcBef>
                  <a:spcPct val="20000"/>
                </a:spcBef>
                <a:spcAft>
                  <a:spcPts val="600"/>
                </a:spcAft>
                <a:buClr>
                  <a:schemeClr val="tx2"/>
                </a:buClr>
                <a:buSzPct val="70000"/>
                <a:buFont typeface="Wingdings 2" charset="2"/>
                <a:buChar char=""/>
                <a:defRPr sz="14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defRPr>
              </a:lvl9pPr>
            </a:lstStyle>
            <a:p>
              <a:r>
                <a:rPr lang="en-US" sz="900" dirty="0">
                  <a:effectLst/>
                  <a:latin typeface="Arial" panose="020B0604020202020204" pitchFamily="34" charset="0"/>
                  <a:cs typeface="Arial" panose="020B0604020202020204" pitchFamily="34" charset="0"/>
                </a:rPr>
                <a:t>Pembrolizumab Trial for PD-1 :FDA approved 2021 (Schmid et al.) </a:t>
              </a:r>
            </a:p>
          </p:txBody>
        </p:sp>
      </p:grpSp>
      <p:sp>
        <p:nvSpPr>
          <p:cNvPr id="9" name="Title 1">
            <a:extLst>
              <a:ext uri="{FF2B5EF4-FFF2-40B4-BE49-F238E27FC236}">
                <a16:creationId xmlns:a16="http://schemas.microsoft.com/office/drawing/2014/main" id="{D29448F1-6CF9-367F-5431-B47911E89FD3}"/>
              </a:ext>
            </a:extLst>
          </p:cNvPr>
          <p:cNvSpPr txBox="1">
            <a:spLocks/>
          </p:cNvSpPr>
          <p:nvPr/>
        </p:nvSpPr>
        <p:spPr>
          <a:xfrm rot="16200000">
            <a:off x="-3178109" y="3099721"/>
            <a:ext cx="6858001" cy="658562"/>
          </a:xfrm>
          <a:prstGeom prst="round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dirty="0"/>
              <a:t>Introduction</a:t>
            </a:r>
          </a:p>
        </p:txBody>
      </p:sp>
      <p:sp>
        <p:nvSpPr>
          <p:cNvPr id="28" name="TextBox 27">
            <a:extLst>
              <a:ext uri="{FF2B5EF4-FFF2-40B4-BE49-F238E27FC236}">
                <a16:creationId xmlns:a16="http://schemas.microsoft.com/office/drawing/2014/main" id="{8B5502F9-5DED-F01D-1294-1D4E7C8EA308}"/>
              </a:ext>
            </a:extLst>
          </p:cNvPr>
          <p:cNvSpPr txBox="1"/>
          <p:nvPr/>
        </p:nvSpPr>
        <p:spPr>
          <a:xfrm>
            <a:off x="7523306" y="5630876"/>
            <a:ext cx="4326057" cy="987504"/>
          </a:xfrm>
          <a:prstGeom prst="roundRect">
            <a:avLst/>
          </a:prstGeom>
          <a:solidFill>
            <a:srgbClr val="D4F5F7"/>
          </a:solidFill>
          <a:ln>
            <a:solidFill>
              <a:schemeClr val="tx1"/>
            </a:solidFill>
          </a:ln>
        </p:spPr>
        <p:txBody>
          <a:bodyPr wrap="square" rtlCol="0">
            <a:spAutoFit/>
          </a:bodyPr>
          <a:lstStyle/>
          <a:p>
            <a:r>
              <a:rPr lang="en-US" sz="1600" b="1" dirty="0">
                <a:solidFill>
                  <a:srgbClr val="0070C0"/>
                </a:solidFill>
                <a:latin typeface="Arial" panose="020B0604020202020204" pitchFamily="34" charset="0"/>
                <a:cs typeface="Arial" panose="020B0604020202020204" pitchFamily="34" charset="0"/>
              </a:rPr>
              <a:t>NEED :  </a:t>
            </a:r>
            <a:r>
              <a:rPr lang="en-US" sz="1200" dirty="0">
                <a:latin typeface="Arial" panose="020B0604020202020204" pitchFamily="34" charset="0"/>
                <a:cs typeface="Arial" panose="020B0604020202020204" pitchFamily="34" charset="0"/>
              </a:rPr>
              <a:t>Efficient mechanism to simulate the complex cell interactions in the Tumor microenvironment for effective individualized immunomodulatory combination therapy targets identification </a:t>
            </a:r>
          </a:p>
        </p:txBody>
      </p:sp>
      <p:pic>
        <p:nvPicPr>
          <p:cNvPr id="29" name="Picture 2">
            <a:extLst>
              <a:ext uri="{FF2B5EF4-FFF2-40B4-BE49-F238E27FC236}">
                <a16:creationId xmlns:a16="http://schemas.microsoft.com/office/drawing/2014/main" id="{8BC91867-0053-5AB1-D07A-C97335EB65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608" t="16548" b="61931"/>
          <a:stretch/>
        </p:blipFill>
        <p:spPr bwMode="auto">
          <a:xfrm>
            <a:off x="9953718" y="961368"/>
            <a:ext cx="1731682" cy="17129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aphicFrame>
        <p:nvGraphicFramePr>
          <p:cNvPr id="17" name="Diagram 16">
            <a:extLst>
              <a:ext uri="{FF2B5EF4-FFF2-40B4-BE49-F238E27FC236}">
                <a16:creationId xmlns:a16="http://schemas.microsoft.com/office/drawing/2014/main" id="{815D5D0C-65BD-00A0-C99E-B7FD7B17A9EC}"/>
              </a:ext>
            </a:extLst>
          </p:cNvPr>
          <p:cNvGraphicFramePr/>
          <p:nvPr/>
        </p:nvGraphicFramePr>
        <p:xfrm>
          <a:off x="426723" y="3467135"/>
          <a:ext cx="7367749" cy="333798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9" name="Title 1">
            <a:extLst>
              <a:ext uri="{FF2B5EF4-FFF2-40B4-BE49-F238E27FC236}">
                <a16:creationId xmlns:a16="http://schemas.microsoft.com/office/drawing/2014/main" id="{B4D4D111-7B9F-63AD-371C-A458C7989832}"/>
              </a:ext>
            </a:extLst>
          </p:cNvPr>
          <p:cNvSpPr txBox="1">
            <a:spLocks/>
          </p:cNvSpPr>
          <p:nvPr/>
        </p:nvSpPr>
        <p:spPr>
          <a:xfrm rot="16200000">
            <a:off x="-912822" y="4999245"/>
            <a:ext cx="3277126" cy="291135"/>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600" b="1" dirty="0">
                <a:solidFill>
                  <a:schemeClr val="tx1"/>
                </a:solidFill>
              </a:rPr>
              <a:t>Limitations in Current Therapies</a:t>
            </a:r>
          </a:p>
        </p:txBody>
      </p:sp>
      <p:grpSp>
        <p:nvGrpSpPr>
          <p:cNvPr id="4" name="Group 3">
            <a:extLst>
              <a:ext uri="{FF2B5EF4-FFF2-40B4-BE49-F238E27FC236}">
                <a16:creationId xmlns:a16="http://schemas.microsoft.com/office/drawing/2014/main" id="{8F24DC55-D3E0-4903-2F58-750113D710A5}"/>
              </a:ext>
            </a:extLst>
          </p:cNvPr>
          <p:cNvGrpSpPr/>
          <p:nvPr/>
        </p:nvGrpSpPr>
        <p:grpSpPr>
          <a:xfrm>
            <a:off x="637063" y="599090"/>
            <a:ext cx="6110578" cy="3026979"/>
            <a:chOff x="615142" y="754627"/>
            <a:chExt cx="5678452" cy="3369632"/>
          </a:xfrm>
        </p:grpSpPr>
        <p:graphicFrame>
          <p:nvGraphicFramePr>
            <p:cNvPr id="5" name="Diagram 4">
              <a:extLst>
                <a:ext uri="{FF2B5EF4-FFF2-40B4-BE49-F238E27FC236}">
                  <a16:creationId xmlns:a16="http://schemas.microsoft.com/office/drawing/2014/main" id="{12DB3137-D628-509E-68E5-2D58D4BEC6AB}"/>
                </a:ext>
              </a:extLst>
            </p:cNvPr>
            <p:cNvGraphicFramePr/>
            <p:nvPr/>
          </p:nvGraphicFramePr>
          <p:xfrm>
            <a:off x="800594" y="754627"/>
            <a:ext cx="5493000" cy="336963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6" name="Picture 5">
              <a:extLst>
                <a:ext uri="{FF2B5EF4-FFF2-40B4-BE49-F238E27FC236}">
                  <a16:creationId xmlns:a16="http://schemas.microsoft.com/office/drawing/2014/main" id="{36A504A4-15F9-375C-B60B-6E4737BDAAB1}"/>
                </a:ext>
              </a:extLst>
            </p:cNvPr>
            <p:cNvPicPr>
              <a:picLocks noChangeAspect="1"/>
            </p:cNvPicPr>
            <p:nvPr/>
          </p:nvPicPr>
          <p:blipFill rotWithShape="1">
            <a:blip r:embed="rId15"/>
            <a:srcRect l="-3120" t="-2465" r="1"/>
            <a:stretch/>
          </p:blipFill>
          <p:spPr>
            <a:xfrm>
              <a:off x="764864" y="2328606"/>
              <a:ext cx="1484667" cy="13359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Box 9">
              <a:extLst>
                <a:ext uri="{FF2B5EF4-FFF2-40B4-BE49-F238E27FC236}">
                  <a16:creationId xmlns:a16="http://schemas.microsoft.com/office/drawing/2014/main" id="{DBCB594F-C32D-DF52-E8CC-79378BAC6765}"/>
                </a:ext>
              </a:extLst>
            </p:cNvPr>
            <p:cNvSpPr txBox="1"/>
            <p:nvPr/>
          </p:nvSpPr>
          <p:spPr>
            <a:xfrm>
              <a:off x="615142" y="2123902"/>
              <a:ext cx="1807233" cy="274093"/>
            </a:xfrm>
            <a:prstGeom prst="rect">
              <a:avLst/>
            </a:prstGeom>
            <a:noFill/>
          </p:spPr>
          <p:txBody>
            <a:bodyPr wrap="square">
              <a:spAutoFit/>
            </a:bodyPr>
            <a:lstStyle/>
            <a:p>
              <a:pPr algn="ctr"/>
              <a:r>
                <a:rPr lang="en-US" sz="1000" dirty="0"/>
                <a:t>Incidence vs Mortality Rate </a:t>
              </a:r>
            </a:p>
          </p:txBody>
        </p:sp>
        <p:pic>
          <p:nvPicPr>
            <p:cNvPr id="11" name="Picture 10" descr="A graph of different stages of breast cancer&#10;&#10;Description automatically generated">
              <a:extLst>
                <a:ext uri="{FF2B5EF4-FFF2-40B4-BE49-F238E27FC236}">
                  <a16:creationId xmlns:a16="http://schemas.microsoft.com/office/drawing/2014/main" id="{F05060D8-F0EA-5F0C-3590-5B77CDA3284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21381" y="2625696"/>
              <a:ext cx="1501047" cy="12210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40" name="Picture 2" descr="Immunotherapy and targeted therapy combinations in metastatic breast cancer  - The Lancet Oncology">
            <a:extLst>
              <a:ext uri="{FF2B5EF4-FFF2-40B4-BE49-F238E27FC236}">
                <a16:creationId xmlns:a16="http://schemas.microsoft.com/office/drawing/2014/main" id="{AFB5A0D6-64C3-7A46-B559-12C6054F14E9}"/>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38690"/>
          <a:stretch/>
        </p:blipFill>
        <p:spPr bwMode="auto">
          <a:xfrm>
            <a:off x="7704373" y="3077429"/>
            <a:ext cx="4011013" cy="21378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1" name="TextBox 40">
            <a:extLst>
              <a:ext uri="{FF2B5EF4-FFF2-40B4-BE49-F238E27FC236}">
                <a16:creationId xmlns:a16="http://schemas.microsoft.com/office/drawing/2014/main" id="{72FC5CCA-BB5E-1FD6-9D94-CC8D2B430367}"/>
              </a:ext>
            </a:extLst>
          </p:cNvPr>
          <p:cNvSpPr txBox="1"/>
          <p:nvPr/>
        </p:nvSpPr>
        <p:spPr>
          <a:xfrm>
            <a:off x="7416099" y="5183206"/>
            <a:ext cx="4704430" cy="461665"/>
          </a:xfrm>
          <a:prstGeom prst="rect">
            <a:avLst/>
          </a:prstGeom>
          <a:noFill/>
        </p:spPr>
        <p:txBody>
          <a:bodyPr wrap="square">
            <a:spAutoFit/>
          </a:bodyPr>
          <a:lstStyle/>
          <a:p>
            <a:pPr algn="ctr"/>
            <a:r>
              <a:rPr lang="en-US" sz="1200" b="1" dirty="0">
                <a:latin typeface="Source Sans Pro" panose="020B0503030403020204" pitchFamily="34" charset="0"/>
              </a:rPr>
              <a:t>Immunotherapy and targeted therapy combinations in metastatic breast cancer </a:t>
            </a:r>
            <a:r>
              <a:rPr lang="en-US" sz="1200" dirty="0">
                <a:latin typeface="Source Sans Pro" panose="020B0503030403020204" pitchFamily="34" charset="0"/>
              </a:rPr>
              <a:t>(</a:t>
            </a:r>
            <a:r>
              <a:rPr lang="en-US" sz="1200" dirty="0" err="1">
                <a:latin typeface="Source Sans Pro" panose="020B0503030403020204" pitchFamily="34" charset="0"/>
              </a:rPr>
              <a:t>Esteva</a:t>
            </a:r>
            <a:r>
              <a:rPr lang="en-US" sz="1200" dirty="0">
                <a:latin typeface="Source Sans Pro" panose="020B0503030403020204" pitchFamily="34" charset="0"/>
              </a:rPr>
              <a:t> et al.)</a:t>
            </a:r>
          </a:p>
        </p:txBody>
      </p:sp>
      <p:pic>
        <p:nvPicPr>
          <p:cNvPr id="12" name="Picture 11" descr="A screenshot of a computer&#10;&#10;Description automatically generated">
            <a:extLst>
              <a:ext uri="{FF2B5EF4-FFF2-40B4-BE49-F238E27FC236}">
                <a16:creationId xmlns:a16="http://schemas.microsoft.com/office/drawing/2014/main" id="{41DFC930-0671-60FB-E4CF-7B32787628F3}"/>
              </a:ext>
            </a:extLst>
          </p:cNvPr>
          <p:cNvPicPr>
            <a:picLocks noChangeAspect="1"/>
          </p:cNvPicPr>
          <p:nvPr/>
        </p:nvPicPr>
        <p:blipFill rotWithShape="1">
          <a:blip r:embed="rId3"/>
          <a:srcRect l="11188" t="21729" r="13523" b="66974"/>
          <a:stretch/>
        </p:blipFill>
        <p:spPr>
          <a:xfrm>
            <a:off x="7683591" y="1740474"/>
            <a:ext cx="2019394" cy="3032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xtBox 14">
            <a:extLst>
              <a:ext uri="{FF2B5EF4-FFF2-40B4-BE49-F238E27FC236}">
                <a16:creationId xmlns:a16="http://schemas.microsoft.com/office/drawing/2014/main" id="{A4FC0913-12B9-B077-8861-A62E256AABA0}"/>
              </a:ext>
            </a:extLst>
          </p:cNvPr>
          <p:cNvSpPr txBox="1"/>
          <p:nvPr/>
        </p:nvSpPr>
        <p:spPr>
          <a:xfrm>
            <a:off x="4617991" y="3340599"/>
            <a:ext cx="2196069" cy="246221"/>
          </a:xfrm>
          <a:prstGeom prst="rect">
            <a:avLst/>
          </a:prstGeom>
          <a:noFill/>
        </p:spPr>
        <p:txBody>
          <a:bodyPr wrap="square" rtlCol="0">
            <a:spAutoFit/>
          </a:bodyPr>
          <a:lstStyle/>
          <a:p>
            <a:r>
              <a:rPr lang="en-US" sz="1000" dirty="0"/>
              <a:t>Stagewise Survival Rates  Hsu et al.</a:t>
            </a:r>
          </a:p>
        </p:txBody>
      </p:sp>
      <p:sp>
        <p:nvSpPr>
          <p:cNvPr id="21" name="TextBox 20">
            <a:extLst>
              <a:ext uri="{FF2B5EF4-FFF2-40B4-BE49-F238E27FC236}">
                <a16:creationId xmlns:a16="http://schemas.microsoft.com/office/drawing/2014/main" id="{E44032EE-61AF-4B9F-DABC-227E1CAD60DE}"/>
              </a:ext>
            </a:extLst>
          </p:cNvPr>
          <p:cNvSpPr txBox="1"/>
          <p:nvPr/>
        </p:nvSpPr>
        <p:spPr>
          <a:xfrm>
            <a:off x="-341977" y="3171891"/>
            <a:ext cx="3989788" cy="230832"/>
          </a:xfrm>
          <a:prstGeom prst="rect">
            <a:avLst/>
          </a:prstGeom>
          <a:noFill/>
        </p:spPr>
        <p:txBody>
          <a:bodyPr wrap="square">
            <a:spAutoFit/>
          </a:bodyPr>
          <a:lstStyle/>
          <a:p>
            <a:pPr algn="ctr"/>
            <a:r>
              <a:rPr lang="en-US" sz="900" dirty="0">
                <a:latin typeface="Arial" panose="020B0604020202020204" pitchFamily="34" charset="0"/>
                <a:cs typeface="Arial" panose="020B0604020202020204" pitchFamily="34" charset="0"/>
              </a:rPr>
              <a:t>Susan G. Komen</a:t>
            </a:r>
          </a:p>
        </p:txBody>
      </p:sp>
    </p:spTree>
    <p:extLst>
      <p:ext uri="{BB962C8B-B14F-4D97-AF65-F5344CB8AC3E}">
        <p14:creationId xmlns:p14="http://schemas.microsoft.com/office/powerpoint/2010/main" val="3442222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build="p"/>
      <p:bldP spid="14" grpId="0"/>
      <p:bldP spid="28" grpId="0" animBg="1"/>
      <p:bldGraphic spid="17" grpId="0">
        <p:bldAsOne/>
      </p:bldGraphic>
      <p:bldP spid="19" grpId="0" animBg="1"/>
      <p:bldP spid="41" grpId="0"/>
      <p:bldP spid="15"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5E8EE-0D9C-4CAE-AE83-76C9881CCD54}"/>
              </a:ext>
            </a:extLst>
          </p:cNvPr>
          <p:cNvSpPr>
            <a:spLocks noGrp="1"/>
          </p:cNvSpPr>
          <p:nvPr>
            <p:ph type="title"/>
          </p:nvPr>
        </p:nvSpPr>
        <p:spPr>
          <a:xfrm>
            <a:off x="1311691" y="171718"/>
            <a:ext cx="9623272" cy="575256"/>
          </a:xfrm>
          <a:prstGeom prst="roundRect">
            <a:avLst/>
          </a:prstGeom>
        </p:spPr>
        <p:style>
          <a:lnRef idx="1">
            <a:schemeClr val="accent4"/>
          </a:lnRef>
          <a:fillRef idx="3">
            <a:schemeClr val="accent4"/>
          </a:fillRef>
          <a:effectRef idx="2">
            <a:schemeClr val="accent4"/>
          </a:effectRef>
          <a:fontRef idx="minor">
            <a:schemeClr val="lt1"/>
          </a:fontRef>
        </p:style>
        <p:txBody>
          <a:bodyPr>
            <a:normAutofit fontScale="90000"/>
          </a:bodyPr>
          <a:lstStyle/>
          <a:p>
            <a:r>
              <a:rPr lang="en-US" dirty="0"/>
              <a:t>Research Question and Engineering Goals</a:t>
            </a:r>
          </a:p>
        </p:txBody>
      </p:sp>
      <p:sp>
        <p:nvSpPr>
          <p:cNvPr id="9" name="Title 1">
            <a:extLst>
              <a:ext uri="{FF2B5EF4-FFF2-40B4-BE49-F238E27FC236}">
                <a16:creationId xmlns:a16="http://schemas.microsoft.com/office/drawing/2014/main" id="{D29448F1-6CF9-367F-5431-B47911E89FD3}"/>
              </a:ext>
            </a:extLst>
          </p:cNvPr>
          <p:cNvSpPr txBox="1">
            <a:spLocks/>
          </p:cNvSpPr>
          <p:nvPr/>
        </p:nvSpPr>
        <p:spPr>
          <a:xfrm rot="16200000">
            <a:off x="-3099719" y="3099719"/>
            <a:ext cx="6858001" cy="658562"/>
          </a:xfrm>
          <a:prstGeom prst="round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dirty="0"/>
              <a:t>Introduction </a:t>
            </a:r>
          </a:p>
        </p:txBody>
      </p:sp>
      <p:cxnSp>
        <p:nvCxnSpPr>
          <p:cNvPr id="21" name="Straight Connector 20">
            <a:extLst>
              <a:ext uri="{FF2B5EF4-FFF2-40B4-BE49-F238E27FC236}">
                <a16:creationId xmlns:a16="http://schemas.microsoft.com/office/drawing/2014/main" id="{34AB2F02-52FB-F8F6-96CE-D61A85329DB7}"/>
              </a:ext>
            </a:extLst>
          </p:cNvPr>
          <p:cNvCxnSpPr>
            <a:cxnSpLocks/>
            <a:stCxn id="2" idx="1"/>
          </p:cNvCxnSpPr>
          <p:nvPr/>
        </p:nvCxnSpPr>
        <p:spPr>
          <a:xfrm flipH="1">
            <a:off x="775663" y="459346"/>
            <a:ext cx="536028"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5" name="Straight Connector 24">
            <a:extLst>
              <a:ext uri="{FF2B5EF4-FFF2-40B4-BE49-F238E27FC236}">
                <a16:creationId xmlns:a16="http://schemas.microsoft.com/office/drawing/2014/main" id="{B1386FF9-8B15-0A6B-B8E2-1D0632AFDED5}"/>
              </a:ext>
            </a:extLst>
          </p:cNvPr>
          <p:cNvCxnSpPr>
            <a:cxnSpLocks/>
          </p:cNvCxnSpPr>
          <p:nvPr/>
        </p:nvCxnSpPr>
        <p:spPr>
          <a:xfrm flipH="1">
            <a:off x="10934962" y="435128"/>
            <a:ext cx="983769" cy="0"/>
          </a:xfrm>
          <a:prstGeom prst="line">
            <a:avLst/>
          </a:prstGeom>
        </p:spPr>
        <p:style>
          <a:lnRef idx="3">
            <a:schemeClr val="accent2"/>
          </a:lnRef>
          <a:fillRef idx="0">
            <a:schemeClr val="accent2"/>
          </a:fillRef>
          <a:effectRef idx="2">
            <a:schemeClr val="accent2"/>
          </a:effectRef>
          <a:fontRef idx="minor">
            <a:schemeClr val="tx1"/>
          </a:fontRef>
        </p:style>
      </p:cxnSp>
      <p:graphicFrame>
        <p:nvGraphicFramePr>
          <p:cNvPr id="22" name="Diagram 21">
            <a:extLst>
              <a:ext uri="{FF2B5EF4-FFF2-40B4-BE49-F238E27FC236}">
                <a16:creationId xmlns:a16="http://schemas.microsoft.com/office/drawing/2014/main" id="{3AF5C1A1-5A26-A845-7BB2-550A077A32B3}"/>
              </a:ext>
            </a:extLst>
          </p:cNvPr>
          <p:cNvGraphicFramePr/>
          <p:nvPr>
            <p:extLst>
              <p:ext uri="{D42A27DB-BD31-4B8C-83A1-F6EECF244321}">
                <p14:modId xmlns:p14="http://schemas.microsoft.com/office/powerpoint/2010/main" val="476414994"/>
              </p:ext>
            </p:extLst>
          </p:nvPr>
        </p:nvGraphicFramePr>
        <p:xfrm>
          <a:off x="3834174" y="1349528"/>
          <a:ext cx="8313419" cy="50449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 name="TextBox 23">
            <a:extLst>
              <a:ext uri="{FF2B5EF4-FFF2-40B4-BE49-F238E27FC236}">
                <a16:creationId xmlns:a16="http://schemas.microsoft.com/office/drawing/2014/main" id="{8F5CF0FD-F812-5CD8-56D4-F466A058EE5E}"/>
              </a:ext>
            </a:extLst>
          </p:cNvPr>
          <p:cNvSpPr txBox="1"/>
          <p:nvPr/>
        </p:nvSpPr>
        <p:spPr>
          <a:xfrm>
            <a:off x="800888" y="1396300"/>
            <a:ext cx="2881937" cy="4884539"/>
          </a:xfrm>
          <a:prstGeom prst="roundRect">
            <a:avLst/>
          </a:prstGeom>
          <a:solidFill>
            <a:schemeClr val="accent3">
              <a:lumMod val="20000"/>
              <a:lumOff val="80000"/>
            </a:schemeClr>
          </a:solidFill>
          <a:ln>
            <a:solidFill>
              <a:schemeClr val="accent3">
                <a:lumMod val="60000"/>
                <a:lumOff val="40000"/>
              </a:schemeClr>
            </a:solidFill>
          </a:ln>
        </p:spPr>
        <p:txBody>
          <a:bodyPr wrap="square" rtlCol="0">
            <a:spAutoFit/>
          </a:bodyPr>
          <a:lstStyle>
            <a:defPPr>
              <a:defRPr lang="en-US"/>
            </a:defPPr>
            <a:lvl1pPr algn="ctr">
              <a:defRPr sz="2400"/>
            </a:lvl1pPr>
          </a:lstStyle>
          <a:p>
            <a:pPr algn="l"/>
            <a:r>
              <a:rPr lang="en-US" dirty="0"/>
              <a:t>Research Question </a:t>
            </a:r>
          </a:p>
          <a:p>
            <a:pPr algn="l"/>
            <a:endParaRPr lang="en-US" dirty="0"/>
          </a:p>
          <a:p>
            <a:pPr algn="l"/>
            <a:r>
              <a:rPr lang="en-US" sz="1600" dirty="0">
                <a:latin typeface="Arial" panose="020B0604020202020204" pitchFamily="34" charset="0"/>
                <a:cs typeface="Arial" panose="020B0604020202020204" pitchFamily="34" charset="0"/>
              </a:rPr>
              <a:t>Can the behavior and interactions of tumor , immune, stromal cells and other growth factors and metabolites in the TNBC Tumor-microenvironment be modeled spatially and temporally to simulate the immune response on the tumor cells and identify potential immunosuppressive targets ?</a:t>
            </a:r>
            <a:endParaRPr lang="en-US" sz="1400" dirty="0">
              <a:latin typeface="Arial" panose="020B0604020202020204" pitchFamily="34" charset="0"/>
              <a:cs typeface="Arial" panose="020B0604020202020204" pitchFamily="34" charset="0"/>
            </a:endParaRPr>
          </a:p>
          <a:p>
            <a:pPr algn="l"/>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2069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5E8EE-0D9C-4CAE-AE83-76C9881CCD54}"/>
              </a:ext>
            </a:extLst>
          </p:cNvPr>
          <p:cNvSpPr>
            <a:spLocks noGrp="1"/>
          </p:cNvSpPr>
          <p:nvPr>
            <p:ph type="title"/>
          </p:nvPr>
        </p:nvSpPr>
        <p:spPr>
          <a:xfrm>
            <a:off x="2112579" y="171718"/>
            <a:ext cx="7855650" cy="575256"/>
          </a:xfrm>
          <a:prstGeom prst="roundRect">
            <a:avLst/>
          </a:prstGeom>
        </p:spPr>
        <p:style>
          <a:lnRef idx="1">
            <a:schemeClr val="accent4"/>
          </a:lnRef>
          <a:fillRef idx="3">
            <a:schemeClr val="accent4"/>
          </a:fillRef>
          <a:effectRef idx="2">
            <a:schemeClr val="accent4"/>
          </a:effectRef>
          <a:fontRef idx="minor">
            <a:schemeClr val="lt1"/>
          </a:fontRef>
        </p:style>
        <p:txBody>
          <a:bodyPr>
            <a:normAutofit fontScale="90000"/>
          </a:bodyPr>
          <a:lstStyle/>
          <a:p>
            <a:pPr algn="ctr"/>
            <a:r>
              <a:rPr lang="en-US" dirty="0"/>
              <a:t>T-STM DESIGN</a:t>
            </a:r>
          </a:p>
        </p:txBody>
      </p:sp>
      <p:sp>
        <p:nvSpPr>
          <p:cNvPr id="9" name="Title 1">
            <a:extLst>
              <a:ext uri="{FF2B5EF4-FFF2-40B4-BE49-F238E27FC236}">
                <a16:creationId xmlns:a16="http://schemas.microsoft.com/office/drawing/2014/main" id="{D29448F1-6CF9-367F-5431-B47911E89FD3}"/>
              </a:ext>
            </a:extLst>
          </p:cNvPr>
          <p:cNvSpPr txBox="1">
            <a:spLocks/>
          </p:cNvSpPr>
          <p:nvPr/>
        </p:nvSpPr>
        <p:spPr>
          <a:xfrm rot="16200000">
            <a:off x="-3099719" y="3099721"/>
            <a:ext cx="6858001" cy="658562"/>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dirty="0"/>
              <a:t>Methodology</a:t>
            </a:r>
          </a:p>
        </p:txBody>
      </p:sp>
      <p:cxnSp>
        <p:nvCxnSpPr>
          <p:cNvPr id="21" name="Straight Connector 20">
            <a:extLst>
              <a:ext uri="{FF2B5EF4-FFF2-40B4-BE49-F238E27FC236}">
                <a16:creationId xmlns:a16="http://schemas.microsoft.com/office/drawing/2014/main" id="{34AB2F02-52FB-F8F6-96CE-D61A85329DB7}"/>
              </a:ext>
            </a:extLst>
          </p:cNvPr>
          <p:cNvCxnSpPr>
            <a:cxnSpLocks/>
          </p:cNvCxnSpPr>
          <p:nvPr/>
        </p:nvCxnSpPr>
        <p:spPr>
          <a:xfrm flipH="1">
            <a:off x="775663" y="459346"/>
            <a:ext cx="1336916"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5" name="Straight Connector 24">
            <a:extLst>
              <a:ext uri="{FF2B5EF4-FFF2-40B4-BE49-F238E27FC236}">
                <a16:creationId xmlns:a16="http://schemas.microsoft.com/office/drawing/2014/main" id="{B1386FF9-8B15-0A6B-B8E2-1D0632AFDED5}"/>
              </a:ext>
            </a:extLst>
          </p:cNvPr>
          <p:cNvCxnSpPr>
            <a:cxnSpLocks/>
          </p:cNvCxnSpPr>
          <p:nvPr/>
        </p:nvCxnSpPr>
        <p:spPr>
          <a:xfrm flipH="1">
            <a:off x="9977470" y="397291"/>
            <a:ext cx="2023242" cy="18963"/>
          </a:xfrm>
          <a:prstGeom prst="line">
            <a:avLst/>
          </a:prstGeom>
        </p:spPr>
        <p:style>
          <a:lnRef idx="3">
            <a:schemeClr val="accent2"/>
          </a:lnRef>
          <a:fillRef idx="0">
            <a:schemeClr val="accent2"/>
          </a:fillRef>
          <a:effectRef idx="2">
            <a:schemeClr val="accent2"/>
          </a:effectRef>
          <a:fontRef idx="minor">
            <a:schemeClr val="tx1"/>
          </a:fontRef>
        </p:style>
      </p:cxnSp>
      <p:sp>
        <p:nvSpPr>
          <p:cNvPr id="32" name="Rectangle: Rounded Corners 31">
            <a:extLst>
              <a:ext uri="{FF2B5EF4-FFF2-40B4-BE49-F238E27FC236}">
                <a16:creationId xmlns:a16="http://schemas.microsoft.com/office/drawing/2014/main" id="{0696A024-2581-6E83-7F45-6A29A47A1F3D}"/>
              </a:ext>
            </a:extLst>
          </p:cNvPr>
          <p:cNvSpPr/>
          <p:nvPr/>
        </p:nvSpPr>
        <p:spPr>
          <a:xfrm>
            <a:off x="721121" y="752460"/>
            <a:ext cx="11237112" cy="5026046"/>
          </a:xfrm>
          <a:prstGeom prst="roundRect">
            <a:avLst/>
          </a:prstGeom>
          <a:solidFill>
            <a:srgbClr val="E8F9F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descr="A diagram of a cell blocker">
            <a:extLst>
              <a:ext uri="{FF2B5EF4-FFF2-40B4-BE49-F238E27FC236}">
                <a16:creationId xmlns:a16="http://schemas.microsoft.com/office/drawing/2014/main" id="{B1A554DE-3A93-66B3-F924-06F777641363}"/>
              </a:ext>
            </a:extLst>
          </p:cNvPr>
          <p:cNvPicPr>
            <a:picLocks noChangeAspect="1"/>
          </p:cNvPicPr>
          <p:nvPr/>
        </p:nvPicPr>
        <p:blipFill rotWithShape="1">
          <a:blip r:embed="rId3">
            <a:extLst>
              <a:ext uri="{28A0092B-C50C-407E-A947-70E740481C1C}">
                <a14:useLocalDpi xmlns:a14="http://schemas.microsoft.com/office/drawing/2010/main" val="0"/>
              </a:ext>
            </a:extLst>
          </a:blip>
          <a:srcRect l="927" t="111" r="52432" b="45457"/>
          <a:stretch/>
        </p:blipFill>
        <p:spPr>
          <a:xfrm>
            <a:off x="1040524" y="1001051"/>
            <a:ext cx="2099741" cy="19306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42" name="Content Placeholder 2">
            <a:extLst>
              <a:ext uri="{FF2B5EF4-FFF2-40B4-BE49-F238E27FC236}">
                <a16:creationId xmlns:a16="http://schemas.microsoft.com/office/drawing/2014/main" id="{5C193367-4080-0464-8E0B-ABAF24B67D37}"/>
              </a:ext>
            </a:extLst>
          </p:cNvPr>
          <p:cNvGraphicFramePr>
            <a:graphicFrameLocks/>
          </p:cNvGraphicFramePr>
          <p:nvPr/>
        </p:nvGraphicFramePr>
        <p:xfrm>
          <a:off x="3233921" y="769054"/>
          <a:ext cx="5472451" cy="34447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43" name="Diagram 42">
            <a:extLst>
              <a:ext uri="{FF2B5EF4-FFF2-40B4-BE49-F238E27FC236}">
                <a16:creationId xmlns:a16="http://schemas.microsoft.com/office/drawing/2014/main" id="{F3F5B26F-F652-3B70-8B45-C7D66F2B3FA1}"/>
              </a:ext>
            </a:extLst>
          </p:cNvPr>
          <p:cNvGraphicFramePr/>
          <p:nvPr/>
        </p:nvGraphicFramePr>
        <p:xfrm>
          <a:off x="9292492" y="1678555"/>
          <a:ext cx="1682408" cy="99571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8" name="TextBox 37">
            <a:extLst>
              <a:ext uri="{FF2B5EF4-FFF2-40B4-BE49-F238E27FC236}">
                <a16:creationId xmlns:a16="http://schemas.microsoft.com/office/drawing/2014/main" id="{FA732CF7-F296-D036-672C-4E64C29FD4B6}"/>
              </a:ext>
            </a:extLst>
          </p:cNvPr>
          <p:cNvSpPr txBox="1"/>
          <p:nvPr/>
        </p:nvSpPr>
        <p:spPr>
          <a:xfrm>
            <a:off x="832475" y="3300685"/>
            <a:ext cx="3606228" cy="86177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000" dirty="0">
                <a:latin typeface="Arial" panose="020B0604020202020204" pitchFamily="34" charset="0"/>
                <a:cs typeface="Arial" panose="020B0604020202020204" pitchFamily="34" charset="0"/>
              </a:rPr>
              <a:t>Tumor , Patient specific Parameters : </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Neoantigens (resulting from mutation),</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CGAs(Cancer Germline antigens -aberrant in tumor cells)</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Checkpoints, adjuvanticity, Cell fractions,</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Immunosuppressants and Effector proteins</a:t>
            </a:r>
          </a:p>
        </p:txBody>
      </p:sp>
      <p:sp>
        <p:nvSpPr>
          <p:cNvPr id="40" name="Arrow: Right 39">
            <a:extLst>
              <a:ext uri="{FF2B5EF4-FFF2-40B4-BE49-F238E27FC236}">
                <a16:creationId xmlns:a16="http://schemas.microsoft.com/office/drawing/2014/main" id="{C7916C1B-588A-1F3C-9F30-84ED5CFE7959}"/>
              </a:ext>
            </a:extLst>
          </p:cNvPr>
          <p:cNvSpPr/>
          <p:nvPr/>
        </p:nvSpPr>
        <p:spPr>
          <a:xfrm rot="10800000">
            <a:off x="8378684" y="2107622"/>
            <a:ext cx="897745" cy="99549"/>
          </a:xfrm>
          <a:prstGeom prst="rightArrow">
            <a:avLst/>
          </a:prstGeom>
          <a:solidFill>
            <a:srgbClr val="DAC2EC"/>
          </a:solidFill>
          <a:ln>
            <a:solidFill>
              <a:srgbClr val="7030A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5" name="Arrow: Curved Up 4">
            <a:extLst>
              <a:ext uri="{FF2B5EF4-FFF2-40B4-BE49-F238E27FC236}">
                <a16:creationId xmlns:a16="http://schemas.microsoft.com/office/drawing/2014/main" id="{081D5B77-17D5-75EC-1FD0-D0F13F6CEEBA}"/>
              </a:ext>
            </a:extLst>
          </p:cNvPr>
          <p:cNvSpPr/>
          <p:nvPr/>
        </p:nvSpPr>
        <p:spPr>
          <a:xfrm>
            <a:off x="2045185" y="2736220"/>
            <a:ext cx="2212708" cy="677075"/>
          </a:xfrm>
          <a:prstGeom prst="curvedUpArrow">
            <a:avLst>
              <a:gd name="adj1" fmla="val 10167"/>
              <a:gd name="adj2" fmla="val 16139"/>
              <a:gd name="adj3" fmla="val 16096"/>
            </a:avLst>
          </a:prstGeom>
          <a:solidFill>
            <a:schemeClr val="accent2"/>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0C61E8CC-A922-0ACB-244F-5D5DAA56F317}"/>
              </a:ext>
            </a:extLst>
          </p:cNvPr>
          <p:cNvGrpSpPr/>
          <p:nvPr/>
        </p:nvGrpSpPr>
        <p:grpSpPr>
          <a:xfrm>
            <a:off x="8683647" y="2982836"/>
            <a:ext cx="3153103" cy="2049517"/>
            <a:chOff x="2020306" y="734152"/>
            <a:chExt cx="6048359" cy="3742751"/>
          </a:xfrm>
        </p:grpSpPr>
        <p:pic>
          <p:nvPicPr>
            <p:cNvPr id="7" name="Picture 6">
              <a:extLst>
                <a:ext uri="{FF2B5EF4-FFF2-40B4-BE49-F238E27FC236}">
                  <a16:creationId xmlns:a16="http://schemas.microsoft.com/office/drawing/2014/main" id="{B8F875C1-0D09-9F76-47C7-12A2D5C106CC}"/>
                </a:ext>
              </a:extLst>
            </p:cNvPr>
            <p:cNvPicPr>
              <a:picLocks noChangeAspect="1"/>
            </p:cNvPicPr>
            <p:nvPr/>
          </p:nvPicPr>
          <p:blipFill rotWithShape="1">
            <a:blip r:embed="rId14"/>
            <a:srcRect b="9944"/>
            <a:stretch/>
          </p:blipFill>
          <p:spPr>
            <a:xfrm>
              <a:off x="3524707" y="734152"/>
              <a:ext cx="4543958" cy="3742751"/>
            </a:xfrm>
            <a:prstGeom prst="rect">
              <a:avLst/>
            </a:prstGeom>
          </p:spPr>
        </p:pic>
        <p:pic>
          <p:nvPicPr>
            <p:cNvPr id="8" name="Picture 7">
              <a:extLst>
                <a:ext uri="{FF2B5EF4-FFF2-40B4-BE49-F238E27FC236}">
                  <a16:creationId xmlns:a16="http://schemas.microsoft.com/office/drawing/2014/main" id="{53ECD045-BB1E-6A52-40E6-0EE803882AE0}"/>
                </a:ext>
              </a:extLst>
            </p:cNvPr>
            <p:cNvPicPr>
              <a:picLocks noChangeAspect="1"/>
            </p:cNvPicPr>
            <p:nvPr/>
          </p:nvPicPr>
          <p:blipFill>
            <a:blip r:embed="rId15"/>
            <a:stretch>
              <a:fillRect/>
            </a:stretch>
          </p:blipFill>
          <p:spPr>
            <a:xfrm>
              <a:off x="2020306" y="760781"/>
              <a:ext cx="3481125" cy="369051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 name="Arrow: Right 9">
              <a:extLst>
                <a:ext uri="{FF2B5EF4-FFF2-40B4-BE49-F238E27FC236}">
                  <a16:creationId xmlns:a16="http://schemas.microsoft.com/office/drawing/2014/main" id="{78E2F91E-96F9-81C4-A7F5-31A02A89E503}"/>
                </a:ext>
              </a:extLst>
            </p:cNvPr>
            <p:cNvSpPr/>
            <p:nvPr/>
          </p:nvSpPr>
          <p:spPr>
            <a:xfrm rot="904363">
              <a:off x="5104962" y="2302187"/>
              <a:ext cx="1109020" cy="111986"/>
            </a:xfrm>
            <a:prstGeom prst="rightArrow">
              <a:avLst>
                <a:gd name="adj1" fmla="val 79618"/>
                <a:gd name="adj2" fmla="val 50000"/>
              </a:avLst>
            </a:prstGeom>
            <a:solidFill>
              <a:srgbClr val="FFFF0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p>
          </p:txBody>
        </p:sp>
      </p:grpSp>
      <p:graphicFrame>
        <p:nvGraphicFramePr>
          <p:cNvPr id="18" name="Diagram 17">
            <a:extLst>
              <a:ext uri="{FF2B5EF4-FFF2-40B4-BE49-F238E27FC236}">
                <a16:creationId xmlns:a16="http://schemas.microsoft.com/office/drawing/2014/main" id="{9FA23D71-F18C-25C7-60B8-88B713F100F1}"/>
              </a:ext>
            </a:extLst>
          </p:cNvPr>
          <p:cNvGraphicFramePr/>
          <p:nvPr>
            <p:extLst>
              <p:ext uri="{D42A27DB-BD31-4B8C-83A1-F6EECF244321}">
                <p14:modId xmlns:p14="http://schemas.microsoft.com/office/powerpoint/2010/main" val="848753733"/>
              </p:ext>
            </p:extLst>
          </p:nvPr>
        </p:nvGraphicFramePr>
        <p:xfrm>
          <a:off x="668457" y="5889997"/>
          <a:ext cx="11391112" cy="777155"/>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graphicFrame>
        <p:nvGraphicFramePr>
          <p:cNvPr id="19" name="Diagram 18">
            <a:extLst>
              <a:ext uri="{FF2B5EF4-FFF2-40B4-BE49-F238E27FC236}">
                <a16:creationId xmlns:a16="http://schemas.microsoft.com/office/drawing/2014/main" id="{6D34B476-1D7F-B865-48C0-5DE98FA1FA85}"/>
              </a:ext>
            </a:extLst>
          </p:cNvPr>
          <p:cNvGraphicFramePr/>
          <p:nvPr>
            <p:extLst>
              <p:ext uri="{D42A27DB-BD31-4B8C-83A1-F6EECF244321}">
                <p14:modId xmlns:p14="http://schemas.microsoft.com/office/powerpoint/2010/main" val="347297942"/>
              </p:ext>
            </p:extLst>
          </p:nvPr>
        </p:nvGraphicFramePr>
        <p:xfrm>
          <a:off x="-586861" y="4446358"/>
          <a:ext cx="9686333" cy="1063750"/>
        </p:xfrm>
        <a:graphic>
          <a:graphicData uri="http://schemas.openxmlformats.org/drawingml/2006/diagram">
            <dgm:relIds xmlns:dgm="http://schemas.openxmlformats.org/drawingml/2006/diagram" xmlns:r="http://schemas.openxmlformats.org/officeDocument/2006/relationships" r:dm="rId21" r:lo="rId22" r:qs="rId23" r:cs="rId24"/>
          </a:graphicData>
        </a:graphic>
      </p:graphicFrame>
      <p:sp>
        <p:nvSpPr>
          <p:cNvPr id="3" name="Rectangle 1">
            <a:extLst>
              <a:ext uri="{FF2B5EF4-FFF2-40B4-BE49-F238E27FC236}">
                <a16:creationId xmlns:a16="http://schemas.microsoft.com/office/drawing/2014/main" id="{5290B090-4CB3-A059-F72E-387EC877D8B2}"/>
              </a:ext>
            </a:extLst>
          </p:cNvPr>
          <p:cNvSpPr>
            <a:spLocks noChangeArrowheads="1"/>
          </p:cNvSpPr>
          <p:nvPr/>
        </p:nvSpPr>
        <p:spPr bwMode="auto">
          <a:xfrm>
            <a:off x="9538538" y="5042386"/>
            <a:ext cx="1547774"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latin typeface="Arial" panose="020B0604020202020204" pitchFamily="34" charset="0"/>
              </a:rPr>
              <a:t>(</a:t>
            </a:r>
            <a:r>
              <a:rPr kumimoji="0" lang="en-US" altLang="en-US" sz="800" b="0" i="0" u="none" strike="noStrike" cap="none" normalizeH="0" baseline="0" dirty="0" err="1">
                <a:ln>
                  <a:noFill/>
                </a:ln>
                <a:solidFill>
                  <a:schemeClr val="tx1"/>
                </a:solidFill>
                <a:effectLst/>
                <a:latin typeface="Arial" panose="020B0604020202020204" pitchFamily="34" charset="0"/>
              </a:rPr>
              <a:t>Charoentong</a:t>
            </a:r>
            <a:r>
              <a:rPr kumimoji="0" lang="en-US" altLang="en-US" sz="800" b="0" i="0" u="none" strike="noStrike" cap="none" normalizeH="0" baseline="0" dirty="0">
                <a:ln>
                  <a:noFill/>
                </a:ln>
                <a:solidFill>
                  <a:schemeClr val="tx1"/>
                </a:solidFill>
                <a:effectLst/>
                <a:latin typeface="Arial" panose="020B0604020202020204" pitchFamily="34" charset="0"/>
              </a:rPr>
              <a:t> et al., 2017)</a:t>
            </a:r>
          </a:p>
        </p:txBody>
      </p:sp>
      <p:sp>
        <p:nvSpPr>
          <p:cNvPr id="4" name="Rectangle 1">
            <a:extLst>
              <a:ext uri="{FF2B5EF4-FFF2-40B4-BE49-F238E27FC236}">
                <a16:creationId xmlns:a16="http://schemas.microsoft.com/office/drawing/2014/main" id="{14A5DAE2-E703-B2CC-127A-19C4A655A836}"/>
              </a:ext>
            </a:extLst>
          </p:cNvPr>
          <p:cNvSpPr>
            <a:spLocks noChangeArrowheads="1"/>
          </p:cNvSpPr>
          <p:nvPr/>
        </p:nvSpPr>
        <p:spPr bwMode="auto">
          <a:xfrm>
            <a:off x="1349505" y="2741037"/>
            <a:ext cx="1547774"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latin typeface="Arial" panose="020B0604020202020204" pitchFamily="34" charset="0"/>
              </a:rPr>
              <a:t>(</a:t>
            </a:r>
            <a:r>
              <a:rPr kumimoji="0" lang="en-US" altLang="en-US" sz="800" b="0" i="0" u="none" strike="noStrike" cap="none" normalizeH="0" baseline="0" dirty="0" err="1">
                <a:ln>
                  <a:noFill/>
                </a:ln>
                <a:solidFill>
                  <a:schemeClr val="tx1"/>
                </a:solidFill>
                <a:effectLst/>
                <a:latin typeface="Arial" panose="020B0604020202020204" pitchFamily="34" charset="0"/>
              </a:rPr>
              <a:t>Charoentong</a:t>
            </a:r>
            <a:r>
              <a:rPr kumimoji="0" lang="en-US" altLang="en-US" sz="800" b="0" i="0" u="none" strike="noStrike" cap="none" normalizeH="0" baseline="0" dirty="0">
                <a:ln>
                  <a:noFill/>
                </a:ln>
                <a:solidFill>
                  <a:schemeClr val="tx1"/>
                </a:solidFill>
                <a:effectLst/>
                <a:latin typeface="Arial" panose="020B0604020202020204" pitchFamily="34" charset="0"/>
              </a:rPr>
              <a:t> et al., 2017)</a:t>
            </a:r>
          </a:p>
        </p:txBody>
      </p:sp>
    </p:spTree>
    <p:extLst>
      <p:ext uri="{BB962C8B-B14F-4D97-AF65-F5344CB8AC3E}">
        <p14:creationId xmlns:p14="http://schemas.microsoft.com/office/powerpoint/2010/main" val="286727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graphicEl>
                                              <a:dgm id="{5BFF47F4-3E34-4F3B-9E56-F25376A92C60}"/>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graphicEl>
                                              <a:dgm id="{279CDDB2-6A71-41A8-9173-F3C3CA2F00FA}"/>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graphicEl>
                                              <a:dgm id="{30E01C86-2A41-4038-A902-A80E7C5F8B4B}"/>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2">
                                            <p:graphicEl>
                                              <a:dgm id="{A57D334C-3ACD-4C14-99B1-98AC497F928B}"/>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graphicEl>
                                              <a:dgm id="{2794EEED-C68E-4A3C-A549-EAF2F5E42B21}"/>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graphicEl>
                                              <a:dgm id="{6EA3E029-43E7-491C-A2B1-81CB9982828D}"/>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2">
                                            <p:graphicEl>
                                              <a:dgm id="{53FF8F78-D7ED-4C85-8465-EF6E1DBE702B}"/>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2" grpId="0">
        <p:bldSub>
          <a:bldDgm bld="one"/>
        </p:bldSub>
      </p:bldGraphic>
      <p:bldGraphic spid="43" grpId="0">
        <p:bldAsOne/>
      </p:bldGraphic>
      <p:bldP spid="38" grpId="0" animBg="1"/>
      <p:bldP spid="40" grpId="0" animBg="1"/>
      <p:bldP spid="5" grpId="0" animBg="1"/>
      <p:bldGraphic spid="19" grpId="0">
        <p:bldAsOne/>
      </p:bldGraphic>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2A6374C-F4CC-E535-2966-7A6632C0A34A}"/>
              </a:ext>
            </a:extLst>
          </p:cNvPr>
          <p:cNvSpPr txBox="1">
            <a:spLocks/>
          </p:cNvSpPr>
          <p:nvPr/>
        </p:nvSpPr>
        <p:spPr>
          <a:xfrm rot="16200000">
            <a:off x="-3099719" y="3099721"/>
            <a:ext cx="6858001" cy="658562"/>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dirty="0"/>
              <a:t>Methodology</a:t>
            </a:r>
          </a:p>
        </p:txBody>
      </p:sp>
      <p:sp>
        <p:nvSpPr>
          <p:cNvPr id="4" name="Title 1">
            <a:extLst>
              <a:ext uri="{FF2B5EF4-FFF2-40B4-BE49-F238E27FC236}">
                <a16:creationId xmlns:a16="http://schemas.microsoft.com/office/drawing/2014/main" id="{70AE11F4-7E66-1058-A2AE-03A8756C4220}"/>
              </a:ext>
            </a:extLst>
          </p:cNvPr>
          <p:cNvSpPr txBox="1">
            <a:spLocks/>
          </p:cNvSpPr>
          <p:nvPr/>
        </p:nvSpPr>
        <p:spPr>
          <a:xfrm>
            <a:off x="2133520" y="73996"/>
            <a:ext cx="7855650" cy="575256"/>
          </a:xfrm>
          <a:prstGeom prst="roundRect">
            <a:avLst/>
          </a:prstGeom>
        </p:spPr>
        <p:style>
          <a:lnRef idx="1">
            <a:schemeClr val="accent4"/>
          </a:lnRef>
          <a:fillRef idx="3">
            <a:schemeClr val="accent4"/>
          </a:fillRef>
          <a:effectRef idx="2">
            <a:schemeClr val="accent4"/>
          </a:effectRef>
          <a:fontRef idx="minor">
            <a:schemeClr val="lt1"/>
          </a:fontRef>
        </p:style>
        <p:txBody>
          <a:bodyPr>
            <a:normAutofit fontScale="82500" lnSpcReduction="2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dirty="0"/>
              <a:t>T-STM AGENT MODEL DESIGN</a:t>
            </a:r>
          </a:p>
        </p:txBody>
      </p:sp>
      <p:pic>
        <p:nvPicPr>
          <p:cNvPr id="7" name="Picture 6" descr="A screenshot of a cell division&#10;&#10;Description automatically generated">
            <a:extLst>
              <a:ext uri="{FF2B5EF4-FFF2-40B4-BE49-F238E27FC236}">
                <a16:creationId xmlns:a16="http://schemas.microsoft.com/office/drawing/2014/main" id="{5D43AD79-064F-C1DB-9F49-2933163CC6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423" y="1874309"/>
            <a:ext cx="4386250" cy="4905872"/>
          </a:xfrm>
          <a:prstGeom prst="rect">
            <a:avLst/>
          </a:prstGeom>
        </p:spPr>
      </p:pic>
      <p:pic>
        <p:nvPicPr>
          <p:cNvPr id="6" name="Picture 5" descr="A diagram of a cell&#10;&#10;Description automatically generated">
            <a:extLst>
              <a:ext uri="{FF2B5EF4-FFF2-40B4-BE49-F238E27FC236}">
                <a16:creationId xmlns:a16="http://schemas.microsoft.com/office/drawing/2014/main" id="{5CAD9217-291A-F5B1-131D-619419D09C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6640" y="1789594"/>
            <a:ext cx="4996524" cy="4979574"/>
          </a:xfrm>
          <a:prstGeom prst="rect">
            <a:avLst/>
          </a:prstGeom>
        </p:spPr>
      </p:pic>
      <p:sp>
        <p:nvSpPr>
          <p:cNvPr id="12" name="Rectangle: Rounded Corners 4">
            <a:extLst>
              <a:ext uri="{FF2B5EF4-FFF2-40B4-BE49-F238E27FC236}">
                <a16:creationId xmlns:a16="http://schemas.microsoft.com/office/drawing/2014/main" id="{D731D3AB-5DAB-7F7E-3FC1-EE2E36E5BAEE}"/>
              </a:ext>
            </a:extLst>
          </p:cNvPr>
          <p:cNvSpPr txBox="1"/>
          <p:nvPr/>
        </p:nvSpPr>
        <p:spPr>
          <a:xfrm>
            <a:off x="815087" y="783285"/>
            <a:ext cx="989004" cy="10158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AGET MODELS </a:t>
            </a:r>
          </a:p>
        </p:txBody>
      </p:sp>
      <p:pic>
        <p:nvPicPr>
          <p:cNvPr id="19" name="Picture 18">
            <a:extLst>
              <a:ext uri="{FF2B5EF4-FFF2-40B4-BE49-F238E27FC236}">
                <a16:creationId xmlns:a16="http://schemas.microsoft.com/office/drawing/2014/main" id="{2C86B096-4594-AB1E-B170-B3BC7BC9378D}"/>
              </a:ext>
            </a:extLst>
          </p:cNvPr>
          <p:cNvPicPr>
            <a:picLocks noChangeAspect="1"/>
          </p:cNvPicPr>
          <p:nvPr/>
        </p:nvPicPr>
        <p:blipFill>
          <a:blip r:embed="rId5"/>
          <a:stretch>
            <a:fillRect/>
          </a:stretch>
        </p:blipFill>
        <p:spPr>
          <a:xfrm>
            <a:off x="3167978" y="686504"/>
            <a:ext cx="6443691" cy="1008012"/>
          </a:xfrm>
          <a:prstGeom prst="rect">
            <a:avLst/>
          </a:prstGeom>
        </p:spPr>
      </p:pic>
      <p:sp>
        <p:nvSpPr>
          <p:cNvPr id="20" name="TextBox 19">
            <a:extLst>
              <a:ext uri="{FF2B5EF4-FFF2-40B4-BE49-F238E27FC236}">
                <a16:creationId xmlns:a16="http://schemas.microsoft.com/office/drawing/2014/main" id="{500AF656-57AE-C1E5-4FC6-BACBA6ED0B42}"/>
              </a:ext>
            </a:extLst>
          </p:cNvPr>
          <p:cNvSpPr txBox="1"/>
          <p:nvPr/>
        </p:nvSpPr>
        <p:spPr>
          <a:xfrm>
            <a:off x="1109895" y="4598274"/>
            <a:ext cx="3241389" cy="246221"/>
          </a:xfrm>
          <a:prstGeom prst="rect">
            <a:avLst/>
          </a:prstGeom>
          <a:noFill/>
        </p:spPr>
        <p:txBody>
          <a:bodyPr wrap="square">
            <a:spAutoFit/>
          </a:bodyPr>
          <a:lstStyle/>
          <a:p>
            <a:r>
              <a:rPr lang="en-US" sz="1000" i="1" kern="100" dirty="0">
                <a:latin typeface="Arial" panose="020B0604020202020204" pitchFamily="34" charset="0"/>
                <a:ea typeface="Calibri" panose="020F0502020204030204" pitchFamily="34" charset="0"/>
                <a:cs typeface="Arial" panose="020B0604020202020204" pitchFamily="34" charset="0"/>
              </a:rPr>
              <a:t>  </a:t>
            </a:r>
            <a:r>
              <a:rPr lang="en-US" sz="800" i="1" kern="100" dirty="0">
                <a:latin typeface="Arial" panose="020B0604020202020204" pitchFamily="34" charset="0"/>
                <a:ea typeface="Calibri" panose="020F0502020204030204" pitchFamily="34" charset="0"/>
                <a:cs typeface="Arial" panose="020B0604020202020204" pitchFamily="34" charset="0"/>
              </a:rPr>
              <a:t>ϴ</a:t>
            </a:r>
            <a:r>
              <a:rPr lang="en-US" sz="800" i="1" kern="100" baseline="-25000" dirty="0" err="1">
                <a:latin typeface="Arial" panose="020B0604020202020204" pitchFamily="34" charset="0"/>
                <a:ea typeface="Calibri" panose="020F0502020204030204" pitchFamily="34" charset="0"/>
                <a:cs typeface="Arial" panose="020B0604020202020204" pitchFamily="34" charset="0"/>
              </a:rPr>
              <a:t>necr</a:t>
            </a:r>
            <a:r>
              <a:rPr lang="en-US" sz="800" i="1" kern="100" baseline="-25000" dirty="0">
                <a:latin typeface="Arial" panose="020B0604020202020204" pitchFamily="34" charset="0"/>
                <a:ea typeface="Calibri" panose="020F0502020204030204" pitchFamily="34" charset="0"/>
                <a:cs typeface="Arial" panose="020B0604020202020204" pitchFamily="34" charset="0"/>
              </a:rPr>
              <a:t> </a:t>
            </a:r>
            <a:r>
              <a:rPr lang="en-US" sz="800" i="1" dirty="0">
                <a:latin typeface="Arial" panose="020B0604020202020204" pitchFamily="34" charset="0"/>
                <a:ea typeface="Calibri" panose="020F0502020204030204" pitchFamily="34" charset="0"/>
                <a:cs typeface="Arial" panose="020B0604020202020204" pitchFamily="34" charset="0"/>
              </a:rPr>
              <a:t>= necrosis parameter (calculated from mutational status) </a:t>
            </a:r>
            <a:endParaRPr lang="en-US" sz="800" i="1" dirty="0">
              <a:latin typeface="Arial" panose="020B0604020202020204" pitchFamily="34" charset="0"/>
              <a:cs typeface="Arial" panose="020B0604020202020204" pitchFamily="34" charset="0"/>
            </a:endParaRPr>
          </a:p>
        </p:txBody>
      </p:sp>
      <p:cxnSp>
        <p:nvCxnSpPr>
          <p:cNvPr id="2" name="Straight Connector 1">
            <a:extLst>
              <a:ext uri="{FF2B5EF4-FFF2-40B4-BE49-F238E27FC236}">
                <a16:creationId xmlns:a16="http://schemas.microsoft.com/office/drawing/2014/main" id="{6CD7E2AA-35C5-F886-FFE6-D753C9A6EA3B}"/>
              </a:ext>
            </a:extLst>
          </p:cNvPr>
          <p:cNvCxnSpPr>
            <a:cxnSpLocks/>
          </p:cNvCxnSpPr>
          <p:nvPr/>
        </p:nvCxnSpPr>
        <p:spPr>
          <a:xfrm flipH="1">
            <a:off x="775663" y="326916"/>
            <a:ext cx="1336916"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5" name="Straight Connector 4">
            <a:extLst>
              <a:ext uri="{FF2B5EF4-FFF2-40B4-BE49-F238E27FC236}">
                <a16:creationId xmlns:a16="http://schemas.microsoft.com/office/drawing/2014/main" id="{D7EE9CB5-64B0-AD38-057A-6E1C79F6A940}"/>
              </a:ext>
            </a:extLst>
          </p:cNvPr>
          <p:cNvCxnSpPr>
            <a:cxnSpLocks/>
          </p:cNvCxnSpPr>
          <p:nvPr/>
        </p:nvCxnSpPr>
        <p:spPr>
          <a:xfrm flipH="1">
            <a:off x="10002694" y="290130"/>
            <a:ext cx="2079998" cy="0"/>
          </a:xfrm>
          <a:prstGeom prst="line">
            <a:avLst/>
          </a:prstGeom>
        </p:spPr>
        <p:style>
          <a:lnRef idx="3">
            <a:schemeClr val="accent2"/>
          </a:lnRef>
          <a:fillRef idx="0">
            <a:schemeClr val="accent2"/>
          </a:fillRef>
          <a:effectRef idx="2">
            <a:schemeClr val="accent2"/>
          </a:effectRef>
          <a:fontRef idx="minor">
            <a:schemeClr val="tx1"/>
          </a:fontRef>
        </p:style>
      </p:cxnSp>
      <p:sp>
        <p:nvSpPr>
          <p:cNvPr id="13" name="TextBox 12">
            <a:extLst>
              <a:ext uri="{FF2B5EF4-FFF2-40B4-BE49-F238E27FC236}">
                <a16:creationId xmlns:a16="http://schemas.microsoft.com/office/drawing/2014/main" id="{D84A9CF7-BEB0-BC7A-CF38-0796A8C800C9}"/>
              </a:ext>
            </a:extLst>
          </p:cNvPr>
          <p:cNvSpPr txBox="1"/>
          <p:nvPr/>
        </p:nvSpPr>
        <p:spPr>
          <a:xfrm>
            <a:off x="6949439" y="6407106"/>
            <a:ext cx="3247697" cy="369332"/>
          </a:xfrm>
          <a:prstGeom prst="rect">
            <a:avLst/>
          </a:prstGeom>
          <a:noFill/>
        </p:spPr>
        <p:txBody>
          <a:bodyPr wrap="square" rtlCol="0">
            <a:spAutoFit/>
          </a:bodyPr>
          <a:lstStyle/>
          <a:p>
            <a:r>
              <a:rPr lang="en-US" dirty="0"/>
              <a:t>AGENT IMPLEMENTATION</a:t>
            </a:r>
          </a:p>
        </p:txBody>
      </p:sp>
      <p:sp>
        <p:nvSpPr>
          <p:cNvPr id="9" name="TextBox 8">
            <a:extLst>
              <a:ext uri="{FF2B5EF4-FFF2-40B4-BE49-F238E27FC236}">
                <a16:creationId xmlns:a16="http://schemas.microsoft.com/office/drawing/2014/main" id="{B0288BB2-0AE4-1E84-7AA2-606B1E464F6B}"/>
              </a:ext>
            </a:extLst>
          </p:cNvPr>
          <p:cNvSpPr txBox="1"/>
          <p:nvPr/>
        </p:nvSpPr>
        <p:spPr>
          <a:xfrm>
            <a:off x="1174530" y="3318431"/>
            <a:ext cx="3138915" cy="246221"/>
          </a:xfrm>
          <a:prstGeom prst="rect">
            <a:avLst/>
          </a:prstGeom>
          <a:noFill/>
        </p:spPr>
        <p:txBody>
          <a:bodyPr wrap="square">
            <a:spAutoFit/>
          </a:bodyPr>
          <a:lstStyle/>
          <a:p>
            <a:r>
              <a:rPr lang="en-US" sz="1000" i="1" dirty="0">
                <a:latin typeface="Arial" panose="020B0604020202020204" pitchFamily="34" charset="0"/>
                <a:cs typeface="Arial" panose="020B0604020202020204" pitchFamily="34" charset="0"/>
              </a:rPr>
              <a:t>N –nutrients necessary for cell division </a:t>
            </a:r>
            <a:endParaRPr lang="en-US" sz="10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5C7B4968-0B3B-6519-7D48-B70699B0EF50}"/>
              </a:ext>
            </a:extLst>
          </p:cNvPr>
          <p:cNvSpPr txBox="1"/>
          <p:nvPr/>
        </p:nvSpPr>
        <p:spPr>
          <a:xfrm>
            <a:off x="1162969" y="4750991"/>
            <a:ext cx="3138915" cy="246221"/>
          </a:xfrm>
          <a:prstGeom prst="rect">
            <a:avLst/>
          </a:prstGeom>
          <a:noFill/>
        </p:spPr>
        <p:txBody>
          <a:bodyPr wrap="square">
            <a:spAutoFit/>
          </a:bodyPr>
          <a:lstStyle/>
          <a:p>
            <a:r>
              <a:rPr lang="en-US" sz="1000" i="1" dirty="0">
                <a:latin typeface="Arial" panose="020B0604020202020204" pitchFamily="34" charset="0"/>
                <a:cs typeface="Arial" panose="020B0604020202020204" pitchFamily="34" charset="0"/>
              </a:rPr>
              <a:t>M –nutrients necessary for cell survival </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8464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2A6374C-F4CC-E535-2966-7A6632C0A34A}"/>
              </a:ext>
            </a:extLst>
          </p:cNvPr>
          <p:cNvSpPr txBox="1">
            <a:spLocks/>
          </p:cNvSpPr>
          <p:nvPr/>
        </p:nvSpPr>
        <p:spPr>
          <a:xfrm rot="16200000">
            <a:off x="-3099719" y="3099721"/>
            <a:ext cx="6858001" cy="658562"/>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dirty="0"/>
              <a:t>Methodology</a:t>
            </a:r>
          </a:p>
        </p:txBody>
      </p:sp>
      <p:sp>
        <p:nvSpPr>
          <p:cNvPr id="4" name="Title 1">
            <a:extLst>
              <a:ext uri="{FF2B5EF4-FFF2-40B4-BE49-F238E27FC236}">
                <a16:creationId xmlns:a16="http://schemas.microsoft.com/office/drawing/2014/main" id="{70AE11F4-7E66-1058-A2AE-03A8756C4220}"/>
              </a:ext>
            </a:extLst>
          </p:cNvPr>
          <p:cNvSpPr txBox="1">
            <a:spLocks/>
          </p:cNvSpPr>
          <p:nvPr/>
        </p:nvSpPr>
        <p:spPr>
          <a:xfrm>
            <a:off x="2133520" y="73996"/>
            <a:ext cx="8366314" cy="575256"/>
          </a:xfrm>
          <a:prstGeom prst="roundRect">
            <a:avLst/>
          </a:prstGeom>
        </p:spPr>
        <p:style>
          <a:lnRef idx="1">
            <a:schemeClr val="accent4"/>
          </a:lnRef>
          <a:fillRef idx="3">
            <a:schemeClr val="accent4"/>
          </a:fillRef>
          <a:effectRef idx="2">
            <a:schemeClr val="accent4"/>
          </a:effectRef>
          <a:fontRef idx="minor">
            <a:schemeClr val="lt1"/>
          </a:fontRef>
        </p:style>
        <p:txBody>
          <a:bodyPr>
            <a:normAutofit fontScale="82500" lnSpcReduction="2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dirty="0"/>
              <a:t>T-STM AGENT MODEL DESIGN</a:t>
            </a:r>
          </a:p>
        </p:txBody>
      </p:sp>
      <p:sp>
        <p:nvSpPr>
          <p:cNvPr id="12" name="Rectangle: Rounded Corners 4">
            <a:extLst>
              <a:ext uri="{FF2B5EF4-FFF2-40B4-BE49-F238E27FC236}">
                <a16:creationId xmlns:a16="http://schemas.microsoft.com/office/drawing/2014/main" id="{D731D3AB-5DAB-7F7E-3FC1-EE2E36E5BAEE}"/>
              </a:ext>
            </a:extLst>
          </p:cNvPr>
          <p:cNvSpPr txBox="1"/>
          <p:nvPr/>
        </p:nvSpPr>
        <p:spPr>
          <a:xfrm>
            <a:off x="815087" y="783285"/>
            <a:ext cx="989004" cy="10158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AGET MODELS </a:t>
            </a:r>
          </a:p>
        </p:txBody>
      </p:sp>
      <p:graphicFrame>
        <p:nvGraphicFramePr>
          <p:cNvPr id="2" name="Diagram 1">
            <a:extLst>
              <a:ext uri="{FF2B5EF4-FFF2-40B4-BE49-F238E27FC236}">
                <a16:creationId xmlns:a16="http://schemas.microsoft.com/office/drawing/2014/main" id="{CEA16C31-D49B-5870-9CFF-20F5F1453F37}"/>
              </a:ext>
            </a:extLst>
          </p:cNvPr>
          <p:cNvGraphicFramePr/>
          <p:nvPr>
            <p:extLst>
              <p:ext uri="{D42A27DB-BD31-4B8C-83A1-F6EECF244321}">
                <p14:modId xmlns:p14="http://schemas.microsoft.com/office/powerpoint/2010/main" val="891632502"/>
              </p:ext>
            </p:extLst>
          </p:nvPr>
        </p:nvGraphicFramePr>
        <p:xfrm>
          <a:off x="889175" y="1929698"/>
          <a:ext cx="7100789" cy="47184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Rounded Corners 4">
            <a:extLst>
              <a:ext uri="{FF2B5EF4-FFF2-40B4-BE49-F238E27FC236}">
                <a16:creationId xmlns:a16="http://schemas.microsoft.com/office/drawing/2014/main" id="{6F67683F-9DDB-E968-EB8E-5F358B763ADE}"/>
              </a:ext>
            </a:extLst>
          </p:cNvPr>
          <p:cNvSpPr/>
          <p:nvPr/>
        </p:nvSpPr>
        <p:spPr>
          <a:xfrm>
            <a:off x="8319990" y="2062128"/>
            <a:ext cx="3687027" cy="4445878"/>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F9E0FE5-B9F9-C6BD-9322-9C9AD01C26BE}"/>
              </a:ext>
            </a:extLst>
          </p:cNvPr>
          <p:cNvPicPr>
            <a:picLocks noChangeAspect="1"/>
          </p:cNvPicPr>
          <p:nvPr/>
        </p:nvPicPr>
        <p:blipFill rotWithShape="1">
          <a:blip r:embed="rId8"/>
          <a:srcRect b="-202"/>
          <a:stretch/>
        </p:blipFill>
        <p:spPr>
          <a:xfrm>
            <a:off x="8324192" y="2623382"/>
            <a:ext cx="3676520" cy="3462107"/>
          </a:xfrm>
          <a:prstGeom prst="rect">
            <a:avLst/>
          </a:prstGeom>
        </p:spPr>
      </p:pic>
      <p:sp>
        <p:nvSpPr>
          <p:cNvPr id="9" name="Rectangle: Rounded Corners 8">
            <a:extLst>
              <a:ext uri="{FF2B5EF4-FFF2-40B4-BE49-F238E27FC236}">
                <a16:creationId xmlns:a16="http://schemas.microsoft.com/office/drawing/2014/main" id="{B1DBD09D-7218-EF89-3F2B-6F3BF06D0FD6}"/>
              </a:ext>
            </a:extLst>
          </p:cNvPr>
          <p:cNvSpPr/>
          <p:nvPr/>
        </p:nvSpPr>
        <p:spPr>
          <a:xfrm>
            <a:off x="2188254" y="775663"/>
            <a:ext cx="8387255" cy="794583"/>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rPr>
              <a:t>Specialized Agent specific behavior modeled in T-STM </a:t>
            </a:r>
          </a:p>
        </p:txBody>
      </p:sp>
    </p:spTree>
    <p:extLst>
      <p:ext uri="{BB962C8B-B14F-4D97-AF65-F5344CB8AC3E}">
        <p14:creationId xmlns:p14="http://schemas.microsoft.com/office/powerpoint/2010/main" val="3866670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8539695A-EAC5-81B8-4298-48F020046F07}"/>
              </a:ext>
            </a:extLst>
          </p:cNvPr>
          <p:cNvSpPr/>
          <p:nvPr/>
        </p:nvSpPr>
        <p:spPr>
          <a:xfrm>
            <a:off x="5094752" y="711398"/>
            <a:ext cx="6867458" cy="5877387"/>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 diagram of a cell&#10;&#10;Description automatically generated">
            <a:extLst>
              <a:ext uri="{FF2B5EF4-FFF2-40B4-BE49-F238E27FC236}">
                <a16:creationId xmlns:a16="http://schemas.microsoft.com/office/drawing/2014/main" id="{9BFE14ED-E457-7B84-D988-E15C707F0566}"/>
              </a:ext>
            </a:extLst>
          </p:cNvPr>
          <p:cNvPicPr>
            <a:picLocks noChangeAspect="1"/>
          </p:cNvPicPr>
          <p:nvPr/>
        </p:nvPicPr>
        <p:blipFill rotWithShape="1">
          <a:blip r:embed="rId3">
            <a:extLst>
              <a:ext uri="{28A0092B-C50C-407E-A947-70E740481C1C}">
                <a14:useLocalDpi xmlns:a14="http://schemas.microsoft.com/office/drawing/2010/main" val="0"/>
              </a:ext>
            </a:extLst>
          </a:blip>
          <a:srcRect b="2500"/>
          <a:stretch/>
        </p:blipFill>
        <p:spPr>
          <a:xfrm>
            <a:off x="1034217" y="2446808"/>
            <a:ext cx="3670213" cy="385994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descr="figure 3">
            <a:extLst>
              <a:ext uri="{FF2B5EF4-FFF2-40B4-BE49-F238E27FC236}">
                <a16:creationId xmlns:a16="http://schemas.microsoft.com/office/drawing/2014/main" id="{03127F7A-28A5-2D05-48DE-26F25BCE70D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8201"/>
          <a:stretch/>
        </p:blipFill>
        <p:spPr bwMode="auto">
          <a:xfrm>
            <a:off x="958543" y="100899"/>
            <a:ext cx="3834174" cy="2290230"/>
          </a:xfrm>
          <a:prstGeom prst="rect">
            <a:avLst/>
          </a:prstGeom>
          <a:ln>
            <a:noFill/>
          </a:ln>
          <a:effectLst>
            <a:outerShdw blurRad="190500" algn="tl" rotWithShape="0">
              <a:srgbClr val="000000">
                <a:alpha val="70000"/>
              </a:srgbClr>
            </a:outerShdw>
          </a:effectLst>
        </p:spPr>
        <p:style>
          <a:lnRef idx="2">
            <a:schemeClr val="accent1"/>
          </a:lnRef>
          <a:fillRef idx="1">
            <a:schemeClr val="lt1"/>
          </a:fillRef>
          <a:effectRef idx="0">
            <a:schemeClr val="accent1"/>
          </a:effectRef>
          <a:fontRef idx="minor">
            <a:schemeClr val="dk1"/>
          </a:fontRef>
        </p:style>
      </p:pic>
      <p:sp>
        <p:nvSpPr>
          <p:cNvPr id="4" name="TextBox 3">
            <a:extLst>
              <a:ext uri="{FF2B5EF4-FFF2-40B4-BE49-F238E27FC236}">
                <a16:creationId xmlns:a16="http://schemas.microsoft.com/office/drawing/2014/main" id="{75171A10-1A5D-37E4-D007-28B64FEAF03A}"/>
              </a:ext>
            </a:extLst>
          </p:cNvPr>
          <p:cNvSpPr txBox="1"/>
          <p:nvPr/>
        </p:nvSpPr>
        <p:spPr>
          <a:xfrm>
            <a:off x="781970" y="6403674"/>
            <a:ext cx="4061198" cy="553998"/>
          </a:xfrm>
          <a:prstGeom prst="rect">
            <a:avLst/>
          </a:prstGeom>
          <a:noFill/>
        </p:spPr>
        <p:txBody>
          <a:bodyPr wrap="square" rtlCol="0">
            <a:spAutoFit/>
          </a:bodyPr>
          <a:lstStyle/>
          <a:p>
            <a:pPr algn="ctr"/>
            <a:r>
              <a:rPr lang="en-US" sz="1000" b="1" dirty="0">
                <a:latin typeface="Arial" panose="020B0604020202020204" pitchFamily="34" charset="0"/>
                <a:cs typeface="Arial" panose="020B0604020202020204" pitchFamily="34" charset="0"/>
              </a:rPr>
              <a:t>Immunosuppressive Kynurenine, </a:t>
            </a:r>
            <a:r>
              <a:rPr lang="en-US" sz="1000" b="1" dirty="0" err="1">
                <a:latin typeface="Arial" panose="020B0604020202020204" pitchFamily="34" charset="0"/>
                <a:cs typeface="Arial" panose="020B0604020202020204" pitchFamily="34" charset="0"/>
              </a:rPr>
              <a:t>mTor</a:t>
            </a:r>
            <a:r>
              <a:rPr lang="en-US" sz="1000" b="1" dirty="0">
                <a:latin typeface="Arial" panose="020B0604020202020204" pitchFamily="34" charset="0"/>
                <a:cs typeface="Arial" panose="020B0604020202020204" pitchFamily="34" charset="0"/>
              </a:rPr>
              <a:t> Pathways</a:t>
            </a:r>
          </a:p>
          <a:p>
            <a:pPr algn="ctr"/>
            <a:r>
              <a:rPr lang="en-US" sz="900" dirty="0">
                <a:latin typeface="Arial" panose="020B0604020202020204" pitchFamily="34" charset="0"/>
                <a:cs typeface="Arial" panose="020B0604020202020204" pitchFamily="34" charset="0"/>
              </a:rPr>
              <a:t>Modified from (</a:t>
            </a:r>
            <a:r>
              <a:rPr lang="en-US" sz="900" dirty="0" err="1">
                <a:latin typeface="Arial" panose="020B0604020202020204" pitchFamily="34" charset="0"/>
                <a:cs typeface="Arial" panose="020B0604020202020204" pitchFamily="34" charset="0"/>
              </a:rPr>
              <a:t>Girithar</a:t>
            </a:r>
            <a:r>
              <a:rPr lang="en-US" sz="900" dirty="0">
                <a:latin typeface="Arial" panose="020B0604020202020204" pitchFamily="34" charset="0"/>
                <a:cs typeface="Arial" panose="020B0604020202020204" pitchFamily="34" charset="0"/>
              </a:rPr>
              <a:t> et. al,2023) and </a:t>
            </a:r>
            <a:r>
              <a:rPr lang="en-US" sz="900" kern="100" dirty="0">
                <a:effectLst/>
                <a:latin typeface="Arial" panose="020B0604020202020204" pitchFamily="34" charset="0"/>
                <a:ea typeface="Aptos" panose="020B0004020202020204" pitchFamily="34" charset="0"/>
                <a:cs typeface="Arial" panose="020B0604020202020204" pitchFamily="34" charset="0"/>
              </a:rPr>
              <a:t>(Tang et al., 2021)</a:t>
            </a:r>
          </a:p>
          <a:p>
            <a:pPr algn="ctr"/>
            <a:endParaRPr lang="en-US" sz="100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7A3E74A1-16A6-8C88-64FD-66BA83088F1C}"/>
              </a:ext>
            </a:extLst>
          </p:cNvPr>
          <p:cNvSpPr txBox="1">
            <a:spLocks/>
          </p:cNvSpPr>
          <p:nvPr/>
        </p:nvSpPr>
        <p:spPr>
          <a:xfrm rot="16200000">
            <a:off x="-3099719" y="3099721"/>
            <a:ext cx="6858001" cy="658562"/>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dirty="0"/>
              <a:t>Methodology</a:t>
            </a:r>
          </a:p>
        </p:txBody>
      </p:sp>
      <p:sp>
        <p:nvSpPr>
          <p:cNvPr id="6" name="Title 1">
            <a:extLst>
              <a:ext uri="{FF2B5EF4-FFF2-40B4-BE49-F238E27FC236}">
                <a16:creationId xmlns:a16="http://schemas.microsoft.com/office/drawing/2014/main" id="{80B2A904-FE73-A613-9C93-3EE89026DA25}"/>
              </a:ext>
            </a:extLst>
          </p:cNvPr>
          <p:cNvSpPr txBox="1">
            <a:spLocks/>
          </p:cNvSpPr>
          <p:nvPr/>
        </p:nvSpPr>
        <p:spPr>
          <a:xfrm>
            <a:off x="4975596" y="73996"/>
            <a:ext cx="7031422" cy="575256"/>
          </a:xfrm>
          <a:prstGeom prst="roundRect">
            <a:avLst/>
          </a:prstGeom>
        </p:spPr>
        <p:style>
          <a:lnRef idx="1">
            <a:schemeClr val="accent4"/>
          </a:lnRef>
          <a:fillRef idx="3">
            <a:schemeClr val="accent4"/>
          </a:fillRef>
          <a:effectRef idx="2">
            <a:schemeClr val="accent4"/>
          </a:effectRef>
          <a:fontRef idx="minor">
            <a:schemeClr val="lt1"/>
          </a:fontRef>
        </p:style>
        <p:txBody>
          <a:bodyPr>
            <a:normAutofit fontScale="60000" lnSpcReduction="2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dirty="0"/>
              <a:t>T-STM - Immunosuppressive pathways design</a:t>
            </a:r>
          </a:p>
        </p:txBody>
      </p:sp>
      <p:pic>
        <p:nvPicPr>
          <p:cNvPr id="11" name="Picture 10" descr="A black text on a white background">
            <a:extLst>
              <a:ext uri="{FF2B5EF4-FFF2-40B4-BE49-F238E27FC236}">
                <a16:creationId xmlns:a16="http://schemas.microsoft.com/office/drawing/2014/main" id="{DE3B8AEA-3C5E-8C0E-618D-F91CB0AE49E1}"/>
              </a:ext>
            </a:extLst>
          </p:cNvPr>
          <p:cNvPicPr>
            <a:picLocks noChangeAspect="1"/>
          </p:cNvPicPr>
          <p:nvPr/>
        </p:nvPicPr>
        <p:blipFill rotWithShape="1">
          <a:blip r:embed="rId5"/>
          <a:srcRect t="-1" r="6420" b="53663"/>
          <a:stretch/>
        </p:blipFill>
        <p:spPr>
          <a:xfrm>
            <a:off x="5673960" y="1128889"/>
            <a:ext cx="4917899" cy="560624"/>
          </a:xfrm>
          <a:prstGeom prst="rect">
            <a:avLst/>
          </a:prstGeom>
        </p:spPr>
      </p:pic>
      <p:sp>
        <p:nvSpPr>
          <p:cNvPr id="13" name="TextBox 12">
            <a:extLst>
              <a:ext uri="{FF2B5EF4-FFF2-40B4-BE49-F238E27FC236}">
                <a16:creationId xmlns:a16="http://schemas.microsoft.com/office/drawing/2014/main" id="{01D62435-2BFB-163D-CB6C-A9183B4E62AF}"/>
              </a:ext>
            </a:extLst>
          </p:cNvPr>
          <p:cNvSpPr txBox="1"/>
          <p:nvPr/>
        </p:nvSpPr>
        <p:spPr>
          <a:xfrm>
            <a:off x="5249472" y="2583238"/>
            <a:ext cx="4140469" cy="461665"/>
          </a:xfrm>
          <a:prstGeom prst="rect">
            <a:avLst/>
          </a:prstGeom>
          <a:noFill/>
        </p:spPr>
        <p:txBody>
          <a:bodyPr wrap="square" rtlCol="0">
            <a:spAutoFit/>
          </a:bodyPr>
          <a:lstStyle/>
          <a:p>
            <a:pPr algn="ctr"/>
            <a:r>
              <a:rPr lang="en-US" sz="1200" i="1" dirty="0">
                <a:latin typeface="Arial" panose="020B0604020202020204" pitchFamily="34" charset="0"/>
                <a:cs typeface="Arial" panose="020B0604020202020204" pitchFamily="34" charset="0"/>
              </a:rPr>
              <a:t>Mass Action Kinetics for Signaling Pathway Equations with no protein transformations  </a:t>
            </a:r>
          </a:p>
        </p:txBody>
      </p:sp>
      <p:sp>
        <p:nvSpPr>
          <p:cNvPr id="17" name="TextBox 16">
            <a:extLst>
              <a:ext uri="{FF2B5EF4-FFF2-40B4-BE49-F238E27FC236}">
                <a16:creationId xmlns:a16="http://schemas.microsoft.com/office/drawing/2014/main" id="{BDA6ED96-3E59-D9CF-98BE-603AC92078A4}"/>
              </a:ext>
            </a:extLst>
          </p:cNvPr>
          <p:cNvSpPr txBox="1"/>
          <p:nvPr/>
        </p:nvSpPr>
        <p:spPr>
          <a:xfrm>
            <a:off x="5628578" y="743990"/>
            <a:ext cx="5173954" cy="369332"/>
          </a:xfrm>
          <a:prstGeom prst="rect">
            <a:avLst/>
          </a:prstGeom>
          <a:noFill/>
        </p:spPr>
        <p:txBody>
          <a:bodyPr wrap="square">
            <a:spAutoFit/>
          </a:bodyPr>
          <a:lstStyle/>
          <a:p>
            <a:pPr algn="ctr"/>
            <a:r>
              <a:rPr lang="en-US" i="1" dirty="0">
                <a:latin typeface="Arial" panose="020B0604020202020204" pitchFamily="34" charset="0"/>
                <a:cs typeface="Arial" panose="020B0604020202020204" pitchFamily="34" charset="0"/>
              </a:rPr>
              <a:t> </a:t>
            </a:r>
            <a:r>
              <a:rPr lang="en-US" sz="1600" i="1" dirty="0">
                <a:latin typeface="Arial" panose="020B0604020202020204" pitchFamily="34" charset="0"/>
                <a:cs typeface="Arial" panose="020B0604020202020204" pitchFamily="34" charset="0"/>
              </a:rPr>
              <a:t>Nutrient Diffusion using Partial differential equations</a:t>
            </a:r>
            <a:r>
              <a:rPr lang="en-US" dirty="0">
                <a:latin typeface="Arial" panose="020B0604020202020204" pitchFamily="34" charset="0"/>
                <a:cs typeface="Arial" panose="020B0604020202020204" pitchFamily="34" charset="0"/>
              </a:rPr>
              <a:t>: </a:t>
            </a:r>
          </a:p>
        </p:txBody>
      </p:sp>
      <p:pic>
        <p:nvPicPr>
          <p:cNvPr id="19" name="Picture 18">
            <a:extLst>
              <a:ext uri="{FF2B5EF4-FFF2-40B4-BE49-F238E27FC236}">
                <a16:creationId xmlns:a16="http://schemas.microsoft.com/office/drawing/2014/main" id="{2ACE5534-C215-C584-91ED-ED07231B2F3E}"/>
              </a:ext>
            </a:extLst>
          </p:cNvPr>
          <p:cNvPicPr>
            <a:picLocks noChangeAspect="1"/>
          </p:cNvPicPr>
          <p:nvPr/>
        </p:nvPicPr>
        <p:blipFill>
          <a:blip r:embed="rId6"/>
          <a:stretch>
            <a:fillRect/>
          </a:stretch>
        </p:blipFill>
        <p:spPr>
          <a:xfrm>
            <a:off x="5282620" y="2972181"/>
            <a:ext cx="4097820" cy="1221510"/>
          </a:xfrm>
          <a:prstGeom prst="rect">
            <a:avLst/>
          </a:prstGeom>
        </p:spPr>
      </p:pic>
      <p:sp>
        <p:nvSpPr>
          <p:cNvPr id="20" name="TextBox 19">
            <a:extLst>
              <a:ext uri="{FF2B5EF4-FFF2-40B4-BE49-F238E27FC236}">
                <a16:creationId xmlns:a16="http://schemas.microsoft.com/office/drawing/2014/main" id="{FEC0CA3A-ABAC-645F-6E0F-E9518C637A6A}"/>
              </a:ext>
            </a:extLst>
          </p:cNvPr>
          <p:cNvSpPr txBox="1"/>
          <p:nvPr/>
        </p:nvSpPr>
        <p:spPr>
          <a:xfrm>
            <a:off x="5009882" y="1711721"/>
            <a:ext cx="6722772" cy="461665"/>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Where </a:t>
            </a:r>
            <a:r>
              <a:rPr lang="en-US" sz="1200" i="1" kern="100" dirty="0">
                <a:effectLst/>
                <a:latin typeface="Arial" panose="020B0604020202020204" pitchFamily="34" charset="0"/>
                <a:ea typeface="Aptos" panose="020B0004020202020204" pitchFamily="34" charset="0"/>
                <a:cs typeface="Arial" panose="020B0604020202020204" pitchFamily="34" charset="0"/>
              </a:rPr>
              <a:t>D</a:t>
            </a:r>
            <a:r>
              <a:rPr lang="en-US" sz="1200" i="1" kern="100" baseline="-25000" dirty="0">
                <a:effectLst/>
                <a:latin typeface="Arial" panose="020B0604020202020204" pitchFamily="34" charset="0"/>
                <a:ea typeface="Aptos" panose="020B0004020202020204" pitchFamily="34" charset="0"/>
                <a:cs typeface="Arial" panose="020B0604020202020204" pitchFamily="34" charset="0"/>
              </a:rPr>
              <a:t>c</a:t>
            </a:r>
            <a:r>
              <a:rPr lang="en-US" sz="1200" kern="100" baseline="-25000" dirty="0">
                <a:effectLst/>
                <a:latin typeface="Arial" panose="020B0604020202020204" pitchFamily="34" charset="0"/>
                <a:ea typeface="Aptos" panose="020B00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is the nutrient diffusion coefficient </a:t>
            </a:r>
            <a:r>
              <a:rPr lang="en-US" sz="1200" i="1" dirty="0">
                <a:latin typeface="Times New Roman" panose="02020603050405020304" pitchFamily="18" charset="0"/>
                <a:cs typeface="Times New Roman" panose="02020603050405020304" pitchFamily="18" charset="0"/>
              </a:rPr>
              <a:t>, I(</a:t>
            </a:r>
            <a:r>
              <a:rPr lang="en-US" sz="1200" i="1" dirty="0" err="1">
                <a:latin typeface="Times New Roman" panose="02020603050405020304" pitchFamily="18" charset="0"/>
                <a:cs typeface="Times New Roman" panose="02020603050405020304" pitchFamily="18" charset="0"/>
              </a:rPr>
              <a:t>x,y,t</a:t>
            </a:r>
            <a:r>
              <a:rPr lang="en-US" sz="1200" i="1" dirty="0">
                <a:latin typeface="Times New Roman" panose="02020603050405020304" pitchFamily="18" charset="0"/>
                <a:cs typeface="Times New Roman" panose="02020603050405020304" pitchFamily="18" charset="0"/>
              </a:rPr>
              <a:t>) </a:t>
            </a:r>
            <a:r>
              <a:rPr lang="en-US" sz="1200" dirty="0">
                <a:latin typeface="Arial" panose="020B0604020202020204" pitchFamily="34" charset="0"/>
                <a:cs typeface="Arial" panose="020B0604020202020204" pitchFamily="34" charset="0"/>
              </a:rPr>
              <a:t>and </a:t>
            </a:r>
            <a:r>
              <a:rPr lang="en-US" sz="1200" i="1" dirty="0">
                <a:latin typeface="Times New Roman" panose="02020603050405020304" pitchFamily="18" charset="0"/>
                <a:cs typeface="Times New Roman" panose="02020603050405020304" pitchFamily="18" charset="0"/>
              </a:rPr>
              <a:t>T(</a:t>
            </a:r>
            <a:r>
              <a:rPr lang="en-US" sz="1200" i="1" dirty="0" err="1">
                <a:latin typeface="Times New Roman" panose="02020603050405020304" pitchFamily="18" charset="0"/>
                <a:cs typeface="Times New Roman" panose="02020603050405020304" pitchFamily="18" charset="0"/>
              </a:rPr>
              <a:t>x,y,t</a:t>
            </a:r>
            <a:r>
              <a:rPr lang="en-US" sz="1200" i="1" dirty="0">
                <a:latin typeface="Times New Roman" panose="02020603050405020304" pitchFamily="18" charset="0"/>
                <a:cs typeface="Times New Roman" panose="02020603050405020304" pitchFamily="18" charset="0"/>
              </a:rPr>
              <a:t>) are the spatial distributions of Immune agents and Tumor agents at time t and Ki and Kt are respective consumption rates. </a:t>
            </a:r>
          </a:p>
        </p:txBody>
      </p:sp>
      <p:sp>
        <p:nvSpPr>
          <p:cNvPr id="21" name="Rectangle 1">
            <a:extLst>
              <a:ext uri="{FF2B5EF4-FFF2-40B4-BE49-F238E27FC236}">
                <a16:creationId xmlns:a16="http://schemas.microsoft.com/office/drawing/2014/main" id="{6D900FB6-5FBC-82AE-7DC3-E07AE42ECC38}"/>
              </a:ext>
            </a:extLst>
          </p:cNvPr>
          <p:cNvSpPr>
            <a:spLocks noChangeArrowheads="1"/>
          </p:cNvSpPr>
          <p:nvPr/>
        </p:nvSpPr>
        <p:spPr bwMode="auto">
          <a:xfrm>
            <a:off x="8696479" y="3979001"/>
            <a:ext cx="85764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chemeClr val="tx1"/>
                </a:solidFill>
                <a:effectLst/>
                <a:latin typeface="Arial" panose="020B0604020202020204" pitchFamily="34" charset="0"/>
              </a:rPr>
              <a:t>(Liu, 2005)</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2" name="TextBox 21">
            <a:extLst>
              <a:ext uri="{FF2B5EF4-FFF2-40B4-BE49-F238E27FC236}">
                <a16:creationId xmlns:a16="http://schemas.microsoft.com/office/drawing/2014/main" id="{FDCF3476-1048-CA7C-FBB8-2C1254BE5731}"/>
              </a:ext>
            </a:extLst>
          </p:cNvPr>
          <p:cNvSpPr txBox="1"/>
          <p:nvPr/>
        </p:nvSpPr>
        <p:spPr>
          <a:xfrm>
            <a:off x="9479858" y="2561638"/>
            <a:ext cx="2350588" cy="461665"/>
          </a:xfrm>
          <a:prstGeom prst="rect">
            <a:avLst/>
          </a:prstGeom>
          <a:noFill/>
        </p:spPr>
        <p:txBody>
          <a:bodyPr wrap="square" rtlCol="0">
            <a:spAutoFit/>
          </a:bodyPr>
          <a:lstStyle/>
          <a:p>
            <a:pPr algn="ctr"/>
            <a:r>
              <a:rPr lang="en-US" sz="1200" i="1" dirty="0">
                <a:latin typeface="Arial" panose="020B0604020202020204" pitchFamily="34" charset="0"/>
                <a:cs typeface="Arial" panose="020B0604020202020204" pitchFamily="34" charset="0"/>
              </a:rPr>
              <a:t>Michaelis Menten - Protein modification equations </a:t>
            </a:r>
          </a:p>
        </p:txBody>
      </p:sp>
      <p:pic>
        <p:nvPicPr>
          <p:cNvPr id="24" name="Picture 23">
            <a:extLst>
              <a:ext uri="{FF2B5EF4-FFF2-40B4-BE49-F238E27FC236}">
                <a16:creationId xmlns:a16="http://schemas.microsoft.com/office/drawing/2014/main" id="{9B2BD3CA-737C-F799-A39B-DC8FC14EC743}"/>
              </a:ext>
            </a:extLst>
          </p:cNvPr>
          <p:cNvPicPr>
            <a:picLocks noChangeAspect="1"/>
          </p:cNvPicPr>
          <p:nvPr/>
        </p:nvPicPr>
        <p:blipFill>
          <a:blip r:embed="rId7"/>
          <a:stretch>
            <a:fillRect/>
          </a:stretch>
        </p:blipFill>
        <p:spPr>
          <a:xfrm>
            <a:off x="9865672" y="2963211"/>
            <a:ext cx="1582374" cy="1173660"/>
          </a:xfrm>
          <a:prstGeom prst="rect">
            <a:avLst/>
          </a:prstGeom>
        </p:spPr>
      </p:pic>
      <p:sp>
        <p:nvSpPr>
          <p:cNvPr id="28" name="Rectangle 1">
            <a:extLst>
              <a:ext uri="{FF2B5EF4-FFF2-40B4-BE49-F238E27FC236}">
                <a16:creationId xmlns:a16="http://schemas.microsoft.com/office/drawing/2014/main" id="{E13214CA-FC22-BD39-F75B-448AA14930EE}"/>
              </a:ext>
            </a:extLst>
          </p:cNvPr>
          <p:cNvSpPr>
            <a:spLocks noChangeArrowheads="1"/>
          </p:cNvSpPr>
          <p:nvPr/>
        </p:nvSpPr>
        <p:spPr bwMode="auto">
          <a:xfrm>
            <a:off x="11096731" y="3906953"/>
            <a:ext cx="85764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chemeClr val="tx1"/>
                </a:solidFill>
                <a:effectLst/>
                <a:latin typeface="Arial" panose="020B0604020202020204" pitchFamily="34" charset="0"/>
              </a:rPr>
              <a:t>(Liu, 2005)</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9" name="TextBox 28">
            <a:extLst>
              <a:ext uri="{FF2B5EF4-FFF2-40B4-BE49-F238E27FC236}">
                <a16:creationId xmlns:a16="http://schemas.microsoft.com/office/drawing/2014/main" id="{83FE13F4-355C-C110-7B8F-AC0996E22142}"/>
              </a:ext>
            </a:extLst>
          </p:cNvPr>
          <p:cNvSpPr txBox="1"/>
          <p:nvPr/>
        </p:nvSpPr>
        <p:spPr>
          <a:xfrm>
            <a:off x="5858466" y="2190623"/>
            <a:ext cx="4692870" cy="338554"/>
          </a:xfrm>
          <a:prstGeom prst="rect">
            <a:avLst/>
          </a:prstGeom>
          <a:noFill/>
        </p:spPr>
        <p:txBody>
          <a:bodyPr wrap="square" rtlCol="0">
            <a:spAutoFit/>
          </a:bodyPr>
          <a:lstStyle/>
          <a:p>
            <a:pPr algn="ctr"/>
            <a:r>
              <a:rPr lang="en-US" sz="1600" i="1" dirty="0">
                <a:latin typeface="Arial" panose="020B0604020202020204" pitchFamily="34" charset="0"/>
                <a:cs typeface="Arial" panose="020B0604020202020204" pitchFamily="34" charset="0"/>
              </a:rPr>
              <a:t>Biological Pathways Modeling </a:t>
            </a:r>
          </a:p>
        </p:txBody>
      </p:sp>
      <p:sp>
        <p:nvSpPr>
          <p:cNvPr id="30" name="TextBox 29">
            <a:extLst>
              <a:ext uri="{FF2B5EF4-FFF2-40B4-BE49-F238E27FC236}">
                <a16:creationId xmlns:a16="http://schemas.microsoft.com/office/drawing/2014/main" id="{05FB6DD6-5E2B-1CE9-E536-CD72A9CEE8FB}"/>
              </a:ext>
            </a:extLst>
          </p:cNvPr>
          <p:cNvSpPr txBox="1"/>
          <p:nvPr/>
        </p:nvSpPr>
        <p:spPr>
          <a:xfrm>
            <a:off x="5543155" y="4299723"/>
            <a:ext cx="6255758" cy="2146613"/>
          </a:xfrm>
          <a:prstGeom prst="rect">
            <a:avLst/>
          </a:prstGeom>
          <a:noFill/>
        </p:spPr>
        <p:txBody>
          <a:bodyPr wrap="square" rtlCol="0">
            <a:spAutoFit/>
          </a:bodyPr>
          <a:lstStyle/>
          <a:p>
            <a:pPr>
              <a:lnSpc>
                <a:spcPct val="200000"/>
              </a:lnSpc>
            </a:pPr>
            <a:r>
              <a:rPr lang="en-IN" sz="1000" kern="50" dirty="0">
                <a:latin typeface="Arial" panose="020B0604020202020204" pitchFamily="34" charset="0"/>
                <a:ea typeface="DejaVu LGC Sans"/>
                <a:cs typeface="Arial" panose="020B0604020202020204" pitchFamily="34" charset="0"/>
              </a:rPr>
              <a:t>Example : </a:t>
            </a:r>
            <a:r>
              <a:rPr lang="en-US" sz="1000" kern="50" dirty="0">
                <a:solidFill>
                  <a:srgbClr val="000000"/>
                </a:solidFill>
                <a:effectLst/>
                <a:latin typeface="Arial" panose="020B0604020202020204" pitchFamily="34" charset="0"/>
                <a:ea typeface="DejaVu LGC Sans"/>
                <a:cs typeface="Arial" panose="020B0604020202020204" pitchFamily="34" charset="0"/>
              </a:rPr>
              <a:t>[STAT3 </a:t>
            </a:r>
            <a:r>
              <a:rPr lang="en-US" sz="1000" kern="50" dirty="0">
                <a:solidFill>
                  <a:srgbClr val="000000"/>
                </a:solidFill>
                <a:effectLst/>
                <a:latin typeface="Arial" panose="020B0604020202020204" pitchFamily="34" charset="0"/>
                <a:ea typeface="DejaVu LGC Sans"/>
                <a:cs typeface="Arial" panose="020B0604020202020204" pitchFamily="34" charset="0"/>
                <a:sym typeface="Wingdings" panose="05000000000000000000" pitchFamily="2" charset="2"/>
              </a:rPr>
              <a:t></a:t>
            </a:r>
            <a:r>
              <a:rPr lang="en-US" sz="1000" kern="50" dirty="0">
                <a:solidFill>
                  <a:srgbClr val="000000"/>
                </a:solidFill>
                <a:effectLst/>
                <a:latin typeface="Arial" panose="020B0604020202020204" pitchFamily="34" charset="0"/>
                <a:ea typeface="DejaVu LGC Sans"/>
                <a:cs typeface="Arial" panose="020B0604020202020204" pitchFamily="34" charset="0"/>
              </a:rPr>
              <a:t> STAT3_p] phosphorylation equation of STAT3 by EFGR activated JAK1/JAK2 complex with activator A and inhibitors Inh1 and Inh2, shown in the diagram on the left, flux equation is:  </a:t>
            </a:r>
            <a:r>
              <a:rPr lang="en-IN" sz="1000" kern="50" dirty="0">
                <a:effectLst/>
                <a:latin typeface="Arial" panose="020B0604020202020204" pitchFamily="34" charset="0"/>
                <a:ea typeface="DejaVu LGC Sans"/>
                <a:cs typeface="Arial" panose="020B0604020202020204" pitchFamily="34" charset="0"/>
              </a:rPr>
              <a:t>(</a:t>
            </a:r>
            <a:r>
              <a:rPr lang="en-IN" sz="1000" kern="50" dirty="0" err="1">
                <a:effectLst/>
                <a:latin typeface="Arial" panose="020B0604020202020204" pitchFamily="34" charset="0"/>
                <a:ea typeface="DejaVu LGC Sans"/>
                <a:cs typeface="Arial" panose="020B0604020202020204" pitchFamily="34" charset="0"/>
              </a:rPr>
              <a:t>Vf_A_appr</a:t>
            </a:r>
            <a:r>
              <a:rPr lang="en-IN" sz="1000" kern="50" dirty="0">
                <a:effectLst/>
                <a:latin typeface="Arial" panose="020B0604020202020204" pitchFamily="34" charset="0"/>
                <a:ea typeface="DejaVu LGC Sans"/>
                <a:cs typeface="Arial" panose="020B0604020202020204" pitchFamily="34" charset="0"/>
              </a:rPr>
              <a:t> * STAT3 concentration) /( Km_STAT3 + STAT3.concentration).</a:t>
            </a:r>
            <a:endParaRPr lang="en-US" sz="1000" kern="50" dirty="0">
              <a:effectLst/>
              <a:latin typeface="Arial" panose="020B0604020202020204" pitchFamily="34" charset="0"/>
              <a:ea typeface="DejaVu LGC Sans"/>
              <a:cs typeface="Arial" panose="020B0604020202020204" pitchFamily="34" charset="0"/>
            </a:endParaRPr>
          </a:p>
          <a:p>
            <a:pPr>
              <a:lnSpc>
                <a:spcPct val="200000"/>
              </a:lnSpc>
            </a:pPr>
            <a:r>
              <a:rPr lang="en-IN" sz="1000" kern="50" dirty="0" err="1">
                <a:effectLst/>
                <a:latin typeface="Arial" panose="020B0604020202020204" pitchFamily="34" charset="0"/>
                <a:ea typeface="DejaVu LGC Sans"/>
                <a:cs typeface="Arial" panose="020B0604020202020204" pitchFamily="34" charset="0"/>
              </a:rPr>
              <a:t>Vf_A_appr</a:t>
            </a:r>
            <a:r>
              <a:rPr lang="en-IN" sz="1000" kern="50" dirty="0">
                <a:effectLst/>
                <a:latin typeface="Arial" panose="020B0604020202020204" pitchFamily="34" charset="0"/>
                <a:ea typeface="DejaVu LGC Sans"/>
                <a:cs typeface="Arial" panose="020B0604020202020204" pitchFamily="34" charset="0"/>
              </a:rPr>
              <a:t> = </a:t>
            </a:r>
            <a:r>
              <a:rPr lang="en-IN" sz="1000" kern="50" dirty="0" err="1">
                <a:effectLst/>
                <a:latin typeface="Arial" panose="020B0604020202020204" pitchFamily="34" charset="0"/>
                <a:ea typeface="DejaVu LGC Sans"/>
                <a:cs typeface="Arial" panose="020B0604020202020204" pitchFamily="34" charset="0"/>
              </a:rPr>
              <a:t>Vf</a:t>
            </a:r>
            <a:r>
              <a:rPr lang="en-IN" sz="1000" kern="50" dirty="0">
                <a:effectLst/>
                <a:latin typeface="Arial" panose="020B0604020202020204" pitchFamily="34" charset="0"/>
                <a:ea typeface="DejaVu LGC Sans"/>
                <a:cs typeface="Arial" panose="020B0604020202020204" pitchFamily="34" charset="0"/>
              </a:rPr>
              <a:t> A / {1 + (Inh1 /Ki_Inh1)+(Inh2 /Ki_Inh2)}</a:t>
            </a:r>
            <a:endParaRPr lang="en-US" sz="1000" kern="50" dirty="0">
              <a:effectLst/>
              <a:latin typeface="Arial" panose="020B0604020202020204" pitchFamily="34" charset="0"/>
              <a:ea typeface="DejaVu LGC Sans"/>
              <a:cs typeface="Arial" panose="020B0604020202020204" pitchFamily="34" charset="0"/>
            </a:endParaRPr>
          </a:p>
          <a:p>
            <a:pPr marL="0" marR="0">
              <a:lnSpc>
                <a:spcPct val="200000"/>
              </a:lnSpc>
              <a:spcBef>
                <a:spcPts val="0"/>
              </a:spcBef>
              <a:spcAft>
                <a:spcPts val="0"/>
              </a:spcAft>
            </a:pPr>
            <a:r>
              <a:rPr lang="en-IN" sz="900" kern="50" dirty="0" err="1">
                <a:effectLst/>
                <a:latin typeface="Arial" panose="020B0604020202020204" pitchFamily="34" charset="0"/>
                <a:ea typeface="DejaVu LGC Sans"/>
                <a:cs typeface="Arial" panose="020B0604020202020204" pitchFamily="34" charset="0"/>
              </a:rPr>
              <a:t>where,</a:t>
            </a:r>
            <a:r>
              <a:rPr lang="en-IN" sz="900" b="1" kern="50" dirty="0" err="1">
                <a:effectLst/>
                <a:latin typeface="Arial" panose="020B0604020202020204" pitchFamily="34" charset="0"/>
                <a:ea typeface="DejaVu LGC Sans"/>
                <a:cs typeface="Arial" panose="020B0604020202020204" pitchFamily="34" charset="0"/>
              </a:rPr>
              <a:t>Vf</a:t>
            </a:r>
            <a:r>
              <a:rPr lang="en-IN" sz="900" b="1" kern="50" dirty="0">
                <a:latin typeface="Arial" panose="020B0604020202020204" pitchFamily="34" charset="0"/>
                <a:ea typeface="DejaVu LGC Sans"/>
                <a:cs typeface="Arial" panose="020B0604020202020204" pitchFamily="34" charset="0"/>
              </a:rPr>
              <a:t> : </a:t>
            </a:r>
            <a:r>
              <a:rPr lang="en-IN" sz="900" kern="50" dirty="0">
                <a:effectLst/>
                <a:latin typeface="Arial" panose="020B0604020202020204" pitchFamily="34" charset="0"/>
                <a:ea typeface="DejaVu LGC Sans"/>
                <a:cs typeface="Arial" panose="020B0604020202020204" pitchFamily="34" charset="0"/>
              </a:rPr>
              <a:t>rate of the reaction = </a:t>
            </a:r>
            <a:r>
              <a:rPr lang="en-IN" sz="1000" kern="50" dirty="0" err="1">
                <a:effectLst/>
                <a:latin typeface="Arial" panose="020B0604020202020204" pitchFamily="34" charset="0"/>
                <a:ea typeface="DejaVu LGC Sans"/>
                <a:cs typeface="Arial" panose="020B0604020202020204" pitchFamily="34" charset="0"/>
              </a:rPr>
              <a:t>Kcat</a:t>
            </a:r>
            <a:r>
              <a:rPr lang="en-IN" sz="1000" kern="50" dirty="0">
                <a:effectLst/>
                <a:latin typeface="Times New Roman" panose="02020603050405020304" pitchFamily="18" charset="0"/>
                <a:ea typeface="DejaVu LGC Sans"/>
              </a:rPr>
              <a:t> (turn over number of the activator</a:t>
            </a:r>
            <a:r>
              <a:rPr lang="en-US" sz="1000" kern="50" dirty="0">
                <a:latin typeface="Calibri" panose="020F0502020204030204" pitchFamily="34" charset="0"/>
                <a:ea typeface="DejaVu LGC Sans"/>
              </a:rPr>
              <a:t> </a:t>
            </a:r>
            <a:r>
              <a:rPr lang="en-IN" sz="1000" kern="50" dirty="0">
                <a:effectLst/>
                <a:latin typeface="Times New Roman" panose="02020603050405020304" pitchFamily="18" charset="0"/>
                <a:ea typeface="DejaVu LGC Sans"/>
              </a:rPr>
              <a:t>driving the reaction)</a:t>
            </a:r>
            <a:r>
              <a:rPr lang="en-IN" sz="1000" kern="50" dirty="0">
                <a:effectLst/>
                <a:latin typeface="Arial" panose="020B0604020202020204" pitchFamily="34" charset="0"/>
                <a:ea typeface="DejaVu LGC Sans"/>
                <a:cs typeface="Arial" panose="020B0604020202020204" pitchFamily="34" charset="0"/>
              </a:rPr>
              <a:t> * </a:t>
            </a:r>
            <a:r>
              <a:rPr lang="en-IN" sz="900" kern="50" dirty="0">
                <a:effectLst/>
                <a:latin typeface="Arial" panose="020B0604020202020204" pitchFamily="34" charset="0"/>
                <a:ea typeface="DejaVu LGC Sans"/>
                <a:cs typeface="Arial" panose="020B0604020202020204" pitchFamily="34" charset="0"/>
              </a:rPr>
              <a:t>concentration of activator ; </a:t>
            </a:r>
            <a:r>
              <a:rPr lang="en-IN" sz="900" b="1" kern="50" dirty="0">
                <a:effectLst/>
                <a:latin typeface="Arial" panose="020B0604020202020204" pitchFamily="34" charset="0"/>
                <a:ea typeface="DejaVu LGC Sans"/>
                <a:cs typeface="Arial" panose="020B0604020202020204" pitchFamily="34" charset="0"/>
              </a:rPr>
              <a:t>Km : </a:t>
            </a:r>
            <a:r>
              <a:rPr lang="en-IN" sz="900" kern="50" dirty="0">
                <a:effectLst/>
                <a:latin typeface="Arial" panose="020B0604020202020204" pitchFamily="34" charset="0"/>
                <a:ea typeface="DejaVu LGC Sans"/>
                <a:cs typeface="Arial" panose="020B0604020202020204" pitchFamily="34" charset="0"/>
              </a:rPr>
              <a:t>affinity of the substrate (low Km indicating a high affinity).</a:t>
            </a:r>
            <a:endParaRPr lang="en-US" sz="900" kern="50" dirty="0">
              <a:effectLst/>
              <a:latin typeface="Arial" panose="020B0604020202020204" pitchFamily="34" charset="0"/>
              <a:ea typeface="DejaVu LGC Sans"/>
              <a:cs typeface="Arial" panose="020B0604020202020204" pitchFamily="34" charset="0"/>
            </a:endParaRPr>
          </a:p>
          <a:p>
            <a:pPr marL="0" marR="0">
              <a:lnSpc>
                <a:spcPct val="200000"/>
              </a:lnSpc>
              <a:spcBef>
                <a:spcPts val="0"/>
              </a:spcBef>
              <a:spcAft>
                <a:spcPts val="0"/>
              </a:spcAft>
            </a:pPr>
            <a:r>
              <a:rPr lang="en-IN" sz="900" b="1" kern="50" dirty="0">
                <a:effectLst/>
                <a:latin typeface="Arial" panose="020B0604020202020204" pitchFamily="34" charset="0"/>
                <a:ea typeface="DejaVu LGC Sans"/>
                <a:cs typeface="Arial" panose="020B0604020202020204" pitchFamily="34" charset="0"/>
              </a:rPr>
              <a:t>Ki  : </a:t>
            </a:r>
            <a:r>
              <a:rPr lang="en-IN" sz="900" kern="50" dirty="0">
                <a:effectLst/>
                <a:latin typeface="Arial" panose="020B0604020202020204" pitchFamily="34" charset="0"/>
                <a:ea typeface="DejaVu LGC Sans"/>
                <a:cs typeface="Arial" panose="020B0604020202020204" pitchFamily="34" charset="0"/>
              </a:rPr>
              <a:t>concentration of the inhibitor required to inhibit the reaction by 50%.</a:t>
            </a:r>
            <a:endParaRPr lang="en-US" dirty="0"/>
          </a:p>
        </p:txBody>
      </p:sp>
      <p:sp>
        <p:nvSpPr>
          <p:cNvPr id="7" name="Rectangle 1">
            <a:extLst>
              <a:ext uri="{FF2B5EF4-FFF2-40B4-BE49-F238E27FC236}">
                <a16:creationId xmlns:a16="http://schemas.microsoft.com/office/drawing/2014/main" id="{9E8E5D17-1467-A7A8-7138-73A0537DBCB6}"/>
              </a:ext>
            </a:extLst>
          </p:cNvPr>
          <p:cNvSpPr>
            <a:spLocks noChangeArrowheads="1"/>
          </p:cNvSpPr>
          <p:nvPr/>
        </p:nvSpPr>
        <p:spPr bwMode="auto">
          <a:xfrm>
            <a:off x="9237450" y="6184545"/>
            <a:ext cx="125607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chemeClr val="tx1"/>
                </a:solidFill>
                <a:effectLst/>
                <a:latin typeface="Arial" panose="020B0604020202020204" pitchFamily="34" charset="0"/>
              </a:rPr>
              <a:t>(Pingle et. al, 2014)</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64036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6FA5F72-21EB-6B56-0369-9C747EEEAC38}"/>
              </a:ext>
            </a:extLst>
          </p:cNvPr>
          <p:cNvSpPr txBox="1">
            <a:spLocks/>
          </p:cNvSpPr>
          <p:nvPr/>
        </p:nvSpPr>
        <p:spPr>
          <a:xfrm>
            <a:off x="725214" y="69369"/>
            <a:ext cx="11067393" cy="800400"/>
          </a:xfrm>
          <a:prstGeom prst="roundRect">
            <a:avLst/>
          </a:prstGeom>
          <a:solidFill>
            <a:schemeClr val="accent3">
              <a:lumMod val="20000"/>
              <a:lumOff val="80000"/>
            </a:schemeClr>
          </a:solidFill>
        </p:spPr>
        <p:style>
          <a:lnRef idx="2">
            <a:schemeClr val="accent3"/>
          </a:lnRef>
          <a:fillRef idx="1">
            <a:schemeClr val="lt1"/>
          </a:fillRef>
          <a:effectRef idx="0">
            <a:schemeClr val="accent3"/>
          </a:effectRef>
          <a:fontRef idx="minor">
            <a:schemeClr val="dk1"/>
          </a:fontRef>
        </p:style>
        <p:txBody>
          <a:bodyPr>
            <a:no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a:latin typeface="Arial" panose="020B0604020202020204" pitchFamily="34" charset="0"/>
                <a:cs typeface="Arial" panose="020B0604020202020204" pitchFamily="34" charset="0"/>
              </a:rPr>
              <a:t> T-STM VALIDATION: Histopathological correlation with 4 immune subtypes of </a:t>
            </a:r>
            <a:r>
              <a:rPr lang="en-US" sz="2400" dirty="0" err="1">
                <a:latin typeface="Arial" panose="020B0604020202020204" pitchFamily="34" charset="0"/>
                <a:cs typeface="Arial" panose="020B0604020202020204" pitchFamily="34" charset="0"/>
              </a:rPr>
              <a:t>tnbc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tme</a:t>
            </a:r>
            <a:r>
              <a:rPr lang="en-US" sz="2400" dirty="0">
                <a:latin typeface="Arial" panose="020B0604020202020204" pitchFamily="34" charset="0"/>
                <a:cs typeface="Arial" panose="020B0604020202020204" pitchFamily="34" charset="0"/>
              </a:rPr>
              <a:t> </a:t>
            </a:r>
          </a:p>
          <a:p>
            <a:pPr algn="ctr"/>
            <a:r>
              <a:rPr lang="en-US" sz="2000" dirty="0">
                <a:latin typeface="Arial" panose="020B0604020202020204" pitchFamily="34" charset="0"/>
                <a:cs typeface="Arial" panose="020B0604020202020204" pitchFamily="34" charset="0"/>
              </a:rPr>
              <a:t>   </a:t>
            </a:r>
          </a:p>
        </p:txBody>
      </p:sp>
      <p:sp>
        <p:nvSpPr>
          <p:cNvPr id="17" name="Rectangle: Rounded Corners 16">
            <a:extLst>
              <a:ext uri="{FF2B5EF4-FFF2-40B4-BE49-F238E27FC236}">
                <a16:creationId xmlns:a16="http://schemas.microsoft.com/office/drawing/2014/main" id="{8D47ACFF-957E-3D2C-BC99-F411DC2680D9}"/>
              </a:ext>
            </a:extLst>
          </p:cNvPr>
          <p:cNvSpPr/>
          <p:nvPr/>
        </p:nvSpPr>
        <p:spPr>
          <a:xfrm>
            <a:off x="498191" y="6299900"/>
            <a:ext cx="11433152" cy="558099"/>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200E7768-3433-E75D-1476-2A3D74D086AD}"/>
              </a:ext>
            </a:extLst>
          </p:cNvPr>
          <p:cNvSpPr txBox="1"/>
          <p:nvPr/>
        </p:nvSpPr>
        <p:spPr>
          <a:xfrm>
            <a:off x="832419" y="6057781"/>
            <a:ext cx="11269191" cy="800219"/>
          </a:xfrm>
          <a:prstGeom prst="rect">
            <a:avLst/>
          </a:prstGeom>
          <a:noFill/>
        </p:spPr>
        <p:txBody>
          <a:bodyPr wrap="square">
            <a:spAutoFit/>
          </a:bodyPr>
          <a:lstStyle/>
          <a:p>
            <a:endParaRPr lang="en-US" sz="1200" b="1" dirty="0"/>
          </a:p>
          <a:p>
            <a:r>
              <a:rPr lang="en-US" sz="1400" b="1" dirty="0">
                <a:latin typeface="Arial" panose="020B0604020202020204" pitchFamily="34" charset="0"/>
                <a:cs typeface="Arial" panose="020B0604020202020204" pitchFamily="34" charset="0"/>
              </a:rPr>
              <a:t>Clinical Significance : </a:t>
            </a:r>
            <a:r>
              <a:rPr lang="en-US" sz="1000" i="0" dirty="0">
                <a:effectLst/>
                <a:latin typeface="Arial" panose="020B0604020202020204" pitchFamily="34" charset="0"/>
                <a:cs typeface="Arial" panose="020B0604020202020204" pitchFamily="34" charset="0"/>
              </a:rPr>
              <a:t>T-STM </a:t>
            </a:r>
            <a:r>
              <a:rPr lang="en-US" sz="1000" dirty="0">
                <a:latin typeface="Arial" panose="020B0604020202020204" pitchFamily="34" charset="0"/>
                <a:cs typeface="Arial" panose="020B0604020202020204" pitchFamily="34" charset="0"/>
              </a:rPr>
              <a:t>ran simulations on 38 datasets and </a:t>
            </a:r>
            <a:r>
              <a:rPr lang="en-US" sz="1000" i="0" dirty="0">
                <a:effectLst/>
                <a:latin typeface="Arial" panose="020B0604020202020204" pitchFamily="34" charset="0"/>
                <a:cs typeface="Arial" panose="020B0604020202020204" pitchFamily="34" charset="0"/>
              </a:rPr>
              <a:t>successfully reproduced the 4 </a:t>
            </a:r>
            <a:r>
              <a:rPr lang="en-US" sz="1000" dirty="0">
                <a:latin typeface="Arial" panose="020B0604020202020204" pitchFamily="34" charset="0"/>
                <a:cs typeface="Arial" panose="020B0604020202020204" pitchFamily="34" charset="0"/>
              </a:rPr>
              <a:t>Tumor microenvironment immune phenotypes </a:t>
            </a:r>
            <a:r>
              <a:rPr lang="en-US" sz="1000" i="0" dirty="0">
                <a:effectLst/>
                <a:latin typeface="Arial" panose="020B0604020202020204" pitchFamily="34" charset="0"/>
                <a:cs typeface="Arial" panose="020B0604020202020204" pitchFamily="34" charset="0"/>
              </a:rPr>
              <a:t>of the TNBC TME </a:t>
            </a:r>
            <a:r>
              <a:rPr lang="en-US" sz="1000" dirty="0">
                <a:latin typeface="Arial" panose="020B0604020202020204" pitchFamily="34" charset="0"/>
                <a:cs typeface="Arial" panose="020B0604020202020204" pitchFamily="34" charset="0"/>
              </a:rPr>
              <a:t>- Immune desert(ID), Margin restricted (MR),Stromal restricted (SR) and Fully inflamed(FI), validating an in-silico simulation platform that can be used for inhibitor tests.   Immune phenotype classification </a:t>
            </a:r>
            <a:r>
              <a:rPr lang="en-US" sz="1000" i="0" dirty="0">
                <a:effectLst/>
                <a:latin typeface="Arial" panose="020B0604020202020204" pitchFamily="34" charset="0"/>
                <a:cs typeface="Arial" panose="020B0604020202020204" pitchFamily="34" charset="0"/>
              </a:rPr>
              <a:t>based on </a:t>
            </a:r>
            <a:r>
              <a:rPr lang="en-US" sz="1000" dirty="0">
                <a:latin typeface="Arial" panose="020B0604020202020204" pitchFamily="34" charset="0"/>
                <a:cs typeface="Arial" panose="020B0604020202020204" pitchFamily="34" charset="0"/>
              </a:rPr>
              <a:t>CD8+ T cell localization described in (</a:t>
            </a:r>
            <a:r>
              <a:rPr lang="en-US" sz="1000" dirty="0" err="1">
                <a:latin typeface="Arial" panose="020B0604020202020204" pitchFamily="34" charset="0"/>
                <a:cs typeface="Arial" panose="020B0604020202020204" pitchFamily="34" charset="0"/>
              </a:rPr>
              <a:t>Gruosso</a:t>
            </a:r>
            <a:r>
              <a:rPr lang="en-US" sz="1000" dirty="0">
                <a:latin typeface="Arial" panose="020B0604020202020204" pitchFamily="34" charset="0"/>
                <a:cs typeface="Arial" panose="020B0604020202020204" pitchFamily="34" charset="0"/>
              </a:rPr>
              <a:t> et al., 2019) </a:t>
            </a:r>
            <a:r>
              <a:rPr lang="en-US" sz="1000" i="0" dirty="0">
                <a:effectLst/>
                <a:latin typeface="Arial" panose="020B0604020202020204" pitchFamily="34" charset="0"/>
                <a:cs typeface="Arial" panose="020B0604020202020204" pitchFamily="34" charset="0"/>
              </a:rPr>
              <a:t> </a:t>
            </a:r>
            <a:endParaRPr lang="en-US" sz="1200" b="1" dirty="0"/>
          </a:p>
        </p:txBody>
      </p:sp>
      <p:sp>
        <p:nvSpPr>
          <p:cNvPr id="19" name="Title 1">
            <a:extLst>
              <a:ext uri="{FF2B5EF4-FFF2-40B4-BE49-F238E27FC236}">
                <a16:creationId xmlns:a16="http://schemas.microsoft.com/office/drawing/2014/main" id="{489ADD93-C725-F634-5564-46EDB048B1DB}"/>
              </a:ext>
            </a:extLst>
          </p:cNvPr>
          <p:cNvSpPr txBox="1">
            <a:spLocks/>
          </p:cNvSpPr>
          <p:nvPr/>
        </p:nvSpPr>
        <p:spPr>
          <a:xfrm rot="16200000">
            <a:off x="-3279009" y="3068188"/>
            <a:ext cx="6858001" cy="721624"/>
          </a:xfrm>
          <a:prstGeom prst="roundRect">
            <a:avLst/>
          </a:prstGeom>
        </p:spPr>
        <p:style>
          <a:lnRef idx="3">
            <a:schemeClr val="lt1"/>
          </a:lnRef>
          <a:fillRef idx="1">
            <a:schemeClr val="accent4"/>
          </a:fillRef>
          <a:effectRef idx="1">
            <a:schemeClr val="accent4"/>
          </a:effectRef>
          <a:fontRef idx="minor">
            <a:schemeClr val="lt1"/>
          </a:fontRef>
        </p:style>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dirty="0"/>
              <a:t>Results, Discussion</a:t>
            </a:r>
          </a:p>
        </p:txBody>
      </p:sp>
      <p:pic>
        <p:nvPicPr>
          <p:cNvPr id="2" name="Picture 1">
            <a:extLst>
              <a:ext uri="{FF2B5EF4-FFF2-40B4-BE49-F238E27FC236}">
                <a16:creationId xmlns:a16="http://schemas.microsoft.com/office/drawing/2014/main" id="{79E555DA-03E0-7726-F845-CCF19E2CA1D2}"/>
              </a:ext>
            </a:extLst>
          </p:cNvPr>
          <p:cNvPicPr>
            <a:picLocks noChangeAspect="1"/>
          </p:cNvPicPr>
          <p:nvPr/>
        </p:nvPicPr>
        <p:blipFill>
          <a:blip r:embed="rId3"/>
          <a:stretch>
            <a:fillRect/>
          </a:stretch>
        </p:blipFill>
        <p:spPr>
          <a:xfrm>
            <a:off x="523415" y="886904"/>
            <a:ext cx="4603531" cy="1042795"/>
          </a:xfrm>
          <a:prstGeom prst="rect">
            <a:avLst/>
          </a:prstGeom>
        </p:spPr>
      </p:pic>
      <p:pic>
        <p:nvPicPr>
          <p:cNvPr id="8" name="Picture 7">
            <a:extLst>
              <a:ext uri="{FF2B5EF4-FFF2-40B4-BE49-F238E27FC236}">
                <a16:creationId xmlns:a16="http://schemas.microsoft.com/office/drawing/2014/main" id="{DF52F3AF-AA18-06D0-9527-BA3366EC58C9}"/>
              </a:ext>
            </a:extLst>
          </p:cNvPr>
          <p:cNvPicPr>
            <a:picLocks noChangeAspect="1"/>
          </p:cNvPicPr>
          <p:nvPr/>
        </p:nvPicPr>
        <p:blipFill rotWithShape="1">
          <a:blip r:embed="rId4"/>
          <a:srcRect t="6416"/>
          <a:stretch/>
        </p:blipFill>
        <p:spPr>
          <a:xfrm>
            <a:off x="589024" y="1942313"/>
            <a:ext cx="4701883" cy="1078362"/>
          </a:xfrm>
          <a:prstGeom prst="rect">
            <a:avLst/>
          </a:prstGeom>
        </p:spPr>
      </p:pic>
      <p:pic>
        <p:nvPicPr>
          <p:cNvPr id="10" name="Picture 9">
            <a:extLst>
              <a:ext uri="{FF2B5EF4-FFF2-40B4-BE49-F238E27FC236}">
                <a16:creationId xmlns:a16="http://schemas.microsoft.com/office/drawing/2014/main" id="{9D4A01D2-D571-0B1A-F4E4-7613FEC20173}"/>
              </a:ext>
            </a:extLst>
          </p:cNvPr>
          <p:cNvPicPr>
            <a:picLocks noChangeAspect="1"/>
          </p:cNvPicPr>
          <p:nvPr/>
        </p:nvPicPr>
        <p:blipFill rotWithShape="1">
          <a:blip r:embed="rId5"/>
          <a:srcRect t="8012"/>
          <a:stretch/>
        </p:blipFill>
        <p:spPr>
          <a:xfrm>
            <a:off x="594912" y="3090043"/>
            <a:ext cx="4689690" cy="1015298"/>
          </a:xfrm>
          <a:prstGeom prst="rect">
            <a:avLst/>
          </a:prstGeom>
        </p:spPr>
      </p:pic>
      <p:pic>
        <p:nvPicPr>
          <p:cNvPr id="20" name="Picture 19">
            <a:extLst>
              <a:ext uri="{FF2B5EF4-FFF2-40B4-BE49-F238E27FC236}">
                <a16:creationId xmlns:a16="http://schemas.microsoft.com/office/drawing/2014/main" id="{43514FC2-4452-A00A-E1B1-4A71D92D367A}"/>
              </a:ext>
            </a:extLst>
          </p:cNvPr>
          <p:cNvPicPr>
            <a:picLocks noChangeAspect="1"/>
          </p:cNvPicPr>
          <p:nvPr/>
        </p:nvPicPr>
        <p:blipFill>
          <a:blip r:embed="rId6"/>
          <a:stretch>
            <a:fillRect/>
          </a:stretch>
        </p:blipFill>
        <p:spPr>
          <a:xfrm>
            <a:off x="532630" y="4071822"/>
            <a:ext cx="4897016" cy="1147395"/>
          </a:xfrm>
          <a:prstGeom prst="rect">
            <a:avLst/>
          </a:prstGeom>
        </p:spPr>
      </p:pic>
      <p:pic>
        <p:nvPicPr>
          <p:cNvPr id="21" name="Picture 20">
            <a:extLst>
              <a:ext uri="{FF2B5EF4-FFF2-40B4-BE49-F238E27FC236}">
                <a16:creationId xmlns:a16="http://schemas.microsoft.com/office/drawing/2014/main" id="{07B98796-A1EF-4D05-6C62-11FAD3E4C805}"/>
              </a:ext>
            </a:extLst>
          </p:cNvPr>
          <p:cNvPicPr>
            <a:picLocks noChangeAspect="1"/>
          </p:cNvPicPr>
          <p:nvPr/>
        </p:nvPicPr>
        <p:blipFill rotWithShape="1">
          <a:blip r:embed="rId7"/>
          <a:srcRect r="48293"/>
          <a:stretch/>
        </p:blipFill>
        <p:spPr>
          <a:xfrm>
            <a:off x="5292254" y="962154"/>
            <a:ext cx="2396358" cy="2154694"/>
          </a:xfrm>
          <a:prstGeom prst="rect">
            <a:avLst/>
          </a:prstGeom>
        </p:spPr>
      </p:pic>
      <p:pic>
        <p:nvPicPr>
          <p:cNvPr id="22" name="Picture 21">
            <a:extLst>
              <a:ext uri="{FF2B5EF4-FFF2-40B4-BE49-F238E27FC236}">
                <a16:creationId xmlns:a16="http://schemas.microsoft.com/office/drawing/2014/main" id="{B86012A0-5B62-C633-5C3B-78D92729E714}"/>
              </a:ext>
            </a:extLst>
          </p:cNvPr>
          <p:cNvPicPr>
            <a:picLocks noChangeAspect="1"/>
          </p:cNvPicPr>
          <p:nvPr/>
        </p:nvPicPr>
        <p:blipFill rotWithShape="1">
          <a:blip r:embed="rId7"/>
          <a:srcRect l="50966"/>
          <a:stretch/>
        </p:blipFill>
        <p:spPr>
          <a:xfrm>
            <a:off x="5446372" y="3115940"/>
            <a:ext cx="2379131" cy="2344017"/>
          </a:xfrm>
          <a:prstGeom prst="rect">
            <a:avLst/>
          </a:prstGeom>
        </p:spPr>
      </p:pic>
      <p:pic>
        <p:nvPicPr>
          <p:cNvPr id="23" name="Picture 22">
            <a:extLst>
              <a:ext uri="{FF2B5EF4-FFF2-40B4-BE49-F238E27FC236}">
                <a16:creationId xmlns:a16="http://schemas.microsoft.com/office/drawing/2014/main" id="{10FBFD6C-3774-9B3A-45BF-8CCA36C723BC}"/>
              </a:ext>
            </a:extLst>
          </p:cNvPr>
          <p:cNvPicPr>
            <a:picLocks noChangeAspect="1"/>
          </p:cNvPicPr>
          <p:nvPr/>
        </p:nvPicPr>
        <p:blipFill>
          <a:blip r:embed="rId8"/>
          <a:stretch>
            <a:fillRect/>
          </a:stretch>
        </p:blipFill>
        <p:spPr>
          <a:xfrm>
            <a:off x="1829696" y="5170785"/>
            <a:ext cx="2420687" cy="257285"/>
          </a:xfrm>
          <a:prstGeom prst="rect">
            <a:avLst/>
          </a:prstGeom>
        </p:spPr>
      </p:pic>
      <p:sp>
        <p:nvSpPr>
          <p:cNvPr id="24" name="TextBox 23">
            <a:extLst>
              <a:ext uri="{FF2B5EF4-FFF2-40B4-BE49-F238E27FC236}">
                <a16:creationId xmlns:a16="http://schemas.microsoft.com/office/drawing/2014/main" id="{00CD9874-A83C-915D-A2C6-1D9DD9B58E0D}"/>
              </a:ext>
            </a:extLst>
          </p:cNvPr>
          <p:cNvSpPr txBox="1"/>
          <p:nvPr/>
        </p:nvSpPr>
        <p:spPr>
          <a:xfrm>
            <a:off x="523416" y="5478782"/>
            <a:ext cx="8021494" cy="783193"/>
          </a:xfrm>
          <a:prstGeom prst="roundRect">
            <a:avLst/>
          </a:prstGeom>
          <a:ln>
            <a:solidFill>
              <a:schemeClr val="accent4"/>
            </a:solidFill>
          </a:ln>
        </p:spPr>
        <p:style>
          <a:lnRef idx="1">
            <a:schemeClr val="accent6"/>
          </a:lnRef>
          <a:fillRef idx="2">
            <a:schemeClr val="accent6"/>
          </a:fillRef>
          <a:effectRef idx="1">
            <a:schemeClr val="accent6"/>
          </a:effectRef>
          <a:fontRef idx="minor">
            <a:schemeClr val="dk1"/>
          </a:fontRef>
        </p:style>
        <p:txBody>
          <a:bodyPr wrap="square">
            <a:spAutoFit/>
          </a:bodyPr>
          <a:lstStyle/>
          <a:p>
            <a:r>
              <a:rPr lang="en-US" sz="800" b="1" i="1" dirty="0">
                <a:solidFill>
                  <a:srgbClr val="7030A0"/>
                </a:solidFill>
                <a:effectLst/>
                <a:latin typeface="Arial" panose="020B0604020202020204" pitchFamily="34" charset="0"/>
                <a:cs typeface="Arial" panose="020B0604020202020204" pitchFamily="34" charset="0"/>
              </a:rPr>
              <a:t>T-STM in-silico</a:t>
            </a:r>
            <a:r>
              <a:rPr lang="en-US" sz="800" b="1" i="0" dirty="0">
                <a:solidFill>
                  <a:srgbClr val="7030A0"/>
                </a:solidFill>
                <a:effectLst/>
                <a:latin typeface="Arial" panose="020B0604020202020204" pitchFamily="34" charset="0"/>
                <a:cs typeface="Arial" panose="020B0604020202020204" pitchFamily="34" charset="0"/>
              </a:rPr>
              <a:t> simulations of the four TIME subtypes(</a:t>
            </a:r>
            <a:r>
              <a:rPr lang="en-US" sz="800" b="1" dirty="0">
                <a:solidFill>
                  <a:srgbClr val="7030A0"/>
                </a:solidFill>
                <a:latin typeface="Arial" panose="020B0604020202020204" pitchFamily="34" charset="0"/>
                <a:cs typeface="Arial" panose="020B0604020202020204" pitchFamily="34" charset="0"/>
              </a:rPr>
              <a:t>Tumor immune microenvironments )</a:t>
            </a:r>
            <a:r>
              <a:rPr lang="en-US" sz="800" b="1" i="0" dirty="0">
                <a:solidFill>
                  <a:srgbClr val="7030A0"/>
                </a:solidFill>
                <a:effectLst/>
                <a:latin typeface="Arial" panose="020B0604020202020204" pitchFamily="34" charset="0"/>
                <a:cs typeface="Arial" panose="020B0604020202020204" pitchFamily="34" charset="0"/>
              </a:rPr>
              <a:t>. </a:t>
            </a:r>
          </a:p>
          <a:p>
            <a:r>
              <a:rPr lang="en-US" sz="800" b="1" i="0" dirty="0">
                <a:solidFill>
                  <a:srgbClr val="7030A0"/>
                </a:solidFill>
                <a:effectLst/>
                <a:latin typeface="Arial" panose="020B0604020202020204" pitchFamily="34" charset="0"/>
                <a:cs typeface="Arial" panose="020B0604020202020204" pitchFamily="34" charset="0"/>
              </a:rPr>
              <a:t>Left panels </a:t>
            </a:r>
            <a:r>
              <a:rPr lang="en-US" sz="800" dirty="0">
                <a:solidFill>
                  <a:srgbClr val="0070C0"/>
                </a:solidFill>
                <a:latin typeface="Arial" panose="020B0604020202020204" pitchFamily="34" charset="0"/>
                <a:cs typeface="Arial" panose="020B0604020202020204" pitchFamily="34" charset="0"/>
              </a:rPr>
              <a:t>-</a:t>
            </a:r>
            <a:r>
              <a:rPr lang="en-US" sz="800" b="1" dirty="0">
                <a:solidFill>
                  <a:schemeClr val="bg1"/>
                </a:solidFill>
                <a:latin typeface="Arial" panose="020B0604020202020204" pitchFamily="34" charset="0"/>
                <a:cs typeface="Arial" panose="020B0604020202020204" pitchFamily="34" charset="0"/>
              </a:rPr>
              <a:t>T</a:t>
            </a:r>
            <a:r>
              <a:rPr lang="en-US" sz="800" b="1" i="0" dirty="0">
                <a:solidFill>
                  <a:schemeClr val="bg1"/>
                </a:solidFill>
                <a:effectLst/>
                <a:latin typeface="Arial" panose="020B0604020202020204" pitchFamily="34" charset="0"/>
                <a:cs typeface="Arial" panose="020B0604020202020204" pitchFamily="34" charset="0"/>
              </a:rPr>
              <a:t>emporal evolution of 100 simulations; </a:t>
            </a:r>
            <a:r>
              <a:rPr lang="en-US" sz="800" b="1" dirty="0">
                <a:solidFill>
                  <a:schemeClr val="bg1"/>
                </a:solidFill>
                <a:latin typeface="Arial" panose="020B0604020202020204" pitchFamily="34" charset="0"/>
                <a:cs typeface="Arial" panose="020B0604020202020204" pitchFamily="34" charset="0"/>
              </a:rPr>
              <a:t>U</a:t>
            </a:r>
            <a:r>
              <a:rPr lang="en-US" sz="800" b="1" i="0" dirty="0">
                <a:solidFill>
                  <a:schemeClr val="bg1"/>
                </a:solidFill>
                <a:effectLst/>
                <a:latin typeface="Arial" panose="020B0604020202020204" pitchFamily="34" charset="0"/>
                <a:cs typeface="Arial" panose="020B0604020202020204" pitchFamily="34" charset="0"/>
              </a:rPr>
              <a:t>pper histogram: Number of not completely tumor-free (NTF) simulations </a:t>
            </a:r>
            <a:r>
              <a:rPr lang="en-US" sz="800" b="1" dirty="0">
                <a:solidFill>
                  <a:schemeClr val="bg1"/>
                </a:solidFill>
                <a:latin typeface="Arial" panose="020B0604020202020204" pitchFamily="34" charset="0"/>
                <a:cs typeface="Arial" panose="020B0604020202020204" pitchFamily="34" charset="0"/>
              </a:rPr>
              <a:t>on that day </a:t>
            </a:r>
            <a:r>
              <a:rPr lang="en-US" sz="800" b="1" i="0" dirty="0">
                <a:solidFill>
                  <a:schemeClr val="bg1"/>
                </a:solidFill>
                <a:effectLst/>
                <a:latin typeface="Arial" panose="020B0604020202020204" pitchFamily="34" charset="0"/>
                <a:cs typeface="Arial" panose="020B0604020202020204" pitchFamily="34" charset="0"/>
              </a:rPr>
              <a:t>, i.e. simulations having at least one cancer cell in the domain. </a:t>
            </a:r>
            <a:r>
              <a:rPr lang="en-US" sz="800" b="1" dirty="0">
                <a:solidFill>
                  <a:schemeClr val="bg1"/>
                </a:solidFill>
                <a:latin typeface="Arial" panose="020B0604020202020204" pitchFamily="34" charset="0"/>
                <a:cs typeface="Arial" panose="020B0604020202020204" pitchFamily="34" charset="0"/>
              </a:rPr>
              <a:t>Lower temporal </a:t>
            </a:r>
            <a:r>
              <a:rPr lang="en-US" sz="800" b="1" i="0" dirty="0">
                <a:solidFill>
                  <a:schemeClr val="bg1"/>
                </a:solidFill>
                <a:effectLst/>
                <a:latin typeface="Arial" panose="020B0604020202020204" pitchFamily="34" charset="0"/>
                <a:cs typeface="Arial" panose="020B0604020202020204" pitchFamily="34" charset="0"/>
              </a:rPr>
              <a:t>graph</a:t>
            </a:r>
            <a:r>
              <a:rPr lang="en-US" sz="800" b="1" dirty="0">
                <a:solidFill>
                  <a:schemeClr val="bg1"/>
                </a:solidFill>
                <a:latin typeface="Arial" panose="020B0604020202020204" pitchFamily="34" charset="0"/>
                <a:cs typeface="Arial" panose="020B0604020202020204" pitchFamily="34" charset="0"/>
              </a:rPr>
              <a:t>:</a:t>
            </a:r>
            <a:r>
              <a:rPr lang="en-US" sz="800" b="1" i="0" dirty="0">
                <a:solidFill>
                  <a:schemeClr val="bg1"/>
                </a:solidFill>
                <a:effectLst/>
                <a:latin typeface="Arial" panose="020B0604020202020204" pitchFamily="34" charset="0"/>
                <a:cs typeface="Arial" panose="020B0604020202020204" pitchFamily="34" charset="0"/>
              </a:rPr>
              <a:t> Time course of cell-counts across NTF simulations in log10-scale</a:t>
            </a:r>
            <a:r>
              <a:rPr lang="en-US" sz="800" b="0" i="0" dirty="0">
                <a:solidFill>
                  <a:srgbClr val="0070C0"/>
                </a:solidFill>
                <a:effectLst/>
                <a:latin typeface="Arial" panose="020B0604020202020204" pitchFamily="34" charset="0"/>
                <a:cs typeface="Arial" panose="020B0604020202020204" pitchFamily="34" charset="0"/>
              </a:rPr>
              <a:t>: </a:t>
            </a:r>
          </a:p>
          <a:p>
            <a:r>
              <a:rPr lang="en-US" sz="800" b="1" i="0" dirty="0">
                <a:solidFill>
                  <a:srgbClr val="7030A0"/>
                </a:solidFill>
                <a:effectLst/>
                <a:latin typeface="Arial" panose="020B0604020202020204" pitchFamily="34" charset="0"/>
                <a:cs typeface="Arial" panose="020B0604020202020204" pitchFamily="34" charset="0"/>
              </a:rPr>
              <a:t>Middle panels</a:t>
            </a:r>
            <a:r>
              <a:rPr lang="en-US" sz="800" b="1" dirty="0">
                <a:solidFill>
                  <a:srgbClr val="7030A0"/>
                </a:solidFill>
                <a:latin typeface="Arial" panose="020B0604020202020204" pitchFamily="34" charset="0"/>
                <a:cs typeface="Arial" panose="020B0604020202020204" pitchFamily="34" charset="0"/>
              </a:rPr>
              <a:t>- </a:t>
            </a:r>
            <a:r>
              <a:rPr lang="en-US" sz="800" b="1" dirty="0" err="1">
                <a:solidFill>
                  <a:schemeClr val="bg1"/>
                </a:solidFill>
                <a:latin typeface="Arial" panose="020B0604020202020204" pitchFamily="34" charset="0"/>
                <a:cs typeface="Arial" panose="020B0604020202020204" pitchFamily="34" charset="0"/>
              </a:rPr>
              <a:t>S</a:t>
            </a:r>
            <a:r>
              <a:rPr lang="en-US" sz="800" b="1" i="0" dirty="0" err="1">
                <a:solidFill>
                  <a:schemeClr val="bg1"/>
                </a:solidFill>
                <a:effectLst/>
                <a:latin typeface="Arial" panose="020B0604020202020204" pitchFamily="34" charset="0"/>
                <a:cs typeface="Arial" panose="020B0604020202020204" pitchFamily="34" charset="0"/>
              </a:rPr>
              <a:t>patio</a:t>
            </a:r>
            <a:r>
              <a:rPr lang="en-US" sz="800" b="1" i="0" dirty="0">
                <a:solidFill>
                  <a:schemeClr val="bg1"/>
                </a:solidFill>
                <a:effectLst/>
                <a:latin typeface="Arial" panose="020B0604020202020204" pitchFamily="34" charset="0"/>
                <a:cs typeface="Arial" panose="020B0604020202020204" pitchFamily="34" charset="0"/>
              </a:rPr>
              <a:t>-temporal evolution of one simulation for each ID, MR, SR, FI TIME subtypes across 60,90,120,150  days.</a:t>
            </a:r>
          </a:p>
          <a:p>
            <a:r>
              <a:rPr lang="en-US" sz="800" b="1" dirty="0">
                <a:solidFill>
                  <a:srgbClr val="7030A0"/>
                </a:solidFill>
                <a:latin typeface="Arial" panose="020B0604020202020204" pitchFamily="34" charset="0"/>
                <a:cs typeface="Arial" panose="020B0604020202020204" pitchFamily="34" charset="0"/>
              </a:rPr>
              <a:t>Right Panel: </a:t>
            </a:r>
            <a:r>
              <a:rPr lang="en-US" sz="800" b="1" dirty="0">
                <a:solidFill>
                  <a:schemeClr val="bg1"/>
                </a:solidFill>
                <a:latin typeface="Arial" panose="020B0604020202020204" pitchFamily="34" charset="0"/>
                <a:cs typeface="Arial" panose="020B0604020202020204" pitchFamily="34" charset="0"/>
              </a:rPr>
              <a:t>I</a:t>
            </a:r>
            <a:r>
              <a:rPr lang="en-US" sz="800" b="1" i="0" dirty="0">
                <a:solidFill>
                  <a:schemeClr val="bg1"/>
                </a:solidFill>
                <a:effectLst/>
                <a:latin typeface="Arial" panose="020B0604020202020204" pitchFamily="34" charset="0"/>
                <a:cs typeface="Arial" panose="020B0604020202020204" pitchFamily="34" charset="0"/>
              </a:rPr>
              <a:t>mages of CD8</a:t>
            </a:r>
            <a:r>
              <a:rPr lang="en-US" sz="800" b="1" i="0" baseline="30000" dirty="0">
                <a:solidFill>
                  <a:schemeClr val="bg1"/>
                </a:solidFill>
                <a:effectLst/>
                <a:latin typeface="Arial" panose="020B0604020202020204" pitchFamily="34" charset="0"/>
                <a:cs typeface="Arial" panose="020B0604020202020204" pitchFamily="34" charset="0"/>
              </a:rPr>
              <a:t>+</a:t>
            </a:r>
            <a:r>
              <a:rPr lang="en-US" sz="800" b="1" i="0" dirty="0">
                <a:solidFill>
                  <a:schemeClr val="bg1"/>
                </a:solidFill>
                <a:effectLst/>
                <a:latin typeface="Arial" panose="020B0604020202020204" pitchFamily="34" charset="0"/>
                <a:cs typeface="Arial" panose="020B0604020202020204" pitchFamily="34" charset="0"/>
              </a:rPr>
              <a:t> T cell staining at the tumor margins (top panels, dotted lines) and in the tumor core (bottom panels) (</a:t>
            </a:r>
            <a:r>
              <a:rPr lang="en-US" sz="800" b="1" dirty="0">
                <a:solidFill>
                  <a:schemeClr val="bg1"/>
                </a:solidFill>
                <a:latin typeface="Arial" panose="020B0604020202020204" pitchFamily="34" charset="0"/>
                <a:cs typeface="Arial" panose="020B0604020202020204" pitchFamily="34" charset="0"/>
              </a:rPr>
              <a:t>n</a:t>
            </a:r>
            <a:r>
              <a:rPr lang="en-US" sz="800" b="1" i="0" dirty="0">
                <a:solidFill>
                  <a:schemeClr val="bg1"/>
                </a:solidFill>
                <a:effectLst/>
                <a:latin typeface="Arial" panose="020B0604020202020204" pitchFamily="34" charset="0"/>
                <a:cs typeface="Arial" panose="020B0604020202020204" pitchFamily="34" charset="0"/>
              </a:rPr>
              <a:t> = 38). Scale bars: 100 </a:t>
            </a:r>
            <a:r>
              <a:rPr lang="en-US" sz="800" b="1" i="0" dirty="0" err="1">
                <a:solidFill>
                  <a:schemeClr val="bg1"/>
                </a:solidFill>
                <a:effectLst/>
                <a:latin typeface="Arial" panose="020B0604020202020204" pitchFamily="34" charset="0"/>
                <a:cs typeface="Arial" panose="020B0604020202020204" pitchFamily="34" charset="0"/>
              </a:rPr>
              <a:t>μm</a:t>
            </a:r>
            <a:r>
              <a:rPr lang="en-US" sz="800" b="1" i="0" dirty="0">
                <a:solidFill>
                  <a:schemeClr val="bg1"/>
                </a:solidFill>
                <a:effectLst/>
                <a:latin typeface="Arial" panose="020B0604020202020204" pitchFamily="34" charset="0"/>
                <a:cs typeface="Arial" panose="020B0604020202020204" pitchFamily="34" charset="0"/>
              </a:rPr>
              <a:t> </a:t>
            </a:r>
            <a:endParaRPr lang="en-US" sz="800" b="1" dirty="0">
              <a:solidFill>
                <a:schemeClr val="bg1"/>
              </a:solidFill>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DDEF2EE9-446C-4CC6-A41D-FC856E8F5E7A}"/>
              </a:ext>
            </a:extLst>
          </p:cNvPr>
          <p:cNvPicPr>
            <a:picLocks noChangeAspect="1"/>
          </p:cNvPicPr>
          <p:nvPr/>
        </p:nvPicPr>
        <p:blipFill rotWithShape="1">
          <a:blip r:embed="rId9"/>
          <a:srcRect l="3542" r="12861" b="9610"/>
          <a:stretch/>
        </p:blipFill>
        <p:spPr>
          <a:xfrm>
            <a:off x="8771934" y="1049218"/>
            <a:ext cx="3127878" cy="17840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8" name="TextBox 27">
            <a:extLst>
              <a:ext uri="{FF2B5EF4-FFF2-40B4-BE49-F238E27FC236}">
                <a16:creationId xmlns:a16="http://schemas.microsoft.com/office/drawing/2014/main" id="{DB96B9ED-D48F-F2A9-06B7-5998BF3E18EB}"/>
              </a:ext>
            </a:extLst>
          </p:cNvPr>
          <p:cNvSpPr txBox="1"/>
          <p:nvPr/>
        </p:nvSpPr>
        <p:spPr>
          <a:xfrm>
            <a:off x="8589055" y="3007698"/>
            <a:ext cx="3550394" cy="7848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900" dirty="0">
                <a:latin typeface="Arial" panose="020B0604020202020204" pitchFamily="34" charset="0"/>
                <a:cs typeface="Arial" panose="020B0604020202020204" pitchFamily="34" charset="0"/>
              </a:rPr>
              <a:t>Cardinality of CTL cells over time for </a:t>
            </a:r>
            <a:r>
              <a:rPr lang="en-US" sz="900" dirty="0">
                <a:highlight>
                  <a:srgbClr val="FFFF00"/>
                </a:highlight>
                <a:latin typeface="Arial" panose="020B0604020202020204" pitchFamily="34" charset="0"/>
                <a:cs typeface="Arial" panose="020B0604020202020204" pitchFamily="34" charset="0"/>
              </a:rPr>
              <a:t>ID</a:t>
            </a:r>
            <a:r>
              <a:rPr lang="en-US" sz="900" dirty="0">
                <a:latin typeface="Arial" panose="020B0604020202020204" pitchFamily="34" charset="0"/>
                <a:cs typeface="Arial" panose="020B0604020202020204" pitchFamily="34" charset="0"/>
              </a:rPr>
              <a:t>,</a:t>
            </a:r>
            <a:r>
              <a:rPr lang="en-US" sz="900" dirty="0">
                <a:solidFill>
                  <a:srgbClr val="0066FF"/>
                </a:solidFill>
                <a:latin typeface="Arial" panose="020B0604020202020204" pitchFamily="34" charset="0"/>
                <a:cs typeface="Arial" panose="020B0604020202020204" pitchFamily="34" charset="0"/>
              </a:rPr>
              <a:t>MR</a:t>
            </a:r>
            <a:r>
              <a:rPr lang="en-US" sz="900" dirty="0">
                <a:latin typeface="Arial" panose="020B0604020202020204" pitchFamily="34" charset="0"/>
                <a:cs typeface="Arial" panose="020B0604020202020204" pitchFamily="34" charset="0"/>
              </a:rPr>
              <a:t>,</a:t>
            </a:r>
            <a:r>
              <a:rPr lang="en-US" sz="900" dirty="0">
                <a:solidFill>
                  <a:schemeClr val="accent5"/>
                </a:solidFill>
                <a:latin typeface="Arial" panose="020B0604020202020204" pitchFamily="34" charset="0"/>
                <a:cs typeface="Arial" panose="020B0604020202020204" pitchFamily="34" charset="0"/>
              </a:rPr>
              <a:t>SR</a:t>
            </a:r>
            <a:r>
              <a:rPr lang="en-US" sz="900" dirty="0">
                <a:latin typeface="Arial" panose="020B0604020202020204" pitchFamily="34" charset="0"/>
                <a:cs typeface="Arial" panose="020B0604020202020204" pitchFamily="34" charset="0"/>
              </a:rPr>
              <a:t> and </a:t>
            </a:r>
            <a:r>
              <a:rPr lang="en-US" sz="900" dirty="0">
                <a:solidFill>
                  <a:srgbClr val="FF0000"/>
                </a:solidFill>
                <a:latin typeface="Arial" panose="020B0604020202020204" pitchFamily="34" charset="0"/>
                <a:cs typeface="Arial" panose="020B0604020202020204" pitchFamily="34" charset="0"/>
              </a:rPr>
              <a:t>FI</a:t>
            </a:r>
            <a:r>
              <a:rPr lang="en-US" sz="900" dirty="0">
                <a:latin typeface="Arial" panose="020B0604020202020204" pitchFamily="34" charset="0"/>
                <a:cs typeface="Arial" panose="020B0604020202020204" pitchFamily="34" charset="0"/>
              </a:rPr>
              <a:t> . </a:t>
            </a:r>
          </a:p>
          <a:p>
            <a:r>
              <a:rPr lang="en-US" sz="900" dirty="0">
                <a:latin typeface="Arial" panose="020B0604020202020204" pitchFamily="34" charset="0"/>
                <a:cs typeface="Arial" panose="020B0604020202020204" pitchFamily="34" charset="0"/>
              </a:rPr>
              <a:t>Upper subgraph : number of NTF(non-tumor free) simulations</a:t>
            </a:r>
          </a:p>
          <a:p>
            <a:r>
              <a:rPr lang="en-US" sz="900" dirty="0">
                <a:latin typeface="Arial" panose="020B0604020202020204" pitchFamily="34" charset="0"/>
                <a:cs typeface="Arial" panose="020B0604020202020204" pitchFamily="34" charset="0"/>
              </a:rPr>
              <a:t>Lower subgraph: Avg # of CTLs computed across all NTF simulations of given TIME group</a:t>
            </a:r>
          </a:p>
          <a:p>
            <a:r>
              <a:rPr lang="en-US" sz="900" dirty="0">
                <a:latin typeface="Arial" panose="020B0604020202020204" pitchFamily="34" charset="0"/>
                <a:cs typeface="Arial" panose="020B0604020202020204" pitchFamily="34" charset="0"/>
              </a:rPr>
              <a:t>shaded area : variability (± standard deviation), </a:t>
            </a:r>
          </a:p>
        </p:txBody>
      </p:sp>
      <p:pic>
        <p:nvPicPr>
          <p:cNvPr id="29" name="Picture 28">
            <a:extLst>
              <a:ext uri="{FF2B5EF4-FFF2-40B4-BE49-F238E27FC236}">
                <a16:creationId xmlns:a16="http://schemas.microsoft.com/office/drawing/2014/main" id="{835C731F-8E8E-08D5-CC4F-C3A299227A4F}"/>
              </a:ext>
            </a:extLst>
          </p:cNvPr>
          <p:cNvPicPr>
            <a:picLocks noChangeAspect="1"/>
          </p:cNvPicPr>
          <p:nvPr/>
        </p:nvPicPr>
        <p:blipFill>
          <a:blip r:embed="rId10"/>
          <a:stretch>
            <a:fillRect/>
          </a:stretch>
        </p:blipFill>
        <p:spPr>
          <a:xfrm>
            <a:off x="8578208" y="3846785"/>
            <a:ext cx="1328843" cy="2403243"/>
          </a:xfrm>
          <a:prstGeom prst="rect">
            <a:avLst/>
          </a:prstGeom>
        </p:spPr>
      </p:pic>
      <p:sp>
        <p:nvSpPr>
          <p:cNvPr id="31" name="TextBox 30">
            <a:extLst>
              <a:ext uri="{FF2B5EF4-FFF2-40B4-BE49-F238E27FC236}">
                <a16:creationId xmlns:a16="http://schemas.microsoft.com/office/drawing/2014/main" id="{2ECEEB3A-5183-2FAA-769D-1BB2F0595C3F}"/>
              </a:ext>
            </a:extLst>
          </p:cNvPr>
          <p:cNvSpPr txBox="1"/>
          <p:nvPr/>
        </p:nvSpPr>
        <p:spPr>
          <a:xfrm>
            <a:off x="10033176" y="4785100"/>
            <a:ext cx="1198179" cy="1338828"/>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en-US" sz="900" b="0" i="0" dirty="0">
                <a:solidFill>
                  <a:srgbClr val="000000"/>
                </a:solidFill>
                <a:effectLst/>
                <a:highlight>
                  <a:srgbClr val="FFFFFF"/>
                </a:highlight>
                <a:latin typeface="Arial" panose="020B0604020202020204" pitchFamily="34" charset="0"/>
                <a:cs typeface="Arial" panose="020B0604020202020204" pitchFamily="34" charset="0"/>
              </a:rPr>
              <a:t>Quantification of CD8</a:t>
            </a:r>
            <a:r>
              <a:rPr lang="en-US" sz="900" b="0" i="0" baseline="30000" dirty="0">
                <a:solidFill>
                  <a:srgbClr val="000000"/>
                </a:solidFill>
                <a:effectLst/>
                <a:highlight>
                  <a:srgbClr val="FFFFFF"/>
                </a:highlight>
                <a:latin typeface="Arial" panose="020B0604020202020204" pitchFamily="34" charset="0"/>
                <a:cs typeface="Arial" panose="020B0604020202020204" pitchFamily="34" charset="0"/>
              </a:rPr>
              <a:t>+</a:t>
            </a:r>
            <a:r>
              <a:rPr lang="en-US" sz="900" b="0" i="0" dirty="0">
                <a:solidFill>
                  <a:srgbClr val="000000"/>
                </a:solidFill>
                <a:effectLst/>
                <a:highlight>
                  <a:srgbClr val="FFFFFF"/>
                </a:highlight>
                <a:latin typeface="Arial" panose="020B0604020202020204" pitchFamily="34" charset="0"/>
                <a:cs typeface="Arial" panose="020B0604020202020204" pitchFamily="34" charset="0"/>
              </a:rPr>
              <a:t> T cell densities at the tumor margins (marCD8) and in the tumor core (corCD8) (</a:t>
            </a:r>
            <a:r>
              <a:rPr lang="en-US" sz="900" dirty="0">
                <a:latin typeface="Arial" panose="020B0604020202020204" pitchFamily="34" charset="0"/>
                <a:cs typeface="Arial" panose="020B0604020202020204" pitchFamily="34" charset="0"/>
              </a:rPr>
              <a:t>n</a:t>
            </a:r>
            <a:r>
              <a:rPr lang="en-US" sz="900" b="0" i="0" dirty="0">
                <a:solidFill>
                  <a:srgbClr val="000000"/>
                </a:solidFill>
                <a:effectLst/>
                <a:highlight>
                  <a:srgbClr val="FFFFFF"/>
                </a:highlight>
                <a:latin typeface="Arial" panose="020B0604020202020204" pitchFamily="34" charset="0"/>
                <a:cs typeface="Arial" panose="020B0604020202020204" pitchFamily="34" charset="0"/>
              </a:rPr>
              <a:t> = 38) from </a:t>
            </a:r>
            <a:r>
              <a:rPr lang="en-US" sz="900" b="0" i="0" dirty="0">
                <a:solidFill>
                  <a:srgbClr val="2A2A2A"/>
                </a:solidFill>
                <a:effectLst/>
                <a:highlight>
                  <a:srgbClr val="FFFFFF"/>
                </a:highlight>
                <a:latin typeface="Arial" panose="020B0604020202020204" pitchFamily="34" charset="0"/>
                <a:cs typeface="Arial" panose="020B0604020202020204" pitchFamily="34" charset="0"/>
              </a:rPr>
              <a:t>(</a:t>
            </a:r>
            <a:r>
              <a:rPr lang="en-US" sz="900" dirty="0" err="1">
                <a:latin typeface="Arial" panose="020B0604020202020204" pitchFamily="34" charset="0"/>
                <a:cs typeface="Arial" panose="020B0604020202020204" pitchFamily="34" charset="0"/>
              </a:rPr>
              <a:t>Gruosso</a:t>
            </a:r>
            <a:r>
              <a:rPr lang="en-US" sz="900" dirty="0">
                <a:latin typeface="Arial" panose="020B0604020202020204" pitchFamily="34" charset="0"/>
                <a:cs typeface="Arial" panose="020B0604020202020204" pitchFamily="34" charset="0"/>
              </a:rPr>
              <a:t> et al., 2019) </a:t>
            </a:r>
            <a:r>
              <a:rPr lang="en-US" sz="900" b="0" i="0" dirty="0">
                <a:solidFill>
                  <a:srgbClr val="000000"/>
                </a:solidFill>
                <a:effectLst/>
                <a:highlight>
                  <a:srgbClr val="FFFFFF"/>
                </a:highlight>
                <a:latin typeface="Arial" panose="020B0604020202020204" pitchFamily="34" charset="0"/>
                <a:cs typeface="Arial" panose="020B0604020202020204" pitchFamily="34" charset="0"/>
              </a:rPr>
              <a:t>.</a:t>
            </a:r>
            <a:endParaRPr lang="en-US"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8324CFF-ECDA-B427-EC3D-AE307BB29253}"/>
              </a:ext>
            </a:extLst>
          </p:cNvPr>
          <p:cNvSpPr txBox="1"/>
          <p:nvPr/>
        </p:nvSpPr>
        <p:spPr>
          <a:xfrm>
            <a:off x="5981974" y="5298444"/>
            <a:ext cx="1425324" cy="230832"/>
          </a:xfrm>
          <a:prstGeom prst="rect">
            <a:avLst/>
          </a:prstGeom>
          <a:noFill/>
        </p:spPr>
        <p:txBody>
          <a:bodyPr wrap="square">
            <a:spAutoFit/>
          </a:bodyPr>
          <a:lstStyle/>
          <a:p>
            <a:r>
              <a:rPr lang="en-US" sz="900" b="0" i="0" dirty="0">
                <a:solidFill>
                  <a:srgbClr val="2A2A2A"/>
                </a:solidFill>
                <a:effectLst/>
                <a:highlight>
                  <a:srgbClr val="FFFFFF"/>
                </a:highlight>
                <a:latin typeface="Arial" panose="020B0604020202020204" pitchFamily="34" charset="0"/>
                <a:cs typeface="Arial" panose="020B0604020202020204" pitchFamily="34" charset="0"/>
              </a:rPr>
              <a:t>(</a:t>
            </a:r>
            <a:r>
              <a:rPr lang="en-US" sz="900" dirty="0" err="1">
                <a:latin typeface="Arial" panose="020B0604020202020204" pitchFamily="34" charset="0"/>
                <a:cs typeface="Arial" panose="020B0604020202020204" pitchFamily="34" charset="0"/>
              </a:rPr>
              <a:t>Gruosso</a:t>
            </a:r>
            <a:r>
              <a:rPr lang="en-US" sz="900" dirty="0">
                <a:latin typeface="Arial" panose="020B0604020202020204" pitchFamily="34" charset="0"/>
                <a:cs typeface="Arial" panose="020B0604020202020204" pitchFamily="34" charset="0"/>
              </a:rPr>
              <a:t> et al., 2019) </a:t>
            </a:r>
            <a:r>
              <a:rPr lang="en-US" sz="900" b="0" i="0" dirty="0">
                <a:solidFill>
                  <a:srgbClr val="000000"/>
                </a:solidFill>
                <a:effectLst/>
                <a:highlight>
                  <a:srgbClr val="FFFFFF"/>
                </a:highlight>
                <a:latin typeface="Arial" panose="020B0604020202020204" pitchFamily="34" charset="0"/>
                <a:cs typeface="Arial" panose="020B0604020202020204" pitchFamily="34" charset="0"/>
              </a:rPr>
              <a:t>.</a:t>
            </a:r>
            <a:endParaRPr lang="en-US" sz="900" dirty="0"/>
          </a:p>
        </p:txBody>
      </p:sp>
      <p:sp>
        <p:nvSpPr>
          <p:cNvPr id="3" name="Oval 2">
            <a:extLst>
              <a:ext uri="{FF2B5EF4-FFF2-40B4-BE49-F238E27FC236}">
                <a16:creationId xmlns:a16="http://schemas.microsoft.com/office/drawing/2014/main" id="{B7769669-DFEA-0737-3288-0859C9E82B2B}"/>
              </a:ext>
            </a:extLst>
          </p:cNvPr>
          <p:cNvSpPr/>
          <p:nvPr/>
        </p:nvSpPr>
        <p:spPr>
          <a:xfrm>
            <a:off x="5632983" y="1347169"/>
            <a:ext cx="739896" cy="64217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24A4D6B-6A78-BF51-1D00-1D41C16D9674}"/>
              </a:ext>
            </a:extLst>
          </p:cNvPr>
          <p:cNvSpPr/>
          <p:nvPr/>
        </p:nvSpPr>
        <p:spPr>
          <a:xfrm>
            <a:off x="6629982" y="3419111"/>
            <a:ext cx="1048186" cy="894623"/>
          </a:xfrm>
          <a:prstGeom prst="ellipse">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058CF0F-6A35-3542-0E1F-4E73B95A706A}"/>
              </a:ext>
            </a:extLst>
          </p:cNvPr>
          <p:cNvSpPr/>
          <p:nvPr/>
        </p:nvSpPr>
        <p:spPr>
          <a:xfrm>
            <a:off x="5498034" y="3376067"/>
            <a:ext cx="1077270" cy="930687"/>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058BC89-6D99-9AF4-181E-FB7A7113D960}"/>
              </a:ext>
            </a:extLst>
          </p:cNvPr>
          <p:cNvSpPr/>
          <p:nvPr/>
        </p:nvSpPr>
        <p:spPr>
          <a:xfrm>
            <a:off x="6564833" y="1207567"/>
            <a:ext cx="1106355" cy="85855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4A93B5C-A6DB-BB4C-917C-FB0961801E53}"/>
              </a:ext>
            </a:extLst>
          </p:cNvPr>
          <p:cNvSpPr/>
          <p:nvPr/>
        </p:nvSpPr>
        <p:spPr>
          <a:xfrm>
            <a:off x="6614858" y="4423089"/>
            <a:ext cx="1048186" cy="894623"/>
          </a:xfrm>
          <a:prstGeom prst="ellipse">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46E518E-849E-AE5F-31F8-B76907275B5F}"/>
              </a:ext>
            </a:extLst>
          </p:cNvPr>
          <p:cNvSpPr/>
          <p:nvPr/>
        </p:nvSpPr>
        <p:spPr>
          <a:xfrm>
            <a:off x="5468950" y="4380046"/>
            <a:ext cx="1077270" cy="930687"/>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318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par>
                          <p:cTn id="21" fill="hold">
                            <p:stCondLst>
                              <p:cond delay="0"/>
                            </p:stCondLst>
                            <p:childTnLst>
                              <p:par>
                                <p:cTn id="22" presetID="1" presetClass="exit" presetSubtype="0" fill="hold" grpId="1" nodeType="afterEffect">
                                  <p:stCondLst>
                                    <p:cond delay="0"/>
                                  </p:stCondLst>
                                  <p:childTnLst>
                                    <p:set>
                                      <p:cBhvr>
                                        <p:cTn id="23" dur="1" fill="hold">
                                          <p:stCondLst>
                                            <p:cond delay="0"/>
                                          </p:stCondLst>
                                        </p:cTn>
                                        <p:tgtEl>
                                          <p:spTgt spid="9"/>
                                        </p:tgtEl>
                                        <p:attrNameLst>
                                          <p:attrName>style.visibility</p:attrName>
                                        </p:attrNameLst>
                                      </p:cBhvr>
                                      <p:to>
                                        <p:strVal val="hidden"/>
                                      </p:to>
                                    </p:set>
                                  </p:childTnLst>
                                </p:cTn>
                              </p:par>
                              <p:par>
                                <p:cTn id="24" presetID="1"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par>
                                <p:cTn id="26" presetID="1" presetClass="entr" presetSubtype="0" fill="hold" grpId="1" nodeType="with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childTnLst>
                                </p:cTn>
                              </p:par>
                              <p:par>
                                <p:cTn id="32" presetID="1" presetClass="exit"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12"/>
                                        </p:tgtEl>
                                        <p:attrNameLst>
                                          <p:attrName>style.visibility</p:attrName>
                                        </p:attrNameLst>
                                      </p:cBhvr>
                                      <p:to>
                                        <p:strVal val="hidden"/>
                                      </p:to>
                                    </p:set>
                                  </p:childTnLst>
                                </p:cTn>
                              </p:par>
                              <p:par>
                                <p:cTn id="36" presetID="1" presetClass="entr" presetSubtype="0" fill="hold" grpId="1" nodeType="with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6"/>
                                        </p:tgtEl>
                                        <p:attrNameLst>
                                          <p:attrName>style.visibility</p:attrName>
                                        </p:attrNameLst>
                                      </p:cBhvr>
                                      <p:to>
                                        <p:strVal val="hidden"/>
                                      </p:to>
                                    </p:set>
                                  </p:childTnLst>
                                </p:cTn>
                              </p:par>
                              <p:par>
                                <p:cTn id="46" presetID="1" presetClass="entr" presetSubtype="0"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1" grpId="0" animBg="1"/>
      <p:bldP spid="3" grpId="0" animBg="1"/>
      <p:bldP spid="3" grpId="1" animBg="1"/>
      <p:bldP spid="6" grpId="0" animBg="1"/>
      <p:bldP spid="6" grpId="1" animBg="1"/>
      <p:bldP spid="7" grpId="0" animBg="1"/>
      <p:bldP spid="7" grpId="1" animBg="1"/>
      <p:bldP spid="9" grpId="0" animBg="1"/>
      <p:bldP spid="9" grpId="1" animBg="1"/>
      <p:bldP spid="11" grpId="0" animBg="1"/>
      <p:bldP spid="11" grpId="1" animBg="1"/>
      <p:bldP spid="12" grpId="0" animBg="1"/>
      <p:bldP spid="1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6FA5F72-21EB-6B56-0369-9C747EEEAC38}"/>
              </a:ext>
            </a:extLst>
          </p:cNvPr>
          <p:cNvSpPr txBox="1">
            <a:spLocks/>
          </p:cNvSpPr>
          <p:nvPr/>
        </p:nvSpPr>
        <p:spPr>
          <a:xfrm>
            <a:off x="750439" y="0"/>
            <a:ext cx="11067393" cy="800400"/>
          </a:xfrm>
          <a:prstGeom prst="roundRect">
            <a:avLst/>
          </a:prstGeom>
          <a:solidFill>
            <a:schemeClr val="accent3">
              <a:lumMod val="20000"/>
              <a:lumOff val="80000"/>
            </a:schemeClr>
          </a:solidFill>
        </p:spPr>
        <p:style>
          <a:lnRef idx="2">
            <a:schemeClr val="accent3"/>
          </a:lnRef>
          <a:fillRef idx="1">
            <a:schemeClr val="lt1"/>
          </a:fillRef>
          <a:effectRef idx="0">
            <a:schemeClr val="accent3"/>
          </a:effectRef>
          <a:fontRef idx="minor">
            <a:schemeClr val="dk1"/>
          </a:fontRef>
        </p:style>
        <p:txBody>
          <a:bodyPr>
            <a:no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a:latin typeface="Arial" panose="020B0604020202020204" pitchFamily="34" charset="0"/>
                <a:cs typeface="Arial" panose="020B0604020202020204" pitchFamily="34" charset="0"/>
              </a:rPr>
              <a:t> T-STM in-silico testing: inhibitor combinations for </a:t>
            </a:r>
            <a:r>
              <a:rPr lang="en-US" sz="2400" dirty="0" err="1">
                <a:latin typeface="Arial" panose="020B0604020202020204" pitchFamily="34" charset="0"/>
                <a:cs typeface="Arial" panose="020B0604020202020204" pitchFamily="34" charset="0"/>
              </a:rPr>
              <a:t>tnbc</a:t>
            </a:r>
            <a:r>
              <a:rPr lang="en-US" sz="2400" dirty="0">
                <a:latin typeface="Arial" panose="020B0604020202020204" pitchFamily="34" charset="0"/>
                <a:cs typeface="Arial" panose="020B0604020202020204" pitchFamily="34" charset="0"/>
              </a:rPr>
              <a:t> molecular subtypes</a:t>
            </a:r>
          </a:p>
          <a:p>
            <a:pPr algn="ctr"/>
            <a:r>
              <a:rPr lang="en-US" sz="2000" dirty="0">
                <a:latin typeface="Arial" panose="020B0604020202020204" pitchFamily="34" charset="0"/>
                <a:cs typeface="Arial" panose="020B0604020202020204" pitchFamily="34" charset="0"/>
              </a:rPr>
              <a:t>   </a:t>
            </a:r>
          </a:p>
        </p:txBody>
      </p:sp>
      <p:sp>
        <p:nvSpPr>
          <p:cNvPr id="17" name="Rectangle: Rounded Corners 16">
            <a:extLst>
              <a:ext uri="{FF2B5EF4-FFF2-40B4-BE49-F238E27FC236}">
                <a16:creationId xmlns:a16="http://schemas.microsoft.com/office/drawing/2014/main" id="{8D47ACFF-957E-3D2C-BC99-F411DC2680D9}"/>
              </a:ext>
            </a:extLst>
          </p:cNvPr>
          <p:cNvSpPr/>
          <p:nvPr/>
        </p:nvSpPr>
        <p:spPr>
          <a:xfrm>
            <a:off x="554947" y="6325124"/>
            <a:ext cx="11231354" cy="441435"/>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200E7768-3433-E75D-1476-2A3D74D086AD}"/>
              </a:ext>
            </a:extLst>
          </p:cNvPr>
          <p:cNvSpPr txBox="1"/>
          <p:nvPr/>
        </p:nvSpPr>
        <p:spPr>
          <a:xfrm>
            <a:off x="586477" y="6105217"/>
            <a:ext cx="11370090" cy="892552"/>
          </a:xfrm>
          <a:prstGeom prst="rect">
            <a:avLst/>
          </a:prstGeom>
          <a:noFill/>
        </p:spPr>
        <p:txBody>
          <a:bodyPr wrap="square">
            <a:spAutoFit/>
          </a:bodyPr>
          <a:lstStyle/>
          <a:p>
            <a:endParaRPr lang="en-US" sz="1200" b="1" dirty="0"/>
          </a:p>
          <a:p>
            <a:r>
              <a:rPr lang="en-US" sz="1400" b="1" dirty="0">
                <a:latin typeface="Arial" panose="020B0604020202020204" pitchFamily="34" charset="0"/>
                <a:cs typeface="Arial" panose="020B0604020202020204" pitchFamily="34" charset="0"/>
              </a:rPr>
              <a:t>Clinical Significance : Checkpoint blockades like LAG3 inhibitors + IDO1 inhibitor and TLR9 agonist were novel combination therapies for tumor eradication. Different combinations were efficacious in each TNBC subtype indicating need for custom therapies   </a:t>
            </a:r>
          </a:p>
          <a:p>
            <a:endParaRPr lang="en-US" sz="1200" b="1" dirty="0"/>
          </a:p>
        </p:txBody>
      </p:sp>
      <p:sp>
        <p:nvSpPr>
          <p:cNvPr id="19" name="Title 1">
            <a:extLst>
              <a:ext uri="{FF2B5EF4-FFF2-40B4-BE49-F238E27FC236}">
                <a16:creationId xmlns:a16="http://schemas.microsoft.com/office/drawing/2014/main" id="{489ADD93-C725-F634-5564-46EDB048B1DB}"/>
              </a:ext>
            </a:extLst>
          </p:cNvPr>
          <p:cNvSpPr txBox="1">
            <a:spLocks/>
          </p:cNvSpPr>
          <p:nvPr/>
        </p:nvSpPr>
        <p:spPr>
          <a:xfrm rot="16200000">
            <a:off x="-3250629" y="3039808"/>
            <a:ext cx="6858001" cy="778385"/>
          </a:xfrm>
          <a:prstGeom prst="roundRect">
            <a:avLst/>
          </a:prstGeom>
        </p:spPr>
        <p:style>
          <a:lnRef idx="3">
            <a:schemeClr val="lt1"/>
          </a:lnRef>
          <a:fillRef idx="1">
            <a:schemeClr val="accent4"/>
          </a:fillRef>
          <a:effectRef idx="1">
            <a:schemeClr val="accent4"/>
          </a:effectRef>
          <a:fontRef idx="minor">
            <a:schemeClr val="lt1"/>
          </a:fontRef>
        </p:style>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dirty="0"/>
              <a:t>Results, Discussion</a:t>
            </a:r>
          </a:p>
        </p:txBody>
      </p:sp>
      <p:pic>
        <p:nvPicPr>
          <p:cNvPr id="2" name="Picture 1">
            <a:extLst>
              <a:ext uri="{FF2B5EF4-FFF2-40B4-BE49-F238E27FC236}">
                <a16:creationId xmlns:a16="http://schemas.microsoft.com/office/drawing/2014/main" id="{E67F42D3-298D-5BF5-7878-B37B0045E48E}"/>
              </a:ext>
            </a:extLst>
          </p:cNvPr>
          <p:cNvPicPr>
            <a:picLocks noChangeAspect="1"/>
          </p:cNvPicPr>
          <p:nvPr/>
        </p:nvPicPr>
        <p:blipFill rotWithShape="1">
          <a:blip r:embed="rId7"/>
          <a:srcRect l="2120" t="1268" r="3867" b="2093"/>
          <a:stretch/>
        </p:blipFill>
        <p:spPr>
          <a:xfrm>
            <a:off x="725215" y="876562"/>
            <a:ext cx="3845405" cy="2938693"/>
          </a:xfrm>
          <a:prstGeom prst="rect">
            <a:avLst/>
          </a:prstGeom>
        </p:spPr>
      </p:pic>
      <p:pic>
        <p:nvPicPr>
          <p:cNvPr id="3" name="Picture 2">
            <a:extLst>
              <a:ext uri="{FF2B5EF4-FFF2-40B4-BE49-F238E27FC236}">
                <a16:creationId xmlns:a16="http://schemas.microsoft.com/office/drawing/2014/main" id="{80C6D15D-1DC6-28BD-0DC8-036D70867A5C}"/>
              </a:ext>
            </a:extLst>
          </p:cNvPr>
          <p:cNvPicPr>
            <a:picLocks noChangeAspect="1"/>
          </p:cNvPicPr>
          <p:nvPr/>
        </p:nvPicPr>
        <p:blipFill rotWithShape="1">
          <a:blip r:embed="rId8"/>
          <a:srcRect l="2612" t="2115"/>
          <a:stretch/>
        </p:blipFill>
        <p:spPr>
          <a:xfrm>
            <a:off x="4601429" y="827727"/>
            <a:ext cx="3804745" cy="3054149"/>
          </a:xfrm>
          <a:prstGeom prst="rect">
            <a:avLst/>
          </a:prstGeom>
        </p:spPr>
      </p:pic>
      <p:grpSp>
        <p:nvGrpSpPr>
          <p:cNvPr id="28" name="Group 27">
            <a:extLst>
              <a:ext uri="{FF2B5EF4-FFF2-40B4-BE49-F238E27FC236}">
                <a16:creationId xmlns:a16="http://schemas.microsoft.com/office/drawing/2014/main" id="{D3A9D83F-F254-CBC6-B9A9-B04FF2627617}"/>
              </a:ext>
            </a:extLst>
          </p:cNvPr>
          <p:cNvGrpSpPr/>
          <p:nvPr/>
        </p:nvGrpSpPr>
        <p:grpSpPr>
          <a:xfrm>
            <a:off x="8250217" y="562780"/>
            <a:ext cx="3941783" cy="3838179"/>
            <a:chOff x="3142923" y="-66977"/>
            <a:chExt cx="5986870" cy="4124249"/>
          </a:xfrm>
        </p:grpSpPr>
        <p:pic>
          <p:nvPicPr>
            <p:cNvPr id="29" name="New picture">
              <a:extLst>
                <a:ext uri="{FF2B5EF4-FFF2-40B4-BE49-F238E27FC236}">
                  <a16:creationId xmlns:a16="http://schemas.microsoft.com/office/drawing/2014/main" id="{070E0C2F-A919-C348-367C-F872149E129B}"/>
                </a:ext>
              </a:extLst>
            </p:cNvPr>
            <p:cNvPicPr>
              <a:picLocks noChangeAspect="1" noChangeArrowheads="1"/>
            </p:cNvPicPr>
            <p:nvPr>
              <p:custDataLst>
                <p:tags r:id="rId4"/>
              </p:custDataLst>
            </p:nvPr>
          </p:nvPicPr>
          <p:blipFill rotWithShape="1">
            <a:blip r:embed="rId9">
              <a:extLst>
                <a:ext uri="{28A0092B-C50C-407E-A947-70E740481C1C}">
                  <a14:useLocalDpi xmlns:a14="http://schemas.microsoft.com/office/drawing/2010/main" val="0"/>
                </a:ext>
              </a:extLst>
            </a:blip>
            <a:srcRect l="27238" t="41663" b="6805"/>
            <a:stretch/>
          </p:blipFill>
          <p:spPr bwMode="auto">
            <a:xfrm>
              <a:off x="3321924" y="254145"/>
              <a:ext cx="5264959" cy="3803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cxnSp>
          <p:nvCxnSpPr>
            <p:cNvPr id="30" name="Straight Connector 29">
              <a:extLst>
                <a:ext uri="{FF2B5EF4-FFF2-40B4-BE49-F238E27FC236}">
                  <a16:creationId xmlns:a16="http://schemas.microsoft.com/office/drawing/2014/main" id="{46130561-4AC2-1B27-190E-D74C28FFDF80}"/>
                </a:ext>
              </a:extLst>
            </p:cNvPr>
            <p:cNvCxnSpPr/>
            <p:nvPr/>
          </p:nvCxnSpPr>
          <p:spPr bwMode="auto">
            <a:xfrm>
              <a:off x="3778713" y="3911936"/>
              <a:ext cx="4317663" cy="0"/>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TextBox 30">
              <a:extLst>
                <a:ext uri="{FF2B5EF4-FFF2-40B4-BE49-F238E27FC236}">
                  <a16:creationId xmlns:a16="http://schemas.microsoft.com/office/drawing/2014/main" id="{38DAD7AC-8F78-1A48-D38F-81A53B098F61}"/>
                </a:ext>
              </a:extLst>
            </p:cNvPr>
            <p:cNvSpPr txBox="1"/>
            <p:nvPr/>
          </p:nvSpPr>
          <p:spPr>
            <a:xfrm>
              <a:off x="3142923" y="-66977"/>
              <a:ext cx="5986870" cy="541522"/>
            </a:xfrm>
            <a:prstGeom prst="rect">
              <a:avLst/>
            </a:prstGeom>
            <a:noFill/>
          </p:spPr>
          <p:txBody>
            <a:bodyPr wrap="square" rtlCol="0">
              <a:spAutoFit/>
            </a:bodyPr>
            <a:lstStyle/>
            <a:p>
              <a:endParaRPr lang="en-US" sz="1200" dirty="0"/>
            </a:p>
            <a:p>
              <a:r>
                <a:rPr lang="en-US" sz="1200" b="1" dirty="0"/>
                <a:t>Inhibitor combinations (low, mid, high concentrations)  </a:t>
              </a:r>
            </a:p>
          </p:txBody>
        </p:sp>
      </p:grpSp>
      <p:grpSp>
        <p:nvGrpSpPr>
          <p:cNvPr id="32" name="Group 31">
            <a:extLst>
              <a:ext uri="{FF2B5EF4-FFF2-40B4-BE49-F238E27FC236}">
                <a16:creationId xmlns:a16="http://schemas.microsoft.com/office/drawing/2014/main" id="{9AA7FEC7-0DD1-CD99-C173-28622AE2588A}"/>
              </a:ext>
            </a:extLst>
          </p:cNvPr>
          <p:cNvGrpSpPr/>
          <p:nvPr/>
        </p:nvGrpSpPr>
        <p:grpSpPr>
          <a:xfrm>
            <a:off x="4937759" y="4452182"/>
            <a:ext cx="6861153" cy="1845542"/>
            <a:chOff x="119819" y="1237070"/>
            <a:chExt cx="11231354" cy="1939081"/>
          </a:xfrm>
        </p:grpSpPr>
        <p:grpSp>
          <p:nvGrpSpPr>
            <p:cNvPr id="33" name="Group 32">
              <a:extLst>
                <a:ext uri="{FF2B5EF4-FFF2-40B4-BE49-F238E27FC236}">
                  <a16:creationId xmlns:a16="http://schemas.microsoft.com/office/drawing/2014/main" id="{8B14A702-E0FC-8F52-FC53-667B8CD6CB04}"/>
                </a:ext>
              </a:extLst>
            </p:cNvPr>
            <p:cNvGrpSpPr/>
            <p:nvPr/>
          </p:nvGrpSpPr>
          <p:grpSpPr>
            <a:xfrm>
              <a:off x="153337" y="1747870"/>
              <a:ext cx="8769947" cy="553998"/>
              <a:chOff x="563240" y="2990192"/>
              <a:chExt cx="8769947" cy="553998"/>
            </a:xfrm>
          </p:grpSpPr>
          <p:pic>
            <p:nvPicPr>
              <p:cNvPr id="40" name="New picture">
                <a:extLst>
                  <a:ext uri="{FF2B5EF4-FFF2-40B4-BE49-F238E27FC236}">
                    <a16:creationId xmlns:a16="http://schemas.microsoft.com/office/drawing/2014/main" id="{C0DD7056-06CD-800A-62FC-052968695C64}"/>
                  </a:ext>
                </a:extLst>
              </p:cNvPr>
              <p:cNvPicPr>
                <a:picLocks noChangeAspect="1" noChangeArrowheads="1"/>
              </p:cNvPicPr>
              <p:nvPr>
                <p:custDataLst>
                  <p:tags r:id="rId3"/>
                </p:custDataLst>
              </p:nvPr>
            </p:nvPicPr>
            <p:blipFill rotWithShape="1">
              <a:blip r:embed="rId9">
                <a:extLst>
                  <a:ext uri="{28A0092B-C50C-407E-A947-70E740481C1C}">
                    <a14:useLocalDpi xmlns:a14="http://schemas.microsoft.com/office/drawing/2010/main" val="0"/>
                  </a:ext>
                </a:extLst>
              </a:blip>
              <a:srcRect l="320" t="71570" r="95086" b="17318"/>
              <a:stretch/>
            </p:blipFill>
            <p:spPr bwMode="auto">
              <a:xfrm>
                <a:off x="563240" y="3058509"/>
                <a:ext cx="237648" cy="412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41" name="TextBox 40">
                <a:extLst>
                  <a:ext uri="{FF2B5EF4-FFF2-40B4-BE49-F238E27FC236}">
                    <a16:creationId xmlns:a16="http://schemas.microsoft.com/office/drawing/2014/main" id="{A74E4A3E-FAEC-CE0A-CB3C-CD448911537E}"/>
                  </a:ext>
                </a:extLst>
              </p:cNvPr>
              <p:cNvSpPr txBox="1"/>
              <p:nvPr/>
            </p:nvSpPr>
            <p:spPr>
              <a:xfrm>
                <a:off x="799965" y="2990192"/>
                <a:ext cx="8533222" cy="553998"/>
              </a:xfrm>
              <a:prstGeom prst="rect">
                <a:avLst/>
              </a:prstGeom>
              <a:noFill/>
            </p:spPr>
            <p:txBody>
              <a:bodyPr wrap="square" rtlCol="0">
                <a:spAutoFit/>
              </a:bodyPr>
              <a:lstStyle/>
              <a:p>
                <a:r>
                  <a:rPr lang="en-US" sz="1000" dirty="0">
                    <a:latin typeface="Arial" panose="020B0604020202020204" pitchFamily="34" charset="0"/>
                    <a:ea typeface="Calibri" panose="020F0502020204030204" pitchFamily="34" charset="0"/>
                    <a:cs typeface="Arial" panose="020B0604020202020204" pitchFamily="34" charset="0"/>
                  </a:rPr>
                  <a:t>Lum A:  PDL1 inhibitors + </a:t>
                </a:r>
                <a:r>
                  <a:rPr lang="en-US" sz="1000" dirty="0" err="1">
                    <a:latin typeface="Arial" panose="020B0604020202020204" pitchFamily="34" charset="0"/>
                    <a:ea typeface="Calibri" panose="020F0502020204030204" pitchFamily="34" charset="0"/>
                    <a:cs typeface="Arial" panose="020B0604020202020204" pitchFamily="34" charset="0"/>
                  </a:rPr>
                  <a:t>Kynu</a:t>
                </a:r>
                <a:r>
                  <a:rPr lang="en-US" sz="1000" dirty="0">
                    <a:latin typeface="Arial" panose="020B0604020202020204" pitchFamily="34" charset="0"/>
                    <a:ea typeface="Calibri" panose="020F0502020204030204" pitchFamily="34" charset="0"/>
                    <a:cs typeface="Arial" panose="020B0604020202020204" pitchFamily="34" charset="0"/>
                  </a:rPr>
                  <a:t> inhibitor</a:t>
                </a:r>
              </a:p>
              <a:p>
                <a:r>
                  <a:rPr lang="en-US" sz="1000" dirty="0">
                    <a:latin typeface="Arial" panose="020B0604020202020204" pitchFamily="34" charset="0"/>
                    <a:ea typeface="Calibri" panose="020F0502020204030204" pitchFamily="34" charset="0"/>
                    <a:cs typeface="Arial" panose="020B0604020202020204" pitchFamily="34" charset="0"/>
                  </a:rPr>
                  <a:t>Her2: IDO1 inhibitor + PDL1  inhibitor</a:t>
                </a:r>
              </a:p>
              <a:p>
                <a:r>
                  <a:rPr lang="en-US" sz="1000" dirty="0">
                    <a:latin typeface="Arial" panose="020B0604020202020204" pitchFamily="34" charset="0"/>
                    <a:ea typeface="Calibri" panose="020F0502020204030204" pitchFamily="34" charset="0"/>
                    <a:cs typeface="Arial" panose="020B0604020202020204" pitchFamily="34" charset="0"/>
                  </a:rPr>
                  <a:t>Immunomodulatory: PDL1 + LAG 3 blockade + IDO1 inhibitor</a:t>
                </a:r>
              </a:p>
            </p:txBody>
          </p:sp>
        </p:grpSp>
        <p:grpSp>
          <p:nvGrpSpPr>
            <p:cNvPr id="34" name="Group 33">
              <a:extLst>
                <a:ext uri="{FF2B5EF4-FFF2-40B4-BE49-F238E27FC236}">
                  <a16:creationId xmlns:a16="http://schemas.microsoft.com/office/drawing/2014/main" id="{5537D98A-3322-FDA1-0AFC-B5CBE20C5519}"/>
                </a:ext>
              </a:extLst>
            </p:cNvPr>
            <p:cNvGrpSpPr/>
            <p:nvPr/>
          </p:nvGrpSpPr>
          <p:grpSpPr>
            <a:xfrm>
              <a:off x="119819" y="2314377"/>
              <a:ext cx="9118773" cy="861774"/>
              <a:chOff x="2699058" y="2446807"/>
              <a:chExt cx="9118773" cy="861774"/>
            </a:xfrm>
          </p:grpSpPr>
          <p:sp>
            <p:nvSpPr>
              <p:cNvPr id="38" name="TextBox 37">
                <a:extLst>
                  <a:ext uri="{FF2B5EF4-FFF2-40B4-BE49-F238E27FC236}">
                    <a16:creationId xmlns:a16="http://schemas.microsoft.com/office/drawing/2014/main" id="{50622AF5-5004-9291-CE34-B5240066682C}"/>
                  </a:ext>
                </a:extLst>
              </p:cNvPr>
              <p:cNvSpPr txBox="1"/>
              <p:nvPr/>
            </p:nvSpPr>
            <p:spPr>
              <a:xfrm>
                <a:off x="2898879" y="2446807"/>
                <a:ext cx="8918952" cy="861774"/>
              </a:xfrm>
              <a:prstGeom prst="rect">
                <a:avLst/>
              </a:prstGeom>
              <a:noFill/>
            </p:spPr>
            <p:txBody>
              <a:bodyPr wrap="square" rtlCol="0">
                <a:spAutoFit/>
              </a:bodyPr>
              <a:lstStyle/>
              <a:p>
                <a:r>
                  <a:rPr lang="en-US" sz="1000" dirty="0">
                    <a:latin typeface="Arial" panose="020B0604020202020204" pitchFamily="34" charset="0"/>
                    <a:ea typeface="Calibri" panose="020F0502020204030204" pitchFamily="34" charset="0"/>
                    <a:cs typeface="Arial" panose="020B0604020202020204" pitchFamily="34" charset="0"/>
                  </a:rPr>
                  <a:t>Lum B : LAG3 blockade +IDO1 inhibitor+ PDL1 blockade + p13K inhibitor</a:t>
                </a:r>
              </a:p>
              <a:p>
                <a:r>
                  <a:rPr lang="en-US" sz="1000" dirty="0">
                    <a:latin typeface="Arial" panose="020B0604020202020204" pitchFamily="34" charset="0"/>
                    <a:ea typeface="Calibri" panose="020F0502020204030204" pitchFamily="34" charset="0"/>
                    <a:cs typeface="Arial" panose="020B0604020202020204" pitchFamily="34" charset="0"/>
                  </a:rPr>
                  <a:t>Basal 2: IDO1 + LAG3 inhibitor</a:t>
                </a:r>
              </a:p>
              <a:p>
                <a:r>
                  <a:rPr lang="en-US" sz="1000" dirty="0">
                    <a:latin typeface="Arial" panose="020B0604020202020204" pitchFamily="34" charset="0"/>
                    <a:ea typeface="Calibri" panose="020F0502020204030204" pitchFamily="34" charset="0"/>
                    <a:cs typeface="Arial" panose="020B0604020202020204" pitchFamily="34" charset="0"/>
                  </a:rPr>
                  <a:t>Basal 1: IDO1 + PDL1 blockade</a:t>
                </a:r>
              </a:p>
              <a:p>
                <a:r>
                  <a:rPr lang="en-US" sz="1000" dirty="0">
                    <a:latin typeface="Arial" panose="020B0604020202020204" pitchFamily="34" charset="0"/>
                    <a:ea typeface="Calibri" panose="020F0502020204030204" pitchFamily="34" charset="0"/>
                    <a:cs typeface="Arial" panose="020B0604020202020204" pitchFamily="34" charset="0"/>
                  </a:rPr>
                  <a:t>Control</a:t>
                </a:r>
              </a:p>
              <a:p>
                <a:r>
                  <a:rPr lang="en-US" sz="1000" dirty="0">
                    <a:latin typeface="Arial" panose="020B0604020202020204" pitchFamily="34" charset="0"/>
                    <a:ea typeface="Calibri" panose="020F0502020204030204" pitchFamily="34" charset="0"/>
                    <a:cs typeface="Arial" panose="020B0604020202020204" pitchFamily="34" charset="0"/>
                  </a:rPr>
                  <a:t>Median</a:t>
                </a:r>
              </a:p>
            </p:txBody>
          </p:sp>
          <p:pic>
            <p:nvPicPr>
              <p:cNvPr id="39" name="New picture">
                <a:extLst>
                  <a:ext uri="{FF2B5EF4-FFF2-40B4-BE49-F238E27FC236}">
                    <a16:creationId xmlns:a16="http://schemas.microsoft.com/office/drawing/2014/main" id="{5447B35F-72D8-F6D1-83DF-35766825D4D8}"/>
                  </a:ext>
                </a:extLst>
              </p:cNvPr>
              <p:cNvPicPr>
                <a:picLocks noChangeAspect="1" noChangeArrowheads="1"/>
              </p:cNvPicPr>
              <p:nvPr>
                <p:custDataLst>
                  <p:tags r:id="rId2"/>
                </p:custDataLst>
              </p:nvPr>
            </p:nvPicPr>
            <p:blipFill rotWithShape="1">
              <a:blip r:embed="rId9">
                <a:extLst>
                  <a:ext uri="{28A0092B-C50C-407E-A947-70E740481C1C}">
                    <a14:useLocalDpi xmlns:a14="http://schemas.microsoft.com/office/drawing/2010/main" val="0"/>
                  </a:ext>
                </a:extLst>
              </a:blip>
              <a:srcRect l="-30" t="82227" r="94952" b="1"/>
              <a:stretch/>
            </p:blipFill>
            <p:spPr bwMode="auto">
              <a:xfrm>
                <a:off x="2699058" y="2478340"/>
                <a:ext cx="298096" cy="77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grpSp>
        <p:grpSp>
          <p:nvGrpSpPr>
            <p:cNvPr id="35" name="Group 34">
              <a:extLst>
                <a:ext uri="{FF2B5EF4-FFF2-40B4-BE49-F238E27FC236}">
                  <a16:creationId xmlns:a16="http://schemas.microsoft.com/office/drawing/2014/main" id="{5DC29C61-666B-C032-02B8-051DB92D109F}"/>
                </a:ext>
              </a:extLst>
            </p:cNvPr>
            <p:cNvGrpSpPr/>
            <p:nvPr/>
          </p:nvGrpSpPr>
          <p:grpSpPr>
            <a:xfrm>
              <a:off x="139787" y="1237070"/>
              <a:ext cx="11211386" cy="566607"/>
              <a:chOff x="133480" y="1041577"/>
              <a:chExt cx="11211386" cy="566607"/>
            </a:xfrm>
          </p:grpSpPr>
          <p:pic>
            <p:nvPicPr>
              <p:cNvPr id="36" name="New picture">
                <a:extLst>
                  <a:ext uri="{FF2B5EF4-FFF2-40B4-BE49-F238E27FC236}">
                    <a16:creationId xmlns:a16="http://schemas.microsoft.com/office/drawing/2014/main" id="{FD68E0A6-D79F-AEE4-D1FA-5F23DCB6E431}"/>
                  </a:ext>
                </a:extLst>
              </p:cNvPr>
              <p:cNvPicPr>
                <a:picLocks noChangeAspect="1" noChangeArrowheads="1"/>
              </p:cNvPicPr>
              <p:nvPr>
                <p:custDataLst>
                  <p:tags r:id="rId1"/>
                </p:custDataLst>
              </p:nvPr>
            </p:nvPicPr>
            <p:blipFill rotWithShape="1">
              <a:blip r:embed="rId9">
                <a:extLst>
                  <a:ext uri="{28A0092B-C50C-407E-A947-70E740481C1C}">
                    <a14:useLocalDpi xmlns:a14="http://schemas.microsoft.com/office/drawing/2010/main" val="0"/>
                  </a:ext>
                </a:extLst>
              </a:blip>
              <a:srcRect l="-4" t="60288" r="94859" b="28016"/>
              <a:stretch/>
            </p:blipFill>
            <p:spPr bwMode="auto">
              <a:xfrm>
                <a:off x="133480" y="1041577"/>
                <a:ext cx="263810" cy="565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37" name="TextBox 36">
                <a:extLst>
                  <a:ext uri="{FF2B5EF4-FFF2-40B4-BE49-F238E27FC236}">
                    <a16:creationId xmlns:a16="http://schemas.microsoft.com/office/drawing/2014/main" id="{18596189-C686-FAF1-1E94-C7A79963E57B}"/>
                  </a:ext>
                </a:extLst>
              </p:cNvPr>
              <p:cNvSpPr txBox="1"/>
              <p:nvPr/>
            </p:nvSpPr>
            <p:spPr>
              <a:xfrm>
                <a:off x="415284" y="1054186"/>
                <a:ext cx="10929582" cy="553998"/>
              </a:xfrm>
              <a:prstGeom prst="rect">
                <a:avLst/>
              </a:prstGeom>
              <a:noFill/>
            </p:spPr>
            <p:txBody>
              <a:bodyPr wrap="square" rtlCol="0">
                <a:spAutoFit/>
              </a:bodyPr>
              <a:lstStyle/>
              <a:p>
                <a:r>
                  <a:rPr lang="en-US" sz="1000" dirty="0">
                    <a:latin typeface="Arial" panose="020B0604020202020204" pitchFamily="34" charset="0"/>
                    <a:ea typeface="Calibri" panose="020F0502020204030204" pitchFamily="34" charset="0"/>
                    <a:cs typeface="Arial" panose="020B0604020202020204" pitchFamily="34" charset="0"/>
                  </a:rPr>
                  <a:t>Lum A : Tlr9 (Tol like receptor 9 agonist) immunostimulant + AR inhibitor + PDL1 blockade </a:t>
                </a:r>
              </a:p>
              <a:p>
                <a:r>
                  <a:rPr lang="en-US" sz="1000" dirty="0">
                    <a:latin typeface="Arial" panose="020B0604020202020204" pitchFamily="34" charset="0"/>
                    <a:ea typeface="Calibri" panose="020F0502020204030204" pitchFamily="34" charset="0"/>
                    <a:cs typeface="Arial" panose="020B0604020202020204" pitchFamily="34" charset="0"/>
                  </a:rPr>
                  <a:t>Basal  : PDL1+LAG3+ IDO1 inhibitor +p13K inhibitor</a:t>
                </a:r>
              </a:p>
              <a:p>
                <a:r>
                  <a:rPr lang="en-US" sz="1000" dirty="0">
                    <a:latin typeface="Arial" panose="020B0604020202020204" pitchFamily="34" charset="0"/>
                    <a:ea typeface="Calibri" panose="020F0502020204030204" pitchFamily="34" charset="0"/>
                    <a:cs typeface="Arial" panose="020B0604020202020204" pitchFamily="34" charset="0"/>
                  </a:rPr>
                  <a:t>HER2  : Tlr9 (Tol like receptor 9 agonist) immunostimulant + mTOR inhibitor + LAG3 blockade + PDL1 blockade</a:t>
                </a:r>
              </a:p>
            </p:txBody>
          </p:sp>
        </p:grpSp>
      </p:grpSp>
      <p:sp>
        <p:nvSpPr>
          <p:cNvPr id="43" name="TextBox 42">
            <a:extLst>
              <a:ext uri="{FF2B5EF4-FFF2-40B4-BE49-F238E27FC236}">
                <a16:creationId xmlns:a16="http://schemas.microsoft.com/office/drawing/2014/main" id="{93E10B4A-86C2-651D-5D62-1D0D85D20978}"/>
              </a:ext>
            </a:extLst>
          </p:cNvPr>
          <p:cNvSpPr txBox="1"/>
          <p:nvPr/>
        </p:nvSpPr>
        <p:spPr>
          <a:xfrm>
            <a:off x="674764" y="4540468"/>
            <a:ext cx="4155789" cy="164660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US" sz="1100" dirty="0">
                <a:latin typeface="Arial" panose="020B0604020202020204" pitchFamily="34" charset="0"/>
                <a:cs typeface="Arial" panose="020B0604020202020204" pitchFamily="34" charset="0"/>
              </a:rPr>
              <a:t>Simulation Details: </a:t>
            </a:r>
          </a:p>
          <a:p>
            <a:pPr marL="342900" indent="-342900">
              <a:buAutoNum type="arabicParenR"/>
            </a:pPr>
            <a:r>
              <a:rPr lang="en-US" sz="1000" dirty="0">
                <a:latin typeface="Arial" panose="020B0604020202020204" pitchFamily="34" charset="0"/>
                <a:cs typeface="Arial" panose="020B0604020202020204" pitchFamily="34" charset="0"/>
              </a:rPr>
              <a:t>Input : TCGA TNBC patient data (n=30) for each of molecular subtypes –Basal like, Luminal A , Luminal B,Her2  immunomodulatory molecular subtype datasets  </a:t>
            </a:r>
          </a:p>
          <a:p>
            <a:pPr marL="342900" indent="-342900">
              <a:buAutoNum type="arabicParenR"/>
            </a:pPr>
            <a:endParaRPr lang="en-US" sz="1000" dirty="0">
              <a:latin typeface="Arial" panose="020B0604020202020204" pitchFamily="34" charset="0"/>
              <a:cs typeface="Arial" panose="020B0604020202020204" pitchFamily="34" charset="0"/>
            </a:endParaRPr>
          </a:p>
          <a:p>
            <a:pPr marL="342900" indent="-342900">
              <a:buAutoNum type="arabicParenR"/>
            </a:pPr>
            <a:r>
              <a:rPr lang="en-US" sz="1000" dirty="0">
                <a:latin typeface="Arial" panose="020B0604020202020204" pitchFamily="34" charset="0"/>
                <a:cs typeface="Arial" panose="020B0604020202020204" pitchFamily="34" charset="0"/>
              </a:rPr>
              <a:t>Ran 30 simulations of each inhibitor individually and in combination for 150 days or until tumor free for each dataset</a:t>
            </a:r>
          </a:p>
          <a:p>
            <a:pPr marL="342900" indent="-342900">
              <a:buAutoNum type="arabicParenR"/>
            </a:pPr>
            <a:endParaRPr lang="en-US" sz="1000" dirty="0">
              <a:latin typeface="Arial" panose="020B0604020202020204" pitchFamily="34" charset="0"/>
              <a:cs typeface="Arial" panose="020B0604020202020204" pitchFamily="34" charset="0"/>
            </a:endParaRPr>
          </a:p>
          <a:p>
            <a:pPr marL="342900" indent="-342900">
              <a:buAutoNum type="arabicParenR"/>
            </a:pPr>
            <a:r>
              <a:rPr lang="en-US" sz="1000" dirty="0">
                <a:latin typeface="Arial" panose="020B0604020202020204" pitchFamily="34" charset="0"/>
                <a:cs typeface="Arial" panose="020B0604020202020204" pitchFamily="34" charset="0"/>
              </a:rPr>
              <a:t>Best Representative results plot shown  for each molecular subtype</a:t>
            </a:r>
          </a:p>
        </p:txBody>
      </p:sp>
      <p:sp>
        <p:nvSpPr>
          <p:cNvPr id="5" name="TextBox 4">
            <a:extLst>
              <a:ext uri="{FF2B5EF4-FFF2-40B4-BE49-F238E27FC236}">
                <a16:creationId xmlns:a16="http://schemas.microsoft.com/office/drawing/2014/main" id="{EF27AD02-D76E-71D5-AA5D-144D7415C0D9}"/>
              </a:ext>
            </a:extLst>
          </p:cNvPr>
          <p:cNvSpPr txBox="1"/>
          <p:nvPr/>
        </p:nvSpPr>
        <p:spPr>
          <a:xfrm>
            <a:off x="618010" y="3889617"/>
            <a:ext cx="7516997" cy="510778"/>
          </a:xfrm>
          <a:prstGeom prst="roundRect">
            <a:avLst/>
          </a:prstGeom>
          <a:ln>
            <a:solidFill>
              <a:schemeClr val="accent4"/>
            </a:solidFill>
          </a:ln>
        </p:spPr>
        <p:style>
          <a:lnRef idx="1">
            <a:schemeClr val="accent6"/>
          </a:lnRef>
          <a:fillRef idx="2">
            <a:schemeClr val="accent6"/>
          </a:fillRef>
          <a:effectRef idx="1">
            <a:schemeClr val="accent6"/>
          </a:effectRef>
          <a:fontRef idx="minor">
            <a:schemeClr val="dk1"/>
          </a:fontRef>
        </p:style>
        <p:txBody>
          <a:bodyPr wrap="square">
            <a:spAutoFit/>
          </a:bodyPr>
          <a:lstStyle/>
          <a:p>
            <a:r>
              <a:rPr lang="en-US" sz="800" b="1" i="1" dirty="0">
                <a:solidFill>
                  <a:srgbClr val="7030A0"/>
                </a:solidFill>
                <a:effectLst/>
                <a:latin typeface="Arial" panose="020B0604020202020204" pitchFamily="34" charset="0"/>
                <a:cs typeface="Arial" panose="020B0604020202020204" pitchFamily="34" charset="0"/>
              </a:rPr>
              <a:t>T-STM in-silico</a:t>
            </a:r>
            <a:r>
              <a:rPr lang="en-US" sz="800" b="1" i="0" dirty="0">
                <a:solidFill>
                  <a:srgbClr val="7030A0"/>
                </a:solidFill>
                <a:effectLst/>
                <a:latin typeface="Arial" panose="020B0604020202020204" pitchFamily="34" charset="0"/>
                <a:cs typeface="Arial" panose="020B0604020202020204" pitchFamily="34" charset="0"/>
              </a:rPr>
              <a:t> simulations of the TNBC molecular subtypes; Left panels </a:t>
            </a:r>
            <a:r>
              <a:rPr lang="en-US" sz="800" dirty="0">
                <a:solidFill>
                  <a:srgbClr val="0070C0"/>
                </a:solidFill>
                <a:latin typeface="Arial" panose="020B0604020202020204" pitchFamily="34" charset="0"/>
                <a:cs typeface="Arial" panose="020B0604020202020204" pitchFamily="34" charset="0"/>
              </a:rPr>
              <a:t>-</a:t>
            </a:r>
            <a:r>
              <a:rPr lang="en-US" sz="800" b="1" dirty="0">
                <a:solidFill>
                  <a:schemeClr val="bg1"/>
                </a:solidFill>
                <a:latin typeface="Arial" panose="020B0604020202020204" pitchFamily="34" charset="0"/>
                <a:cs typeface="Arial" panose="020B0604020202020204" pitchFamily="34" charset="0"/>
              </a:rPr>
              <a:t>T</a:t>
            </a:r>
            <a:r>
              <a:rPr lang="en-US" sz="800" b="1" i="0" dirty="0">
                <a:solidFill>
                  <a:schemeClr val="bg1"/>
                </a:solidFill>
                <a:effectLst/>
                <a:latin typeface="Arial" panose="020B0604020202020204" pitchFamily="34" charset="0"/>
                <a:cs typeface="Arial" panose="020B0604020202020204" pitchFamily="34" charset="0"/>
              </a:rPr>
              <a:t>emporal evolution of 100 simulations; </a:t>
            </a:r>
            <a:r>
              <a:rPr lang="en-US" sz="800" b="1" dirty="0">
                <a:solidFill>
                  <a:schemeClr val="bg1"/>
                </a:solidFill>
                <a:latin typeface="Arial" panose="020B0604020202020204" pitchFamily="34" charset="0"/>
                <a:cs typeface="Arial" panose="020B0604020202020204" pitchFamily="34" charset="0"/>
              </a:rPr>
              <a:t>U</a:t>
            </a:r>
            <a:r>
              <a:rPr lang="en-US" sz="800" b="1" i="0" dirty="0">
                <a:solidFill>
                  <a:schemeClr val="bg1"/>
                </a:solidFill>
                <a:effectLst/>
                <a:latin typeface="Arial" panose="020B0604020202020204" pitchFamily="34" charset="0"/>
                <a:cs typeface="Arial" panose="020B0604020202020204" pitchFamily="34" charset="0"/>
              </a:rPr>
              <a:t>pper histogram: Number of not completely tumor-free (NTF) simulations </a:t>
            </a:r>
            <a:r>
              <a:rPr lang="en-US" sz="800" b="1" dirty="0">
                <a:solidFill>
                  <a:schemeClr val="bg1"/>
                </a:solidFill>
                <a:latin typeface="Arial" panose="020B0604020202020204" pitchFamily="34" charset="0"/>
                <a:cs typeface="Arial" panose="020B0604020202020204" pitchFamily="34" charset="0"/>
              </a:rPr>
              <a:t>on that day ;Lower temporal </a:t>
            </a:r>
            <a:r>
              <a:rPr lang="en-US" sz="800" b="1" i="0" dirty="0">
                <a:solidFill>
                  <a:schemeClr val="bg1"/>
                </a:solidFill>
                <a:effectLst/>
                <a:latin typeface="Arial" panose="020B0604020202020204" pitchFamily="34" charset="0"/>
                <a:cs typeface="Arial" panose="020B0604020202020204" pitchFamily="34" charset="0"/>
              </a:rPr>
              <a:t>graph</a:t>
            </a:r>
            <a:r>
              <a:rPr lang="en-US" sz="800" b="1" dirty="0">
                <a:solidFill>
                  <a:schemeClr val="bg1"/>
                </a:solidFill>
                <a:latin typeface="Arial" panose="020B0604020202020204" pitchFamily="34" charset="0"/>
                <a:cs typeface="Arial" panose="020B0604020202020204" pitchFamily="34" charset="0"/>
              </a:rPr>
              <a:t>:</a:t>
            </a:r>
            <a:r>
              <a:rPr lang="en-US" sz="800" b="1" i="0" dirty="0">
                <a:solidFill>
                  <a:schemeClr val="bg1"/>
                </a:solidFill>
                <a:effectLst/>
                <a:latin typeface="Arial" panose="020B0604020202020204" pitchFamily="34" charset="0"/>
                <a:cs typeface="Arial" panose="020B0604020202020204" pitchFamily="34" charset="0"/>
              </a:rPr>
              <a:t> Time course of cell-counts across NTF simulations in log10-scale</a:t>
            </a:r>
            <a:r>
              <a:rPr lang="en-US" sz="800" b="0" i="0" dirty="0">
                <a:solidFill>
                  <a:srgbClr val="0070C0"/>
                </a:solidFill>
                <a:effectLst/>
                <a:latin typeface="Arial" panose="020B0604020202020204" pitchFamily="34" charset="0"/>
                <a:cs typeface="Arial" panose="020B0604020202020204" pitchFamily="34" charset="0"/>
              </a:rPr>
              <a:t>: </a:t>
            </a:r>
          </a:p>
          <a:p>
            <a:r>
              <a:rPr lang="en-US" sz="800" b="1" dirty="0">
                <a:solidFill>
                  <a:srgbClr val="7030A0"/>
                </a:solidFill>
                <a:latin typeface="Arial" panose="020B0604020202020204" pitchFamily="34" charset="0"/>
                <a:cs typeface="Arial" panose="020B0604020202020204" pitchFamily="34" charset="0"/>
              </a:rPr>
              <a:t>Right </a:t>
            </a:r>
            <a:r>
              <a:rPr lang="en-US" sz="800" b="1" i="0" dirty="0">
                <a:solidFill>
                  <a:srgbClr val="7030A0"/>
                </a:solidFill>
                <a:effectLst/>
                <a:latin typeface="Arial" panose="020B0604020202020204" pitchFamily="34" charset="0"/>
                <a:cs typeface="Arial" panose="020B0604020202020204" pitchFamily="34" charset="0"/>
              </a:rPr>
              <a:t>panels</a:t>
            </a:r>
            <a:r>
              <a:rPr lang="en-US" sz="800" b="1" dirty="0">
                <a:solidFill>
                  <a:srgbClr val="7030A0"/>
                </a:solidFill>
                <a:latin typeface="Arial" panose="020B0604020202020204" pitchFamily="34" charset="0"/>
                <a:cs typeface="Arial" panose="020B0604020202020204" pitchFamily="34" charset="0"/>
              </a:rPr>
              <a:t>- </a:t>
            </a:r>
            <a:r>
              <a:rPr lang="en-US" sz="800" b="1" dirty="0" err="1">
                <a:solidFill>
                  <a:schemeClr val="bg1"/>
                </a:solidFill>
                <a:latin typeface="Arial" panose="020B0604020202020204" pitchFamily="34" charset="0"/>
                <a:cs typeface="Arial" panose="020B0604020202020204" pitchFamily="34" charset="0"/>
              </a:rPr>
              <a:t>S</a:t>
            </a:r>
            <a:r>
              <a:rPr lang="en-US" sz="800" b="1" i="0" dirty="0" err="1">
                <a:solidFill>
                  <a:schemeClr val="bg1"/>
                </a:solidFill>
                <a:effectLst/>
                <a:latin typeface="Arial" panose="020B0604020202020204" pitchFamily="34" charset="0"/>
                <a:cs typeface="Arial" panose="020B0604020202020204" pitchFamily="34" charset="0"/>
              </a:rPr>
              <a:t>patio</a:t>
            </a:r>
            <a:r>
              <a:rPr lang="en-US" sz="800" b="1" i="0" dirty="0">
                <a:solidFill>
                  <a:schemeClr val="bg1"/>
                </a:solidFill>
                <a:effectLst/>
                <a:latin typeface="Arial" panose="020B0604020202020204" pitchFamily="34" charset="0"/>
                <a:cs typeface="Arial" panose="020B0604020202020204" pitchFamily="34" charset="0"/>
              </a:rPr>
              <a:t>-temporal evolution of one simulation across 60,90,120,150  days.</a:t>
            </a:r>
          </a:p>
        </p:txBody>
      </p:sp>
      <p:sp>
        <p:nvSpPr>
          <p:cNvPr id="6" name="Oval 5">
            <a:extLst>
              <a:ext uri="{FF2B5EF4-FFF2-40B4-BE49-F238E27FC236}">
                <a16:creationId xmlns:a16="http://schemas.microsoft.com/office/drawing/2014/main" id="{B0C349C4-BDC3-BC0E-A9B4-722734F16406}"/>
              </a:ext>
            </a:extLst>
          </p:cNvPr>
          <p:cNvSpPr/>
          <p:nvPr/>
        </p:nvSpPr>
        <p:spPr>
          <a:xfrm>
            <a:off x="6598153" y="848616"/>
            <a:ext cx="92097" cy="118411"/>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4FB2071-67F9-DAFC-7AC7-324EF707C1F6}"/>
              </a:ext>
            </a:extLst>
          </p:cNvPr>
          <p:cNvSpPr/>
          <p:nvPr/>
        </p:nvSpPr>
        <p:spPr>
          <a:xfrm>
            <a:off x="6617888" y="1828800"/>
            <a:ext cx="78941" cy="98676"/>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2A9639A-66A2-D9EC-3D19-1B5851FFB4E8}"/>
              </a:ext>
            </a:extLst>
          </p:cNvPr>
          <p:cNvSpPr/>
          <p:nvPr/>
        </p:nvSpPr>
        <p:spPr>
          <a:xfrm>
            <a:off x="6591574" y="2868190"/>
            <a:ext cx="98676" cy="12499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847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AS_UNIQUEID" val="550"/>
</p:tagLst>
</file>

<file path=ppt/tags/tag2.xml><?xml version="1.0" encoding="utf-8"?>
<p:tagLst xmlns:a="http://schemas.openxmlformats.org/drawingml/2006/main" xmlns:r="http://schemas.openxmlformats.org/officeDocument/2006/relationships" xmlns:p="http://schemas.openxmlformats.org/presentationml/2006/main">
  <p:tag name="AS_UNIQUEID" val="550"/>
</p:tagLst>
</file>

<file path=ppt/tags/tag3.xml><?xml version="1.0" encoding="utf-8"?>
<p:tagLst xmlns:a="http://schemas.openxmlformats.org/drawingml/2006/main" xmlns:r="http://schemas.openxmlformats.org/officeDocument/2006/relationships" xmlns:p="http://schemas.openxmlformats.org/presentationml/2006/main">
  <p:tag name="AS_UNIQUEID" val="550"/>
</p:tagLst>
</file>

<file path=ppt/tags/tag4.xml><?xml version="1.0" encoding="utf-8"?>
<p:tagLst xmlns:a="http://schemas.openxmlformats.org/drawingml/2006/main" xmlns:r="http://schemas.openxmlformats.org/officeDocument/2006/relationships" xmlns:p="http://schemas.openxmlformats.org/presentationml/2006/main">
  <p:tag name="AS_UNIQUEID" val="550"/>
</p:tagLst>
</file>

<file path=ppt/theme/theme1.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40301</TotalTime>
  <Words>4375</Words>
  <Application>Microsoft Office PowerPoint</Application>
  <PresentationFormat>Widescreen</PresentationFormat>
  <Paragraphs>297</Paragraphs>
  <Slides>12</Slides>
  <Notes>12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vt:i4>
      </vt:variant>
    </vt:vector>
  </HeadingPairs>
  <TitlesOfParts>
    <vt:vector size="23" baseType="lpstr">
      <vt:lpstr>Abadi</vt:lpstr>
      <vt:lpstr>Aptos</vt:lpstr>
      <vt:lpstr>Aptos Display</vt:lpstr>
      <vt:lpstr>Arial</vt:lpstr>
      <vt:lpstr>Calibri</vt:lpstr>
      <vt:lpstr>Century Gothic</vt:lpstr>
      <vt:lpstr>Rockwell</vt:lpstr>
      <vt:lpstr>Source Sans Pro</vt:lpstr>
      <vt:lpstr>Symbol</vt:lpstr>
      <vt:lpstr>Times New Roman</vt:lpstr>
      <vt:lpstr>Office Theme</vt:lpstr>
      <vt:lpstr>T-STM: Novel Individualized Immunotherapy - Spatio Temporal Modeling of the Triple Negative Breast Cancer Tumor-microenvironment for  In-Silico testing of immunomodulatory Drug combinations for enhanced Immunotherapy </vt:lpstr>
      <vt:lpstr>Triple Negative Breast Cancer -Challenges</vt:lpstr>
      <vt:lpstr>Research Question and Engineering Goals</vt:lpstr>
      <vt:lpstr>T-STM DESIGN</vt:lpstr>
      <vt:lpstr>PowerPoint Presentation</vt:lpstr>
      <vt:lpstr>PowerPoint Presentation</vt:lpstr>
      <vt:lpstr>PowerPoint Presentation</vt:lpstr>
      <vt:lpstr>PowerPoint Presentation</vt:lpstr>
      <vt:lpstr>PowerPoint Presentation</vt:lpstr>
      <vt:lpstr>PowerPoint Presentation</vt:lpstr>
      <vt:lpstr>Conclusions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Kavitha Venkatesh</dc:creator>
  <cp:lastModifiedBy>Kavitha Venkatesh</cp:lastModifiedBy>
  <cp:revision>10</cp:revision>
  <dcterms:created xsi:type="dcterms:W3CDTF">2024-04-04T20:54:59Z</dcterms:created>
  <dcterms:modified xsi:type="dcterms:W3CDTF">2024-05-21T15:12:58Z</dcterms:modified>
</cp:coreProperties>
</file>